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141.jpg" ContentType="image/unknown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5" r:id="rId18"/>
    <p:sldId id="277" r:id="rId19"/>
    <p:sldId id="276" r:id="rId20"/>
    <p:sldId id="271" r:id="rId21"/>
    <p:sldId id="278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1" r:id="rId40"/>
    <p:sldId id="302" r:id="rId41"/>
    <p:sldId id="303" r:id="rId42"/>
    <p:sldId id="304" r:id="rId43"/>
    <p:sldId id="305" r:id="rId44"/>
    <p:sldId id="308" r:id="rId45"/>
    <p:sldId id="310" r:id="rId46"/>
    <p:sldId id="309" r:id="rId47"/>
    <p:sldId id="311" r:id="rId48"/>
    <p:sldId id="312" r:id="rId49"/>
    <p:sldId id="313" r:id="rId50"/>
    <p:sldId id="314" r:id="rId51"/>
    <p:sldId id="315" r:id="rId52"/>
    <p:sldId id="316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7" r:id="rId149"/>
    <p:sldId id="418" r:id="rId150"/>
    <p:sldId id="419" r:id="rId151"/>
    <p:sldId id="420" r:id="rId152"/>
    <p:sldId id="421" r:id="rId153"/>
    <p:sldId id="422" r:id="rId154"/>
    <p:sldId id="423" r:id="rId155"/>
    <p:sldId id="424" r:id="rId156"/>
    <p:sldId id="425" r:id="rId157"/>
    <p:sldId id="426" r:id="rId158"/>
    <p:sldId id="427" r:id="rId159"/>
    <p:sldId id="428" r:id="rId160"/>
    <p:sldId id="429" r:id="rId161"/>
    <p:sldId id="430" r:id="rId162"/>
    <p:sldId id="431" r:id="rId163"/>
    <p:sldId id="432" r:id="rId164"/>
    <p:sldId id="433" r:id="rId165"/>
    <p:sldId id="434" r:id="rId166"/>
    <p:sldId id="435" r:id="rId167"/>
    <p:sldId id="436" r:id="rId168"/>
    <p:sldId id="437" r:id="rId169"/>
    <p:sldId id="438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7123"/>
    <a:srgbClr val="71CACE"/>
    <a:srgbClr val="3DABB1"/>
    <a:srgbClr val="89181C"/>
    <a:srgbClr val="A4A5A7"/>
    <a:srgbClr val="FFFFFF"/>
    <a:srgbClr val="177C72"/>
    <a:srgbClr val="0070C0"/>
    <a:srgbClr val="7F7F7F"/>
    <a:srgbClr val="FDF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image" Target="../media/image8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image" Target="../media/image8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image" Target="../media/image14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image" Target="../media/image8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image" Target="../media/image8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image" Target="../media/image14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F37D1A-AF3C-4CC3-AEB9-FC2EDDB0C6C0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1DE1C56-F462-4675-8023-E7272905754F}">
      <dgm:prSet custT="1"/>
      <dgm:spPr/>
      <dgm:t>
        <a:bodyPr/>
        <a:lstStyle/>
        <a:p>
          <a:pPr rtl="0"/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Self-Discipline</a:t>
          </a:r>
        </a:p>
      </dgm:t>
    </dgm:pt>
    <dgm:pt modelId="{6338A15F-DE74-40CA-A853-168ECE2C4F54}" type="parTrans" cxnId="{4A9CAA71-5812-4F8D-9EA3-60F4416011A3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478F55C-3DA3-4D36-A74E-5CDE58C48334}" type="sibTrans" cxnId="{4A9CAA71-5812-4F8D-9EA3-60F4416011A3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AE5761-901B-44D5-B858-700B0EA8B8E9}">
      <dgm:prSet custT="1"/>
      <dgm:spPr/>
      <dgm:t>
        <a:bodyPr/>
        <a:lstStyle/>
        <a:p>
          <a:pPr rtl="0"/>
          <a:r>
            <a: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Commitment </a:t>
          </a:r>
        </a:p>
      </dgm:t>
    </dgm:pt>
    <dgm:pt modelId="{C97F4326-4FD5-4F25-B159-CA2629003D10}" type="parTrans" cxnId="{027ECD7E-3744-4DD1-8B91-5616E00CB611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0DF1B5-1DDF-4F59-8749-151B410F1E93}" type="sibTrans" cxnId="{027ECD7E-3744-4DD1-8B91-5616E00CB611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88D9E0-720E-4035-A6B3-1B7C07FD2B60}">
      <dgm:prSet custT="1"/>
      <dgm:spPr/>
      <dgm:t>
        <a:bodyPr/>
        <a:lstStyle/>
        <a:p>
          <a:pPr rtl="0"/>
          <a:r>
            <a: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Integrity </a:t>
          </a:r>
        </a:p>
      </dgm:t>
    </dgm:pt>
    <dgm:pt modelId="{3E49630D-E445-450C-9A5D-084D38927DDB}" type="parTrans" cxnId="{CFA597D5-DFEB-4A51-AD2B-A4B3761EE33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AE7859-1622-4652-A35A-FD2387DF3F9C}" type="sibTrans" cxnId="{CFA597D5-DFEB-4A51-AD2B-A4B3761EE33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39BC026-361B-419A-9DAA-6CC7BCA5F497}" type="pres">
      <dgm:prSet presAssocID="{84F37D1A-AF3C-4CC3-AEB9-FC2EDDB0C6C0}" presName="Name0" presStyleCnt="0">
        <dgm:presLayoutVars>
          <dgm:chMax val="7"/>
          <dgm:chPref val="7"/>
          <dgm:dir/>
        </dgm:presLayoutVars>
      </dgm:prSet>
      <dgm:spPr/>
    </dgm:pt>
    <dgm:pt modelId="{5510BAA9-B8BF-441E-806A-61DAF28F583E}" type="pres">
      <dgm:prSet presAssocID="{84F37D1A-AF3C-4CC3-AEB9-FC2EDDB0C6C0}" presName="Name1" presStyleCnt="0"/>
      <dgm:spPr/>
    </dgm:pt>
    <dgm:pt modelId="{1830898A-7FAA-4F0F-B3B0-D6CC69BDED98}" type="pres">
      <dgm:prSet presAssocID="{84F37D1A-AF3C-4CC3-AEB9-FC2EDDB0C6C0}" presName="cycle" presStyleCnt="0"/>
      <dgm:spPr/>
    </dgm:pt>
    <dgm:pt modelId="{DDCAB949-E0C2-40AE-82EB-D7DEC5A00605}" type="pres">
      <dgm:prSet presAssocID="{84F37D1A-AF3C-4CC3-AEB9-FC2EDDB0C6C0}" presName="srcNode" presStyleLbl="node1" presStyleIdx="0" presStyleCnt="3"/>
      <dgm:spPr/>
    </dgm:pt>
    <dgm:pt modelId="{4E351A5F-25D1-4401-A0E3-3E0A12C70659}" type="pres">
      <dgm:prSet presAssocID="{84F37D1A-AF3C-4CC3-AEB9-FC2EDDB0C6C0}" presName="conn" presStyleLbl="parChTrans1D2" presStyleIdx="0" presStyleCnt="1"/>
      <dgm:spPr/>
    </dgm:pt>
    <dgm:pt modelId="{5A06671F-6037-4202-8199-F7478B7FDA87}" type="pres">
      <dgm:prSet presAssocID="{84F37D1A-AF3C-4CC3-AEB9-FC2EDDB0C6C0}" presName="extraNode" presStyleLbl="node1" presStyleIdx="0" presStyleCnt="3"/>
      <dgm:spPr/>
    </dgm:pt>
    <dgm:pt modelId="{5615643E-9EA4-4858-8B4E-EDD53ADC99C2}" type="pres">
      <dgm:prSet presAssocID="{84F37D1A-AF3C-4CC3-AEB9-FC2EDDB0C6C0}" presName="dstNode" presStyleLbl="node1" presStyleIdx="0" presStyleCnt="3"/>
      <dgm:spPr/>
    </dgm:pt>
    <dgm:pt modelId="{BBB0FF82-D00B-4AEB-A8DC-9F742440DE25}" type="pres">
      <dgm:prSet presAssocID="{01DE1C56-F462-4675-8023-E7272905754F}" presName="text_1" presStyleLbl="node1" presStyleIdx="0" presStyleCnt="3">
        <dgm:presLayoutVars>
          <dgm:bulletEnabled val="1"/>
        </dgm:presLayoutVars>
      </dgm:prSet>
      <dgm:spPr/>
    </dgm:pt>
    <dgm:pt modelId="{E02A2DF1-9430-41A1-94F7-388198BC8226}" type="pres">
      <dgm:prSet presAssocID="{01DE1C56-F462-4675-8023-E7272905754F}" presName="accent_1" presStyleCnt="0"/>
      <dgm:spPr/>
    </dgm:pt>
    <dgm:pt modelId="{6F8A0C0C-F29F-4349-91AB-E9464F98ACE4}" type="pres">
      <dgm:prSet presAssocID="{01DE1C56-F462-4675-8023-E7272905754F}" presName="accentRepeatNode" presStyleLbl="solidFgAcc1" presStyleIdx="0" presStyleCnt="3"/>
      <dgm:spPr>
        <a:blipFill dpi="0" rotWithShape="0">
          <a:blip xmlns:r="http://schemas.openxmlformats.org/officeDocument/2006/relationships" r:embed="rId1"/>
          <a:srcRect/>
          <a:stretch>
            <a:fillRect l="-17000" t="-11000" r="-19000" b="-19000"/>
          </a:stretch>
        </a:blipFill>
      </dgm:spPr>
    </dgm:pt>
    <dgm:pt modelId="{56B2DC8C-BED7-4D87-92F0-BC8530C2B0CC}" type="pres">
      <dgm:prSet presAssocID="{89AE5761-901B-44D5-B858-700B0EA8B8E9}" presName="text_2" presStyleLbl="node1" presStyleIdx="1" presStyleCnt="3">
        <dgm:presLayoutVars>
          <dgm:bulletEnabled val="1"/>
        </dgm:presLayoutVars>
      </dgm:prSet>
      <dgm:spPr/>
    </dgm:pt>
    <dgm:pt modelId="{6CB909A7-AC35-413A-AE11-5AE2F3B9CD55}" type="pres">
      <dgm:prSet presAssocID="{89AE5761-901B-44D5-B858-700B0EA8B8E9}" presName="accent_2" presStyleCnt="0"/>
      <dgm:spPr/>
    </dgm:pt>
    <dgm:pt modelId="{5BAF5D45-8CAF-4B8E-9704-41177917817A}" type="pres">
      <dgm:prSet presAssocID="{89AE5761-901B-44D5-B858-700B0EA8B8E9}" presName="accentRepeatNode" presStyleLbl="solidFgAcc1" presStyleIdx="1" presStyleCnt="3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C40949F-4BED-4B8C-82D8-19CCE4D93953}" type="pres">
      <dgm:prSet presAssocID="{B388D9E0-720E-4035-A6B3-1B7C07FD2B60}" presName="text_3" presStyleLbl="node1" presStyleIdx="2" presStyleCnt="3">
        <dgm:presLayoutVars>
          <dgm:bulletEnabled val="1"/>
        </dgm:presLayoutVars>
      </dgm:prSet>
      <dgm:spPr/>
    </dgm:pt>
    <dgm:pt modelId="{5A826653-A00B-4794-B50A-340B42C81501}" type="pres">
      <dgm:prSet presAssocID="{B388D9E0-720E-4035-A6B3-1B7C07FD2B60}" presName="accent_3" presStyleCnt="0"/>
      <dgm:spPr/>
    </dgm:pt>
    <dgm:pt modelId="{891F517A-6F37-4C20-BD3F-F9ADC68B44AB}" type="pres">
      <dgm:prSet presAssocID="{B388D9E0-720E-4035-A6B3-1B7C07FD2B60}" presName="accentRepeatNode" presStyleLbl="solidFgAcc1" presStyleIdx="2" presStyleCnt="3"/>
      <dgm:spPr>
        <a:blipFill dpi="0" rotWithShape="0">
          <a:blip xmlns:r="http://schemas.openxmlformats.org/officeDocument/2006/relationships" r:embed="rId3"/>
          <a:srcRect/>
          <a:stretch>
            <a:fillRect l="-22000" t="2000" r="-3000" b="1000"/>
          </a:stretch>
        </a:blipFill>
      </dgm:spPr>
    </dgm:pt>
  </dgm:ptLst>
  <dgm:cxnLst>
    <dgm:cxn modelId="{FFE60C14-099A-4C3C-A6EA-B3BA251DF42D}" type="presOf" srcId="{84F37D1A-AF3C-4CC3-AEB9-FC2EDDB0C6C0}" destId="{039BC026-361B-419A-9DAA-6CC7BCA5F497}" srcOrd="0" destOrd="0" presId="urn:microsoft.com/office/officeart/2008/layout/VerticalCurvedList"/>
    <dgm:cxn modelId="{82D53071-DBA6-4058-A2B9-EA654A6229E5}" type="presOf" srcId="{B388D9E0-720E-4035-A6B3-1B7C07FD2B60}" destId="{FC40949F-4BED-4B8C-82D8-19CCE4D93953}" srcOrd="0" destOrd="0" presId="urn:microsoft.com/office/officeart/2008/layout/VerticalCurvedList"/>
    <dgm:cxn modelId="{C8743571-5631-471F-963F-E606D4791E29}" type="presOf" srcId="{01DE1C56-F462-4675-8023-E7272905754F}" destId="{BBB0FF82-D00B-4AEB-A8DC-9F742440DE25}" srcOrd="0" destOrd="0" presId="urn:microsoft.com/office/officeart/2008/layout/VerticalCurvedList"/>
    <dgm:cxn modelId="{4A9CAA71-5812-4F8D-9EA3-60F4416011A3}" srcId="{84F37D1A-AF3C-4CC3-AEB9-FC2EDDB0C6C0}" destId="{01DE1C56-F462-4675-8023-E7272905754F}" srcOrd="0" destOrd="0" parTransId="{6338A15F-DE74-40CA-A853-168ECE2C4F54}" sibTransId="{4478F55C-3DA3-4D36-A74E-5CDE58C48334}"/>
    <dgm:cxn modelId="{DC74767B-905F-41BA-B096-5EBB8365D86D}" type="presOf" srcId="{89AE5761-901B-44D5-B858-700B0EA8B8E9}" destId="{56B2DC8C-BED7-4D87-92F0-BC8530C2B0CC}" srcOrd="0" destOrd="0" presId="urn:microsoft.com/office/officeart/2008/layout/VerticalCurvedList"/>
    <dgm:cxn modelId="{027ECD7E-3744-4DD1-8B91-5616E00CB611}" srcId="{84F37D1A-AF3C-4CC3-AEB9-FC2EDDB0C6C0}" destId="{89AE5761-901B-44D5-B858-700B0EA8B8E9}" srcOrd="1" destOrd="0" parTransId="{C97F4326-4FD5-4F25-B159-CA2629003D10}" sibTransId="{100DF1B5-1DDF-4F59-8749-151B410F1E93}"/>
    <dgm:cxn modelId="{CFA597D5-DFEB-4A51-AD2B-A4B3761EE338}" srcId="{84F37D1A-AF3C-4CC3-AEB9-FC2EDDB0C6C0}" destId="{B388D9E0-720E-4035-A6B3-1B7C07FD2B60}" srcOrd="2" destOrd="0" parTransId="{3E49630D-E445-450C-9A5D-084D38927DDB}" sibTransId="{C3AE7859-1622-4652-A35A-FD2387DF3F9C}"/>
    <dgm:cxn modelId="{BD6D83FD-AAE2-4FEE-A76B-788B5870F326}" type="presOf" srcId="{4478F55C-3DA3-4D36-A74E-5CDE58C48334}" destId="{4E351A5F-25D1-4401-A0E3-3E0A12C70659}" srcOrd="0" destOrd="0" presId="urn:microsoft.com/office/officeart/2008/layout/VerticalCurvedList"/>
    <dgm:cxn modelId="{2DF5D145-C2C4-4006-A1BD-1DBF343A8307}" type="presParOf" srcId="{039BC026-361B-419A-9DAA-6CC7BCA5F497}" destId="{5510BAA9-B8BF-441E-806A-61DAF28F583E}" srcOrd="0" destOrd="0" presId="urn:microsoft.com/office/officeart/2008/layout/VerticalCurvedList"/>
    <dgm:cxn modelId="{2BD3233A-0A6B-4C78-AFD2-CEC53CCC3E62}" type="presParOf" srcId="{5510BAA9-B8BF-441E-806A-61DAF28F583E}" destId="{1830898A-7FAA-4F0F-B3B0-D6CC69BDED98}" srcOrd="0" destOrd="0" presId="urn:microsoft.com/office/officeart/2008/layout/VerticalCurvedList"/>
    <dgm:cxn modelId="{59F6CB14-28B2-4538-8E6C-AB3EAE8BA48A}" type="presParOf" srcId="{1830898A-7FAA-4F0F-B3B0-D6CC69BDED98}" destId="{DDCAB949-E0C2-40AE-82EB-D7DEC5A00605}" srcOrd="0" destOrd="0" presId="urn:microsoft.com/office/officeart/2008/layout/VerticalCurvedList"/>
    <dgm:cxn modelId="{C0EEA3CD-5EC8-4D38-80E9-D8C84803F236}" type="presParOf" srcId="{1830898A-7FAA-4F0F-B3B0-D6CC69BDED98}" destId="{4E351A5F-25D1-4401-A0E3-3E0A12C70659}" srcOrd="1" destOrd="0" presId="urn:microsoft.com/office/officeart/2008/layout/VerticalCurvedList"/>
    <dgm:cxn modelId="{902AD5CC-F381-4749-A68A-DA6F37831CA2}" type="presParOf" srcId="{1830898A-7FAA-4F0F-B3B0-D6CC69BDED98}" destId="{5A06671F-6037-4202-8199-F7478B7FDA87}" srcOrd="2" destOrd="0" presId="urn:microsoft.com/office/officeart/2008/layout/VerticalCurvedList"/>
    <dgm:cxn modelId="{6C4EC365-D49D-45ED-98C7-529A476F637E}" type="presParOf" srcId="{1830898A-7FAA-4F0F-B3B0-D6CC69BDED98}" destId="{5615643E-9EA4-4858-8B4E-EDD53ADC99C2}" srcOrd="3" destOrd="0" presId="urn:microsoft.com/office/officeart/2008/layout/VerticalCurvedList"/>
    <dgm:cxn modelId="{0E52F323-8D82-49FD-B094-3B5F1E6C1703}" type="presParOf" srcId="{5510BAA9-B8BF-441E-806A-61DAF28F583E}" destId="{BBB0FF82-D00B-4AEB-A8DC-9F742440DE25}" srcOrd="1" destOrd="0" presId="urn:microsoft.com/office/officeart/2008/layout/VerticalCurvedList"/>
    <dgm:cxn modelId="{0C541843-5F94-4BD5-A6CC-B4BB91C7FA70}" type="presParOf" srcId="{5510BAA9-B8BF-441E-806A-61DAF28F583E}" destId="{E02A2DF1-9430-41A1-94F7-388198BC8226}" srcOrd="2" destOrd="0" presId="urn:microsoft.com/office/officeart/2008/layout/VerticalCurvedList"/>
    <dgm:cxn modelId="{0092D020-EB95-4CD3-86DD-53B1DD1988F5}" type="presParOf" srcId="{E02A2DF1-9430-41A1-94F7-388198BC8226}" destId="{6F8A0C0C-F29F-4349-91AB-E9464F98ACE4}" srcOrd="0" destOrd="0" presId="urn:microsoft.com/office/officeart/2008/layout/VerticalCurvedList"/>
    <dgm:cxn modelId="{41E13B8E-910D-4111-BA2B-69E16D52CC5A}" type="presParOf" srcId="{5510BAA9-B8BF-441E-806A-61DAF28F583E}" destId="{56B2DC8C-BED7-4D87-92F0-BC8530C2B0CC}" srcOrd="3" destOrd="0" presId="urn:microsoft.com/office/officeart/2008/layout/VerticalCurvedList"/>
    <dgm:cxn modelId="{86CF0D92-58B8-454A-9260-A7EC4B8EC99A}" type="presParOf" srcId="{5510BAA9-B8BF-441E-806A-61DAF28F583E}" destId="{6CB909A7-AC35-413A-AE11-5AE2F3B9CD55}" srcOrd="4" destOrd="0" presId="urn:microsoft.com/office/officeart/2008/layout/VerticalCurvedList"/>
    <dgm:cxn modelId="{76F7143E-1BF3-48AA-AB79-3A3A9B1E81C8}" type="presParOf" srcId="{6CB909A7-AC35-413A-AE11-5AE2F3B9CD55}" destId="{5BAF5D45-8CAF-4B8E-9704-41177917817A}" srcOrd="0" destOrd="0" presId="urn:microsoft.com/office/officeart/2008/layout/VerticalCurvedList"/>
    <dgm:cxn modelId="{C71E9FDC-AF74-4E16-9243-DD43EB3019B4}" type="presParOf" srcId="{5510BAA9-B8BF-441E-806A-61DAF28F583E}" destId="{FC40949F-4BED-4B8C-82D8-19CCE4D93953}" srcOrd="5" destOrd="0" presId="urn:microsoft.com/office/officeart/2008/layout/VerticalCurvedList"/>
    <dgm:cxn modelId="{5AD631FE-F4F3-4A8F-B3A3-58842DA03929}" type="presParOf" srcId="{5510BAA9-B8BF-441E-806A-61DAF28F583E}" destId="{5A826653-A00B-4794-B50A-340B42C81501}" srcOrd="6" destOrd="0" presId="urn:microsoft.com/office/officeart/2008/layout/VerticalCurvedList"/>
    <dgm:cxn modelId="{D488F8BF-E1AA-4221-9319-4AE3D7F4C3C9}" type="presParOf" srcId="{5A826653-A00B-4794-B50A-340B42C81501}" destId="{891F517A-6F37-4C20-BD3F-F9ADC68B44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930A12-DF22-493D-B454-48504758ADE9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A96B5EC3-D9C1-4305-9F9B-29295C49DFD3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Help to prevent or detect human (or machine error jidoka) </a:t>
          </a:r>
        </a:p>
      </dgm:t>
    </dgm:pt>
    <dgm:pt modelId="{2B60DEAB-3659-4E14-BBB7-B6B9407CA1BB}" type="parTrans" cxnId="{C69AE617-2732-4F0E-AA4B-222570007A71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1F7F1BD-311A-4DF4-8088-2147F4394225}" type="sibTrans" cxnId="{C69AE617-2732-4F0E-AA4B-222570007A71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84E8453-8DC8-481F-9D90-E307CF0361BA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Promote safety and incident –free in the Workplace . </a:t>
          </a:r>
        </a:p>
      </dgm:t>
    </dgm:pt>
    <dgm:pt modelId="{90C2CA78-CCBF-41E3-92CF-A819C3EC09E6}" type="parTrans" cxnId="{13D6852C-8739-4756-8DB2-A905B6EC26DC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B4647D3-3377-4D1A-89B6-62A7599FF09C}" type="sibTrans" cxnId="{13D6852C-8739-4756-8DB2-A905B6EC26DC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0428CA7-703A-4A10-BFEF-F328EB3686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 quality of Product output and prevent delivery of detect to the customer. </a:t>
          </a:r>
        </a:p>
      </dgm:t>
    </dgm:pt>
    <dgm:pt modelId="{9193B014-A9B3-4911-B459-F8A4471D8333}" type="parTrans" cxnId="{F741BA36-5486-46A6-9D90-7A71C8B6B7A3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FA96F4-35F8-4CEA-9C3B-9E35D44BC2B2}" type="sibTrans" cxnId="{F741BA36-5486-46A6-9D90-7A71C8B6B7A3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CF3886-CA9A-4837-ADBA-DD0D640BB058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Prevent damage of machine or property </a:t>
          </a:r>
        </a:p>
      </dgm:t>
    </dgm:pt>
    <dgm:pt modelId="{EFCC8B38-ED63-4DF6-9ECB-070772E2EA41}" type="parTrans" cxnId="{D1388EF9-626E-4789-ACD9-6C48FCEAB32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D8A472-3FDA-48EC-87ED-19B3B5F8F719}" type="sibTrans" cxnId="{D1388EF9-626E-4789-ACD9-6C48FCEAB32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704B24-E49A-4CC0-BB2C-726C9B98C9E6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Reduce cost of rework. </a:t>
          </a:r>
        </a:p>
      </dgm:t>
    </dgm:pt>
    <dgm:pt modelId="{FB936CF0-0D07-41FE-9C3D-BEE933C77945}" type="parTrans" cxnId="{191B5A82-3DCC-4B0E-BF5E-C5AEC3F30BB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7E63E4D-3F73-40E8-A490-D3BE57B59761}" type="sibTrans" cxnId="{191B5A82-3DCC-4B0E-BF5E-C5AEC3F30BB7}">
      <dgm:prSet/>
      <dgm:spPr/>
      <dgm:t>
        <a:bodyPr/>
        <a:lstStyle/>
        <a:p>
          <a:endParaRPr lang="en-US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BBACAAA-9E87-446D-B1E2-474D367CD602}" type="pres">
      <dgm:prSet presAssocID="{D8930A12-DF22-493D-B454-48504758ADE9}" presName="linear" presStyleCnt="0">
        <dgm:presLayoutVars>
          <dgm:animLvl val="lvl"/>
          <dgm:resizeHandles val="exact"/>
        </dgm:presLayoutVars>
      </dgm:prSet>
      <dgm:spPr/>
    </dgm:pt>
    <dgm:pt modelId="{87F3837F-4679-41E3-8813-0968280C7E18}" type="pres">
      <dgm:prSet presAssocID="{A96B5EC3-D9C1-4305-9F9B-29295C49DF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43BC3E6-DC82-4F3B-B34D-E8D82FBB3B36}" type="pres">
      <dgm:prSet presAssocID="{41F7F1BD-311A-4DF4-8088-2147F4394225}" presName="spacer" presStyleCnt="0"/>
      <dgm:spPr/>
    </dgm:pt>
    <dgm:pt modelId="{3FFAD385-75A5-4A0A-94C5-416C134714E5}" type="pres">
      <dgm:prSet presAssocID="{C84E8453-8DC8-481F-9D90-E307CF0361B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03C9C99-C56F-4895-BE81-2D96468C34FE}" type="pres">
      <dgm:prSet presAssocID="{3B4647D3-3377-4D1A-89B6-62A7599FF09C}" presName="spacer" presStyleCnt="0"/>
      <dgm:spPr/>
    </dgm:pt>
    <dgm:pt modelId="{ED487122-D3AB-4FE7-BFA7-D4733539736A}" type="pres">
      <dgm:prSet presAssocID="{C0428CA7-703A-4A10-BFEF-F328EB36869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1E240F-3278-4C62-92BA-421BBB41BF0A}" type="pres">
      <dgm:prSet presAssocID="{07FA96F4-35F8-4CEA-9C3B-9E35D44BC2B2}" presName="spacer" presStyleCnt="0"/>
      <dgm:spPr/>
    </dgm:pt>
    <dgm:pt modelId="{6BB0044B-D599-42C0-9489-ACEDCBDEC4A7}" type="pres">
      <dgm:prSet presAssocID="{38CF3886-CA9A-4837-ADBA-DD0D640BB0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CDD196A-AE5A-4309-945E-77574D0114A0}" type="pres">
      <dgm:prSet presAssocID="{CAD8A472-3FDA-48EC-87ED-19B3B5F8F719}" presName="spacer" presStyleCnt="0"/>
      <dgm:spPr/>
    </dgm:pt>
    <dgm:pt modelId="{32ED7922-86D4-4CAD-A4F1-102855DEAFF8}" type="pres">
      <dgm:prSet presAssocID="{80704B24-E49A-4CC0-BB2C-726C9B98C9E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69AE617-2732-4F0E-AA4B-222570007A71}" srcId="{D8930A12-DF22-493D-B454-48504758ADE9}" destId="{A96B5EC3-D9C1-4305-9F9B-29295C49DFD3}" srcOrd="0" destOrd="0" parTransId="{2B60DEAB-3659-4E14-BBB7-B6B9407CA1BB}" sibTransId="{41F7F1BD-311A-4DF4-8088-2147F4394225}"/>
    <dgm:cxn modelId="{13D6852C-8739-4756-8DB2-A905B6EC26DC}" srcId="{D8930A12-DF22-493D-B454-48504758ADE9}" destId="{C84E8453-8DC8-481F-9D90-E307CF0361BA}" srcOrd="1" destOrd="0" parTransId="{90C2CA78-CCBF-41E3-92CF-A819C3EC09E6}" sibTransId="{3B4647D3-3377-4D1A-89B6-62A7599FF09C}"/>
    <dgm:cxn modelId="{0EBAFB33-4C8A-42D9-8147-D51746243014}" type="presOf" srcId="{C84E8453-8DC8-481F-9D90-E307CF0361BA}" destId="{3FFAD385-75A5-4A0A-94C5-416C134714E5}" srcOrd="0" destOrd="0" presId="urn:microsoft.com/office/officeart/2005/8/layout/vList2"/>
    <dgm:cxn modelId="{F741BA36-5486-46A6-9D90-7A71C8B6B7A3}" srcId="{D8930A12-DF22-493D-B454-48504758ADE9}" destId="{C0428CA7-703A-4A10-BFEF-F328EB36869B}" srcOrd="2" destOrd="0" parTransId="{9193B014-A9B3-4911-B459-F8A4471D8333}" sibTransId="{07FA96F4-35F8-4CEA-9C3B-9E35D44BC2B2}"/>
    <dgm:cxn modelId="{1A67045E-9853-43D4-AB78-79D68259BD89}" type="presOf" srcId="{A96B5EC3-D9C1-4305-9F9B-29295C49DFD3}" destId="{87F3837F-4679-41E3-8813-0968280C7E18}" srcOrd="0" destOrd="0" presId="urn:microsoft.com/office/officeart/2005/8/layout/vList2"/>
    <dgm:cxn modelId="{191B5A82-3DCC-4B0E-BF5E-C5AEC3F30BB7}" srcId="{D8930A12-DF22-493D-B454-48504758ADE9}" destId="{80704B24-E49A-4CC0-BB2C-726C9B98C9E6}" srcOrd="4" destOrd="0" parTransId="{FB936CF0-0D07-41FE-9C3D-BEE933C77945}" sibTransId="{F7E63E4D-3F73-40E8-A490-D3BE57B59761}"/>
    <dgm:cxn modelId="{64F6C58C-EDFC-4EA0-9D0A-4413834A94C5}" type="presOf" srcId="{80704B24-E49A-4CC0-BB2C-726C9B98C9E6}" destId="{32ED7922-86D4-4CAD-A4F1-102855DEAFF8}" srcOrd="0" destOrd="0" presId="urn:microsoft.com/office/officeart/2005/8/layout/vList2"/>
    <dgm:cxn modelId="{7DC9A49C-3FC9-4E50-A7BB-040A310F6EC6}" type="presOf" srcId="{C0428CA7-703A-4A10-BFEF-F328EB36869B}" destId="{ED487122-D3AB-4FE7-BFA7-D4733539736A}" srcOrd="0" destOrd="0" presId="urn:microsoft.com/office/officeart/2005/8/layout/vList2"/>
    <dgm:cxn modelId="{FEE0A0C8-3C36-44AF-BC25-55D072AE8192}" type="presOf" srcId="{D8930A12-DF22-493D-B454-48504758ADE9}" destId="{FBBACAAA-9E87-446D-B1E2-474D367CD602}" srcOrd="0" destOrd="0" presId="urn:microsoft.com/office/officeart/2005/8/layout/vList2"/>
    <dgm:cxn modelId="{F26663D8-00BA-4C09-A8DF-4381604B2E3B}" type="presOf" srcId="{38CF3886-CA9A-4837-ADBA-DD0D640BB058}" destId="{6BB0044B-D599-42C0-9489-ACEDCBDEC4A7}" srcOrd="0" destOrd="0" presId="urn:microsoft.com/office/officeart/2005/8/layout/vList2"/>
    <dgm:cxn modelId="{D1388EF9-626E-4789-ACD9-6C48FCEAB327}" srcId="{D8930A12-DF22-493D-B454-48504758ADE9}" destId="{38CF3886-CA9A-4837-ADBA-DD0D640BB058}" srcOrd="3" destOrd="0" parTransId="{EFCC8B38-ED63-4DF6-9ECB-070772E2EA41}" sibTransId="{CAD8A472-3FDA-48EC-87ED-19B3B5F8F719}"/>
    <dgm:cxn modelId="{E639CBFF-C173-4E8E-A9A5-7DC88D8C2108}" type="presParOf" srcId="{FBBACAAA-9E87-446D-B1E2-474D367CD602}" destId="{87F3837F-4679-41E3-8813-0968280C7E18}" srcOrd="0" destOrd="0" presId="urn:microsoft.com/office/officeart/2005/8/layout/vList2"/>
    <dgm:cxn modelId="{6D17171D-2940-4ADF-91E7-8325AFF7D720}" type="presParOf" srcId="{FBBACAAA-9E87-446D-B1E2-474D367CD602}" destId="{943BC3E6-DC82-4F3B-B34D-E8D82FBB3B36}" srcOrd="1" destOrd="0" presId="urn:microsoft.com/office/officeart/2005/8/layout/vList2"/>
    <dgm:cxn modelId="{502CBA6D-25ED-4C1C-A212-25FD8117688C}" type="presParOf" srcId="{FBBACAAA-9E87-446D-B1E2-474D367CD602}" destId="{3FFAD385-75A5-4A0A-94C5-416C134714E5}" srcOrd="2" destOrd="0" presId="urn:microsoft.com/office/officeart/2005/8/layout/vList2"/>
    <dgm:cxn modelId="{35E0489B-843F-4463-993B-E05DBD707F66}" type="presParOf" srcId="{FBBACAAA-9E87-446D-B1E2-474D367CD602}" destId="{B03C9C99-C56F-4895-BE81-2D96468C34FE}" srcOrd="3" destOrd="0" presId="urn:microsoft.com/office/officeart/2005/8/layout/vList2"/>
    <dgm:cxn modelId="{F4DFD7EB-1108-41A3-9094-1E10B87630BE}" type="presParOf" srcId="{FBBACAAA-9E87-446D-B1E2-474D367CD602}" destId="{ED487122-D3AB-4FE7-BFA7-D4733539736A}" srcOrd="4" destOrd="0" presId="urn:microsoft.com/office/officeart/2005/8/layout/vList2"/>
    <dgm:cxn modelId="{DB215DD0-09C6-4E9F-90FC-5E9F4BB0D8C3}" type="presParOf" srcId="{FBBACAAA-9E87-446D-B1E2-474D367CD602}" destId="{8C1E240F-3278-4C62-92BA-421BBB41BF0A}" srcOrd="5" destOrd="0" presId="urn:microsoft.com/office/officeart/2005/8/layout/vList2"/>
    <dgm:cxn modelId="{1F5C55C1-52CF-40A4-96BA-0050659C10F9}" type="presParOf" srcId="{FBBACAAA-9E87-446D-B1E2-474D367CD602}" destId="{6BB0044B-D599-42C0-9489-ACEDCBDEC4A7}" srcOrd="6" destOrd="0" presId="urn:microsoft.com/office/officeart/2005/8/layout/vList2"/>
    <dgm:cxn modelId="{A75A57D3-7DFA-4B8D-BF1E-E32A178BDFE5}" type="presParOf" srcId="{FBBACAAA-9E87-446D-B1E2-474D367CD602}" destId="{CCDD196A-AE5A-4309-945E-77574D0114A0}" srcOrd="7" destOrd="0" presId="urn:microsoft.com/office/officeart/2005/8/layout/vList2"/>
    <dgm:cxn modelId="{350D182D-4E67-46DD-8DEE-7009806A1F1B}" type="presParOf" srcId="{FBBACAAA-9E87-446D-B1E2-474D367CD602}" destId="{32ED7922-86D4-4CAD-A4F1-102855DEAFF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F37D1A-AF3C-4CC3-AEB9-FC2EDDB0C6C0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DE1C56-F462-4675-8023-E7272905754F}">
      <dgm:prSet custT="1"/>
      <dgm:spPr/>
      <dgm:t>
        <a:bodyPr/>
        <a:lstStyle/>
        <a:p>
          <a:pPr rtl="0"/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Everyday </a:t>
          </a:r>
        </a:p>
      </dgm:t>
    </dgm:pt>
    <dgm:pt modelId="{6338A15F-DE74-40CA-A853-168ECE2C4F54}" type="parTrans" cxnId="{4A9CAA71-5812-4F8D-9EA3-60F4416011A3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478F55C-3DA3-4D36-A74E-5CDE58C48334}" type="sibTrans" cxnId="{4A9CAA71-5812-4F8D-9EA3-60F4416011A3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AE5761-901B-44D5-B858-700B0EA8B8E9}">
      <dgm:prSet custT="1"/>
      <dgm:spPr/>
      <dgm:t>
        <a:bodyPr/>
        <a:lstStyle/>
        <a:p>
          <a:pPr rtl="0"/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Everybody </a:t>
          </a:r>
        </a:p>
      </dgm:t>
    </dgm:pt>
    <dgm:pt modelId="{C97F4326-4FD5-4F25-B159-CA2629003D10}" type="parTrans" cxnId="{027ECD7E-3744-4DD1-8B91-5616E00CB611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0DF1B5-1DDF-4F59-8749-151B410F1E93}" type="sibTrans" cxnId="{027ECD7E-3744-4DD1-8B91-5616E00CB611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88D9E0-720E-4035-A6B3-1B7C07FD2B60}">
      <dgm:prSet custT="1"/>
      <dgm:spPr/>
      <dgm:t>
        <a:bodyPr/>
        <a:lstStyle/>
        <a:p>
          <a:pPr rtl="0"/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Everywhere </a:t>
          </a:r>
        </a:p>
      </dgm:t>
    </dgm:pt>
    <dgm:pt modelId="{3E49630D-E445-450C-9A5D-084D38927DDB}" type="parTrans" cxnId="{CFA597D5-DFEB-4A51-AD2B-A4B3761EE33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AE7859-1622-4652-A35A-FD2387DF3F9C}" type="sibTrans" cxnId="{CFA597D5-DFEB-4A51-AD2B-A4B3761EE33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39BC026-361B-419A-9DAA-6CC7BCA5F497}" type="pres">
      <dgm:prSet presAssocID="{84F37D1A-AF3C-4CC3-AEB9-FC2EDDB0C6C0}" presName="Name0" presStyleCnt="0">
        <dgm:presLayoutVars>
          <dgm:chMax val="7"/>
          <dgm:chPref val="7"/>
          <dgm:dir/>
        </dgm:presLayoutVars>
      </dgm:prSet>
      <dgm:spPr/>
    </dgm:pt>
    <dgm:pt modelId="{5510BAA9-B8BF-441E-806A-61DAF28F583E}" type="pres">
      <dgm:prSet presAssocID="{84F37D1A-AF3C-4CC3-AEB9-FC2EDDB0C6C0}" presName="Name1" presStyleCnt="0"/>
      <dgm:spPr/>
    </dgm:pt>
    <dgm:pt modelId="{1830898A-7FAA-4F0F-B3B0-D6CC69BDED98}" type="pres">
      <dgm:prSet presAssocID="{84F37D1A-AF3C-4CC3-AEB9-FC2EDDB0C6C0}" presName="cycle" presStyleCnt="0"/>
      <dgm:spPr/>
    </dgm:pt>
    <dgm:pt modelId="{DDCAB949-E0C2-40AE-82EB-D7DEC5A00605}" type="pres">
      <dgm:prSet presAssocID="{84F37D1A-AF3C-4CC3-AEB9-FC2EDDB0C6C0}" presName="srcNode" presStyleLbl="node1" presStyleIdx="0" presStyleCnt="3"/>
      <dgm:spPr/>
    </dgm:pt>
    <dgm:pt modelId="{4E351A5F-25D1-4401-A0E3-3E0A12C70659}" type="pres">
      <dgm:prSet presAssocID="{84F37D1A-AF3C-4CC3-AEB9-FC2EDDB0C6C0}" presName="conn" presStyleLbl="parChTrans1D2" presStyleIdx="0" presStyleCnt="1"/>
      <dgm:spPr/>
    </dgm:pt>
    <dgm:pt modelId="{5A06671F-6037-4202-8199-F7478B7FDA87}" type="pres">
      <dgm:prSet presAssocID="{84F37D1A-AF3C-4CC3-AEB9-FC2EDDB0C6C0}" presName="extraNode" presStyleLbl="node1" presStyleIdx="0" presStyleCnt="3"/>
      <dgm:spPr/>
    </dgm:pt>
    <dgm:pt modelId="{5615643E-9EA4-4858-8B4E-EDD53ADC99C2}" type="pres">
      <dgm:prSet presAssocID="{84F37D1A-AF3C-4CC3-AEB9-FC2EDDB0C6C0}" presName="dstNode" presStyleLbl="node1" presStyleIdx="0" presStyleCnt="3"/>
      <dgm:spPr/>
    </dgm:pt>
    <dgm:pt modelId="{BBB0FF82-D00B-4AEB-A8DC-9F742440DE25}" type="pres">
      <dgm:prSet presAssocID="{01DE1C56-F462-4675-8023-E7272905754F}" presName="text_1" presStyleLbl="node1" presStyleIdx="0" presStyleCnt="3">
        <dgm:presLayoutVars>
          <dgm:bulletEnabled val="1"/>
        </dgm:presLayoutVars>
      </dgm:prSet>
      <dgm:spPr/>
    </dgm:pt>
    <dgm:pt modelId="{E02A2DF1-9430-41A1-94F7-388198BC8226}" type="pres">
      <dgm:prSet presAssocID="{01DE1C56-F462-4675-8023-E7272905754F}" presName="accent_1" presStyleCnt="0"/>
      <dgm:spPr/>
    </dgm:pt>
    <dgm:pt modelId="{6F8A0C0C-F29F-4349-91AB-E9464F98ACE4}" type="pres">
      <dgm:prSet presAssocID="{01DE1C56-F462-4675-8023-E7272905754F}" presName="accentRepeatNode" presStyleLbl="solidFgAcc1" presStyleIdx="0" presStyleCnt="3"/>
      <dgm:spPr>
        <a:blipFill dpi="0" rotWithShape="0">
          <a:blip xmlns:r="http://schemas.openxmlformats.org/officeDocument/2006/relationships" r:embed="rId1"/>
          <a:srcRect/>
          <a:stretch>
            <a:fillRect l="-18000" t="-8000" r="-14000" b="-19000"/>
          </a:stretch>
        </a:blipFill>
      </dgm:spPr>
    </dgm:pt>
    <dgm:pt modelId="{56B2DC8C-BED7-4D87-92F0-BC8530C2B0CC}" type="pres">
      <dgm:prSet presAssocID="{89AE5761-901B-44D5-B858-700B0EA8B8E9}" presName="text_2" presStyleLbl="node1" presStyleIdx="1" presStyleCnt="3">
        <dgm:presLayoutVars>
          <dgm:bulletEnabled val="1"/>
        </dgm:presLayoutVars>
      </dgm:prSet>
      <dgm:spPr/>
    </dgm:pt>
    <dgm:pt modelId="{6CB909A7-AC35-413A-AE11-5AE2F3B9CD55}" type="pres">
      <dgm:prSet presAssocID="{89AE5761-901B-44D5-B858-700B0EA8B8E9}" presName="accent_2" presStyleCnt="0"/>
      <dgm:spPr/>
    </dgm:pt>
    <dgm:pt modelId="{5BAF5D45-8CAF-4B8E-9704-41177917817A}" type="pres">
      <dgm:prSet presAssocID="{89AE5761-901B-44D5-B858-700B0EA8B8E9}" presName="accentRepeatNode" presStyleLbl="solidFgAcc1" presStyleIdx="1" presStyleCnt="3"/>
      <dgm:spPr>
        <a:blipFill dpi="0" rotWithShape="0">
          <a:blip xmlns:r="http://schemas.openxmlformats.org/officeDocument/2006/relationships" r:embed="rId2"/>
          <a:srcRect/>
          <a:stretch>
            <a:fillRect t="-3000" b="-10000"/>
          </a:stretch>
        </a:blipFill>
      </dgm:spPr>
    </dgm:pt>
    <dgm:pt modelId="{FC40949F-4BED-4B8C-82D8-19CCE4D93953}" type="pres">
      <dgm:prSet presAssocID="{B388D9E0-720E-4035-A6B3-1B7C07FD2B60}" presName="text_3" presStyleLbl="node1" presStyleIdx="2" presStyleCnt="3">
        <dgm:presLayoutVars>
          <dgm:bulletEnabled val="1"/>
        </dgm:presLayoutVars>
      </dgm:prSet>
      <dgm:spPr/>
    </dgm:pt>
    <dgm:pt modelId="{5A826653-A00B-4794-B50A-340B42C81501}" type="pres">
      <dgm:prSet presAssocID="{B388D9E0-720E-4035-A6B3-1B7C07FD2B60}" presName="accent_3" presStyleCnt="0"/>
      <dgm:spPr/>
    </dgm:pt>
    <dgm:pt modelId="{891F517A-6F37-4C20-BD3F-F9ADC68B44AB}" type="pres">
      <dgm:prSet presAssocID="{B388D9E0-720E-4035-A6B3-1B7C07FD2B60}" presName="accentRepeatNode" presStyleLbl="solidFgAcc1" presStyleIdx="2" presStyleCnt="3"/>
      <dgm:spPr>
        <a:blipFill dpi="0" rotWithShape="0">
          <a:blip xmlns:r="http://schemas.openxmlformats.org/officeDocument/2006/relationships" r:embed="rId3"/>
          <a:srcRect/>
          <a:stretch>
            <a:fillRect l="-12000" t="-5000" r="-12000" b="-21000"/>
          </a:stretch>
        </a:blipFill>
      </dgm:spPr>
    </dgm:pt>
  </dgm:ptLst>
  <dgm:cxnLst>
    <dgm:cxn modelId="{214A9C0F-3A52-4AC2-8D8F-8CBD056508E6}" type="presOf" srcId="{89AE5761-901B-44D5-B858-700B0EA8B8E9}" destId="{56B2DC8C-BED7-4D87-92F0-BC8530C2B0CC}" srcOrd="0" destOrd="0" presId="urn:microsoft.com/office/officeart/2008/layout/VerticalCurvedList"/>
    <dgm:cxn modelId="{4A9CAA71-5812-4F8D-9EA3-60F4416011A3}" srcId="{84F37D1A-AF3C-4CC3-AEB9-FC2EDDB0C6C0}" destId="{01DE1C56-F462-4675-8023-E7272905754F}" srcOrd="0" destOrd="0" parTransId="{6338A15F-DE74-40CA-A853-168ECE2C4F54}" sibTransId="{4478F55C-3DA3-4D36-A74E-5CDE58C48334}"/>
    <dgm:cxn modelId="{027ECD7E-3744-4DD1-8B91-5616E00CB611}" srcId="{84F37D1A-AF3C-4CC3-AEB9-FC2EDDB0C6C0}" destId="{89AE5761-901B-44D5-B858-700B0EA8B8E9}" srcOrd="1" destOrd="0" parTransId="{C97F4326-4FD5-4F25-B159-CA2629003D10}" sibTransId="{100DF1B5-1DDF-4F59-8749-151B410F1E93}"/>
    <dgm:cxn modelId="{243985D5-0DC5-464C-A845-60DDA1268D47}" type="presOf" srcId="{84F37D1A-AF3C-4CC3-AEB9-FC2EDDB0C6C0}" destId="{039BC026-361B-419A-9DAA-6CC7BCA5F497}" srcOrd="0" destOrd="0" presId="urn:microsoft.com/office/officeart/2008/layout/VerticalCurvedList"/>
    <dgm:cxn modelId="{CFA597D5-DFEB-4A51-AD2B-A4B3761EE338}" srcId="{84F37D1A-AF3C-4CC3-AEB9-FC2EDDB0C6C0}" destId="{B388D9E0-720E-4035-A6B3-1B7C07FD2B60}" srcOrd="2" destOrd="0" parTransId="{3E49630D-E445-450C-9A5D-084D38927DDB}" sibTransId="{C3AE7859-1622-4652-A35A-FD2387DF3F9C}"/>
    <dgm:cxn modelId="{95B779DC-43D8-4072-9BAE-5697B74BFA23}" type="presOf" srcId="{B388D9E0-720E-4035-A6B3-1B7C07FD2B60}" destId="{FC40949F-4BED-4B8C-82D8-19CCE4D93953}" srcOrd="0" destOrd="0" presId="urn:microsoft.com/office/officeart/2008/layout/VerticalCurvedList"/>
    <dgm:cxn modelId="{BFE2B5E5-4B78-42AD-9C9C-0D537C8AC8CC}" type="presOf" srcId="{01DE1C56-F462-4675-8023-E7272905754F}" destId="{BBB0FF82-D00B-4AEB-A8DC-9F742440DE25}" srcOrd="0" destOrd="0" presId="urn:microsoft.com/office/officeart/2008/layout/VerticalCurvedList"/>
    <dgm:cxn modelId="{37B438FE-341A-48FE-A156-9A4279BAF7FE}" type="presOf" srcId="{4478F55C-3DA3-4D36-A74E-5CDE58C48334}" destId="{4E351A5F-25D1-4401-A0E3-3E0A12C70659}" srcOrd="0" destOrd="0" presId="urn:microsoft.com/office/officeart/2008/layout/VerticalCurvedList"/>
    <dgm:cxn modelId="{5947B4A1-F5F0-484D-8518-3F96357A5D18}" type="presParOf" srcId="{039BC026-361B-419A-9DAA-6CC7BCA5F497}" destId="{5510BAA9-B8BF-441E-806A-61DAF28F583E}" srcOrd="0" destOrd="0" presId="urn:microsoft.com/office/officeart/2008/layout/VerticalCurvedList"/>
    <dgm:cxn modelId="{229B2C08-4304-47D1-811D-C72716C39936}" type="presParOf" srcId="{5510BAA9-B8BF-441E-806A-61DAF28F583E}" destId="{1830898A-7FAA-4F0F-B3B0-D6CC69BDED98}" srcOrd="0" destOrd="0" presId="urn:microsoft.com/office/officeart/2008/layout/VerticalCurvedList"/>
    <dgm:cxn modelId="{DE4B1852-1DC1-4971-8BC2-ED8F3A54E79A}" type="presParOf" srcId="{1830898A-7FAA-4F0F-B3B0-D6CC69BDED98}" destId="{DDCAB949-E0C2-40AE-82EB-D7DEC5A00605}" srcOrd="0" destOrd="0" presId="urn:microsoft.com/office/officeart/2008/layout/VerticalCurvedList"/>
    <dgm:cxn modelId="{A30FFD2B-8081-4764-8654-06B9C3704573}" type="presParOf" srcId="{1830898A-7FAA-4F0F-B3B0-D6CC69BDED98}" destId="{4E351A5F-25D1-4401-A0E3-3E0A12C70659}" srcOrd="1" destOrd="0" presId="urn:microsoft.com/office/officeart/2008/layout/VerticalCurvedList"/>
    <dgm:cxn modelId="{7FA1FFE8-31A3-4988-9A28-FC070AC97B7D}" type="presParOf" srcId="{1830898A-7FAA-4F0F-B3B0-D6CC69BDED98}" destId="{5A06671F-6037-4202-8199-F7478B7FDA87}" srcOrd="2" destOrd="0" presId="urn:microsoft.com/office/officeart/2008/layout/VerticalCurvedList"/>
    <dgm:cxn modelId="{F33071B8-5034-4B89-811D-A4222037DA59}" type="presParOf" srcId="{1830898A-7FAA-4F0F-B3B0-D6CC69BDED98}" destId="{5615643E-9EA4-4858-8B4E-EDD53ADC99C2}" srcOrd="3" destOrd="0" presId="urn:microsoft.com/office/officeart/2008/layout/VerticalCurvedList"/>
    <dgm:cxn modelId="{26326D09-EF8F-4F03-83BB-A4FF0604EEAB}" type="presParOf" srcId="{5510BAA9-B8BF-441E-806A-61DAF28F583E}" destId="{BBB0FF82-D00B-4AEB-A8DC-9F742440DE25}" srcOrd="1" destOrd="0" presId="urn:microsoft.com/office/officeart/2008/layout/VerticalCurvedList"/>
    <dgm:cxn modelId="{3955418E-B3F3-4EE5-B47F-9E783461BCBE}" type="presParOf" srcId="{5510BAA9-B8BF-441E-806A-61DAF28F583E}" destId="{E02A2DF1-9430-41A1-94F7-388198BC8226}" srcOrd="2" destOrd="0" presId="urn:microsoft.com/office/officeart/2008/layout/VerticalCurvedList"/>
    <dgm:cxn modelId="{CBD30D93-AF7D-43CF-80C9-CEE3D67C82EF}" type="presParOf" srcId="{E02A2DF1-9430-41A1-94F7-388198BC8226}" destId="{6F8A0C0C-F29F-4349-91AB-E9464F98ACE4}" srcOrd="0" destOrd="0" presId="urn:microsoft.com/office/officeart/2008/layout/VerticalCurvedList"/>
    <dgm:cxn modelId="{673686B9-CFD9-4B66-B7E6-B5C733DD4B51}" type="presParOf" srcId="{5510BAA9-B8BF-441E-806A-61DAF28F583E}" destId="{56B2DC8C-BED7-4D87-92F0-BC8530C2B0CC}" srcOrd="3" destOrd="0" presId="urn:microsoft.com/office/officeart/2008/layout/VerticalCurvedList"/>
    <dgm:cxn modelId="{4E8C29A6-B6BA-4439-9AE7-AA09E6D3D327}" type="presParOf" srcId="{5510BAA9-B8BF-441E-806A-61DAF28F583E}" destId="{6CB909A7-AC35-413A-AE11-5AE2F3B9CD55}" srcOrd="4" destOrd="0" presId="urn:microsoft.com/office/officeart/2008/layout/VerticalCurvedList"/>
    <dgm:cxn modelId="{A1A43B57-D511-4032-86CF-CC19FF4E53D4}" type="presParOf" srcId="{6CB909A7-AC35-413A-AE11-5AE2F3B9CD55}" destId="{5BAF5D45-8CAF-4B8E-9704-41177917817A}" srcOrd="0" destOrd="0" presId="urn:microsoft.com/office/officeart/2008/layout/VerticalCurvedList"/>
    <dgm:cxn modelId="{3A2E7235-1B0F-4A6A-BDEC-5C775D5A0E53}" type="presParOf" srcId="{5510BAA9-B8BF-441E-806A-61DAF28F583E}" destId="{FC40949F-4BED-4B8C-82D8-19CCE4D93953}" srcOrd="5" destOrd="0" presId="urn:microsoft.com/office/officeart/2008/layout/VerticalCurvedList"/>
    <dgm:cxn modelId="{6630193F-F9B9-49D2-83A3-47313335D2E7}" type="presParOf" srcId="{5510BAA9-B8BF-441E-806A-61DAF28F583E}" destId="{5A826653-A00B-4794-B50A-340B42C81501}" srcOrd="6" destOrd="0" presId="urn:microsoft.com/office/officeart/2008/layout/VerticalCurvedList"/>
    <dgm:cxn modelId="{744F7B96-E2BD-4850-A17B-965C6668F9CC}" type="presParOf" srcId="{5A826653-A00B-4794-B50A-340B42C81501}" destId="{891F517A-6F37-4C20-BD3F-F9ADC68B44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055696-1C17-4D50-910F-D29A59B8FB0D}" type="doc">
      <dgm:prSet loTypeId="urn:microsoft.com/office/officeart/2005/8/layout/vList2" loCatId="list" qsTypeId="urn:microsoft.com/office/officeart/2005/8/quickstyle/simple5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218B89BF-FCE4-48F6-90A4-698AC6560FB4}">
      <dgm:prSet custT="1"/>
      <dgm:spPr/>
      <dgm:t>
        <a:bodyPr/>
        <a:lstStyle/>
        <a:p>
          <a:pPr rtl="0"/>
          <a:r>
            <a:rPr lang="en-US" sz="180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Changes never end </a:t>
          </a:r>
        </a:p>
      </dgm:t>
    </dgm:pt>
    <dgm:pt modelId="{D7604669-1EAE-41E7-89A4-3D1567D9566E}" type="parTrans" cxnId="{A36B02BB-1BAC-4204-BADE-807D957DF17C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7B8F1E-296C-465E-B6E4-4784A45DA35C}" type="sibTrans" cxnId="{A36B02BB-1BAC-4204-BADE-807D957DF17C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F1E9A62-C15C-4C80-97B6-0910AADF6630}">
      <dgm:prSet custT="1"/>
      <dgm:spPr/>
      <dgm:t>
        <a:bodyPr/>
        <a:lstStyle/>
        <a:p>
          <a:pPr rtl="0"/>
          <a:r>
            <a:rPr lang="en-US" sz="1800" dirty="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Abnormalities = Opportunity to excel </a:t>
          </a:r>
        </a:p>
      </dgm:t>
    </dgm:pt>
    <dgm:pt modelId="{4528C790-32C2-4372-A116-549720869977}" type="parTrans" cxnId="{28D5AC7F-B0BA-4F08-9263-5B1ED996C231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4AE560-D8C1-437B-B3E0-A7E685CC9391}" type="sibTrans" cxnId="{28D5AC7F-B0BA-4F08-9263-5B1ED996C231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9827E3D-9717-42BC-89DE-00C8B09B8F27}">
      <dgm:prSet custT="1"/>
      <dgm:spPr/>
      <dgm:t>
        <a:bodyPr/>
        <a:lstStyle/>
        <a:p>
          <a:pPr rtl="0"/>
          <a:r>
            <a:rPr lang="en-US" sz="180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Run a solution that has been determined and approved, not to wait until it is perfect </a:t>
          </a:r>
        </a:p>
      </dgm:t>
    </dgm:pt>
    <dgm:pt modelId="{F3075D25-E450-40EE-ABC3-6FDDA9C63894}" type="parTrans" cxnId="{1E35F447-6C77-49CE-AA63-737CEC015A6A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D531D1-8897-4D81-AE9C-B750DAB5935C}" type="sibTrans" cxnId="{1E35F447-6C77-49CE-AA63-737CEC015A6A}">
      <dgm:prSet/>
      <dgm:spPr/>
      <dgm:t>
        <a:bodyPr/>
        <a:lstStyle/>
        <a:p>
          <a:endParaRPr lang="en-US" sz="1800">
            <a:solidFill>
              <a:srgbClr val="177C72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9C3CD3-F4D7-462E-A51E-8C1E3D9429E4}" type="pres">
      <dgm:prSet presAssocID="{CD055696-1C17-4D50-910F-D29A59B8FB0D}" presName="linear" presStyleCnt="0">
        <dgm:presLayoutVars>
          <dgm:animLvl val="lvl"/>
          <dgm:resizeHandles val="exact"/>
        </dgm:presLayoutVars>
      </dgm:prSet>
      <dgm:spPr/>
    </dgm:pt>
    <dgm:pt modelId="{1533A753-0CF9-4F7F-98F5-47A63549E994}" type="pres">
      <dgm:prSet presAssocID="{218B89BF-FCE4-48F6-90A4-698AC6560F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6C3DF8-11C9-42ED-875B-C8BF1EE504A4}" type="pres">
      <dgm:prSet presAssocID="{B37B8F1E-296C-465E-B6E4-4784A45DA35C}" presName="spacer" presStyleCnt="0"/>
      <dgm:spPr/>
    </dgm:pt>
    <dgm:pt modelId="{11509A75-5B92-4713-AE02-7163178F0E65}" type="pres">
      <dgm:prSet presAssocID="{9F1E9A62-C15C-4C80-97B6-0910AADF66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8210A61-0BA0-47E7-89A8-46B427F895DF}" type="pres">
      <dgm:prSet presAssocID="{384AE560-D8C1-437B-B3E0-A7E685CC9391}" presName="spacer" presStyleCnt="0"/>
      <dgm:spPr/>
    </dgm:pt>
    <dgm:pt modelId="{84819C92-9DF7-4863-AE6F-07DC2BF2A090}" type="pres">
      <dgm:prSet presAssocID="{59827E3D-9717-42BC-89DE-00C8B09B8F2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3864E30-3626-4C03-9F92-C28904BB1D9B}" type="presOf" srcId="{CD055696-1C17-4D50-910F-D29A59B8FB0D}" destId="{F09C3CD3-F4D7-462E-A51E-8C1E3D9429E4}" srcOrd="0" destOrd="0" presId="urn:microsoft.com/office/officeart/2005/8/layout/vList2"/>
    <dgm:cxn modelId="{99AE0336-EA97-4B05-821B-A019D4613E51}" type="presOf" srcId="{9F1E9A62-C15C-4C80-97B6-0910AADF6630}" destId="{11509A75-5B92-4713-AE02-7163178F0E65}" srcOrd="0" destOrd="0" presId="urn:microsoft.com/office/officeart/2005/8/layout/vList2"/>
    <dgm:cxn modelId="{15CCB361-72EA-4891-A12E-B5AB57C37074}" type="presOf" srcId="{218B89BF-FCE4-48F6-90A4-698AC6560FB4}" destId="{1533A753-0CF9-4F7F-98F5-47A63549E994}" srcOrd="0" destOrd="0" presId="urn:microsoft.com/office/officeart/2005/8/layout/vList2"/>
    <dgm:cxn modelId="{1E35F447-6C77-49CE-AA63-737CEC015A6A}" srcId="{CD055696-1C17-4D50-910F-D29A59B8FB0D}" destId="{59827E3D-9717-42BC-89DE-00C8B09B8F27}" srcOrd="2" destOrd="0" parTransId="{F3075D25-E450-40EE-ABC3-6FDDA9C63894}" sibTransId="{7AD531D1-8897-4D81-AE9C-B750DAB5935C}"/>
    <dgm:cxn modelId="{28D5AC7F-B0BA-4F08-9263-5B1ED996C231}" srcId="{CD055696-1C17-4D50-910F-D29A59B8FB0D}" destId="{9F1E9A62-C15C-4C80-97B6-0910AADF6630}" srcOrd="1" destOrd="0" parTransId="{4528C790-32C2-4372-A116-549720869977}" sibTransId="{384AE560-D8C1-437B-B3E0-A7E685CC9391}"/>
    <dgm:cxn modelId="{A36B02BB-1BAC-4204-BADE-807D957DF17C}" srcId="{CD055696-1C17-4D50-910F-D29A59B8FB0D}" destId="{218B89BF-FCE4-48F6-90A4-698AC6560FB4}" srcOrd="0" destOrd="0" parTransId="{D7604669-1EAE-41E7-89A4-3D1567D9566E}" sibTransId="{B37B8F1E-296C-465E-B6E4-4784A45DA35C}"/>
    <dgm:cxn modelId="{B03552C8-7B6C-41C1-999A-1D127C82060C}" type="presOf" srcId="{59827E3D-9717-42BC-89DE-00C8B09B8F27}" destId="{84819C92-9DF7-4863-AE6F-07DC2BF2A090}" srcOrd="0" destOrd="0" presId="urn:microsoft.com/office/officeart/2005/8/layout/vList2"/>
    <dgm:cxn modelId="{03E7A5B2-40F6-44BD-A65E-0E98025FDB6B}" type="presParOf" srcId="{F09C3CD3-F4D7-462E-A51E-8C1E3D9429E4}" destId="{1533A753-0CF9-4F7F-98F5-47A63549E994}" srcOrd="0" destOrd="0" presId="urn:microsoft.com/office/officeart/2005/8/layout/vList2"/>
    <dgm:cxn modelId="{C8A227E1-52E9-4DB3-A26D-748B7F170723}" type="presParOf" srcId="{F09C3CD3-F4D7-462E-A51E-8C1E3D9429E4}" destId="{766C3DF8-11C9-42ED-875B-C8BF1EE504A4}" srcOrd="1" destOrd="0" presId="urn:microsoft.com/office/officeart/2005/8/layout/vList2"/>
    <dgm:cxn modelId="{E1F6BCEF-4F8F-4EB0-A666-AE20705F6953}" type="presParOf" srcId="{F09C3CD3-F4D7-462E-A51E-8C1E3D9429E4}" destId="{11509A75-5B92-4713-AE02-7163178F0E65}" srcOrd="2" destOrd="0" presId="urn:microsoft.com/office/officeart/2005/8/layout/vList2"/>
    <dgm:cxn modelId="{D972E870-3175-4163-B2A1-715085954D2D}" type="presParOf" srcId="{F09C3CD3-F4D7-462E-A51E-8C1E3D9429E4}" destId="{E8210A61-0BA0-47E7-89A8-46B427F895DF}" srcOrd="3" destOrd="0" presId="urn:microsoft.com/office/officeart/2005/8/layout/vList2"/>
    <dgm:cxn modelId="{B2A95024-D201-4C2A-A010-43BE3D7CBDA7}" type="presParOf" srcId="{F09C3CD3-F4D7-462E-A51E-8C1E3D9429E4}" destId="{84819C92-9DF7-4863-AE6F-07DC2BF2A0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FB0FB9-B0E7-4877-8F4F-98AA7AF3546A}" type="doc">
      <dgm:prSet loTypeId="urn:microsoft.com/office/officeart/2005/8/layout/pList2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291B4-4856-4490-9636-774594A80103}">
      <dgm:prSet custT="1"/>
      <dgm:spPr/>
      <dgm:t>
        <a:bodyPr/>
        <a:lstStyle/>
        <a:p>
          <a:pPr algn="ctr">
            <a:lnSpc>
              <a:spcPct val="150000"/>
            </a:lnSpc>
          </a:pP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algn="ctr">
            <a:lnSpc>
              <a:spcPct val="150000"/>
            </a:lnSpc>
          </a:pPr>
          <a:r>
            <a: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Is a method for describing the whole set of activity process </a:t>
          </a:r>
        </a:p>
      </dgm:t>
    </dgm:pt>
    <dgm:pt modelId="{3A1E3D2D-B3F8-41BE-97DD-AD14BE0F91C9}" type="parTrans" cxnId="{72AFF55A-3520-43C0-9FE2-805C8D63E024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4444C75-C904-4C96-831D-67F191AD9EEA}" type="sibTrans" cxnId="{72AFF55A-3520-43C0-9FE2-805C8D63E024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419AF96-07DC-4F35-BEC8-EC6E40A7FC39}">
      <dgm:prSet custT="1"/>
      <dgm:spPr/>
      <dgm:t>
        <a:bodyPr/>
        <a:lstStyle/>
        <a:p>
          <a:pPr algn="ctr">
            <a:lnSpc>
              <a:spcPct val="150000"/>
            </a:lnSpc>
          </a:pP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algn="ctr">
            <a:lnSpc>
              <a:spcPct val="150000"/>
            </a:lnSpc>
          </a:pPr>
          <a:r>
            <a: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Starting from receiving an order/order for a product services, from the customer </a:t>
          </a:r>
        </a:p>
      </dgm:t>
    </dgm:pt>
    <dgm:pt modelId="{B7AA9025-8274-4646-8885-116F4C2D3919}" type="parTrans" cxnId="{05080992-1482-4B2E-ABA9-D3470C56CF2A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879249A-7974-40CB-A51D-C5DDBD091BDC}" type="sibTrans" cxnId="{05080992-1482-4B2E-ABA9-D3470C56CF2A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2B11347-5FFC-4EC6-9E53-69CC0BDC4B5E}">
      <dgm:prSet custT="1"/>
      <dgm:spPr/>
      <dgm:t>
        <a:bodyPr/>
        <a:lstStyle/>
        <a:p>
          <a:pPr algn="ctr">
            <a:lnSpc>
              <a:spcPct val="150000"/>
            </a:lnSpc>
          </a:pPr>
          <a:endParaRPr lang="en-US" sz="16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algn="ctr">
            <a:lnSpc>
              <a:spcPct val="150000"/>
            </a:lnSpc>
          </a:pPr>
          <a:r>
            <a: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Until delivery to customers in the form of finished goods /information </a:t>
          </a:r>
        </a:p>
      </dgm:t>
    </dgm:pt>
    <dgm:pt modelId="{2E3D50C4-DE0E-4F9E-94EF-B359B852AD94}" type="parTrans" cxnId="{AAD68BF7-3C18-49B1-BDEE-A6859FC28AF7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364AAF4-FABE-426D-B1B5-48BFDF2D2913}" type="sibTrans" cxnId="{AAD68BF7-3C18-49B1-BDEE-A6859FC28AF7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6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04C77B-6F15-4ACF-A888-F33DC2C4F490}" type="pres">
      <dgm:prSet presAssocID="{E9FB0FB9-B0E7-4877-8F4F-98AA7AF3546A}" presName="Name0" presStyleCnt="0">
        <dgm:presLayoutVars>
          <dgm:dir/>
          <dgm:resizeHandles val="exact"/>
        </dgm:presLayoutVars>
      </dgm:prSet>
      <dgm:spPr/>
    </dgm:pt>
    <dgm:pt modelId="{4188150D-7C32-40EE-BBEF-1DD2883C794E}" type="pres">
      <dgm:prSet presAssocID="{E9FB0FB9-B0E7-4877-8F4F-98AA7AF3546A}" presName="bkgdShp" presStyleLbl="alignAccFollowNode1" presStyleIdx="0" presStyleCnt="1"/>
      <dgm:spPr/>
    </dgm:pt>
    <dgm:pt modelId="{F160F4A3-3EDD-4A6F-A15D-42C1B949E251}" type="pres">
      <dgm:prSet presAssocID="{E9FB0FB9-B0E7-4877-8F4F-98AA7AF3546A}" presName="linComp" presStyleCnt="0"/>
      <dgm:spPr/>
    </dgm:pt>
    <dgm:pt modelId="{F8BCACD9-C195-466C-9D15-08D8D1F65A0D}" type="pres">
      <dgm:prSet presAssocID="{CA8291B4-4856-4490-9636-774594A80103}" presName="compNode" presStyleCnt="0"/>
      <dgm:spPr/>
    </dgm:pt>
    <dgm:pt modelId="{5390E74D-0484-4163-875D-B69FA9174CB8}" type="pres">
      <dgm:prSet presAssocID="{CA8291B4-4856-4490-9636-774594A80103}" presName="node" presStyleLbl="node1" presStyleIdx="0" presStyleCnt="3">
        <dgm:presLayoutVars>
          <dgm:bulletEnabled val="1"/>
        </dgm:presLayoutVars>
      </dgm:prSet>
      <dgm:spPr/>
    </dgm:pt>
    <dgm:pt modelId="{EA0F038B-CD50-44BA-8756-4F4C7693343C}" type="pres">
      <dgm:prSet presAssocID="{CA8291B4-4856-4490-9636-774594A80103}" presName="invisiNode" presStyleLbl="node1" presStyleIdx="0" presStyleCnt="3"/>
      <dgm:spPr/>
    </dgm:pt>
    <dgm:pt modelId="{C8543270-738D-44FE-A738-D1AD4471B3D9}" type="pres">
      <dgm:prSet presAssocID="{CA8291B4-4856-4490-9636-774594A8010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CC46F6CD-FB30-4F16-821C-FD37AB3173BA}" type="pres">
      <dgm:prSet presAssocID="{44444C75-C904-4C96-831D-67F191AD9EEA}" presName="sibTrans" presStyleLbl="sibTrans2D1" presStyleIdx="0" presStyleCnt="0"/>
      <dgm:spPr/>
    </dgm:pt>
    <dgm:pt modelId="{60340258-12A9-445D-A07D-255D049B376B}" type="pres">
      <dgm:prSet presAssocID="{3419AF96-07DC-4F35-BEC8-EC6E40A7FC39}" presName="compNode" presStyleCnt="0"/>
      <dgm:spPr/>
    </dgm:pt>
    <dgm:pt modelId="{8B92641E-FD6A-400C-9746-8EA77AF8DE9E}" type="pres">
      <dgm:prSet presAssocID="{3419AF96-07DC-4F35-BEC8-EC6E40A7FC39}" presName="node" presStyleLbl="node1" presStyleIdx="1" presStyleCnt="3">
        <dgm:presLayoutVars>
          <dgm:bulletEnabled val="1"/>
        </dgm:presLayoutVars>
      </dgm:prSet>
      <dgm:spPr/>
    </dgm:pt>
    <dgm:pt modelId="{2A70FF8F-3743-4C70-A8D9-0F938B01F87B}" type="pres">
      <dgm:prSet presAssocID="{3419AF96-07DC-4F35-BEC8-EC6E40A7FC39}" presName="invisiNode" presStyleLbl="node1" presStyleIdx="1" presStyleCnt="3"/>
      <dgm:spPr/>
    </dgm:pt>
    <dgm:pt modelId="{237FFE42-6A39-460A-87A2-5498F6D84147}" type="pres">
      <dgm:prSet presAssocID="{3419AF96-07DC-4F35-BEC8-EC6E40A7FC39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972654B-A300-407C-8739-891B55C127A8}" type="pres">
      <dgm:prSet presAssocID="{C879249A-7974-40CB-A51D-C5DDBD091BDC}" presName="sibTrans" presStyleLbl="sibTrans2D1" presStyleIdx="0" presStyleCnt="0"/>
      <dgm:spPr/>
    </dgm:pt>
    <dgm:pt modelId="{22611869-038B-4675-AC9A-8DCE69475BF3}" type="pres">
      <dgm:prSet presAssocID="{02B11347-5FFC-4EC6-9E53-69CC0BDC4B5E}" presName="compNode" presStyleCnt="0"/>
      <dgm:spPr/>
    </dgm:pt>
    <dgm:pt modelId="{F6F52034-8575-4DCB-96A2-79AA4D466257}" type="pres">
      <dgm:prSet presAssocID="{02B11347-5FFC-4EC6-9E53-69CC0BDC4B5E}" presName="node" presStyleLbl="node1" presStyleIdx="2" presStyleCnt="3">
        <dgm:presLayoutVars>
          <dgm:bulletEnabled val="1"/>
        </dgm:presLayoutVars>
      </dgm:prSet>
      <dgm:spPr/>
    </dgm:pt>
    <dgm:pt modelId="{247F5257-6D48-4B01-8085-83C51AE5734F}" type="pres">
      <dgm:prSet presAssocID="{02B11347-5FFC-4EC6-9E53-69CC0BDC4B5E}" presName="invisiNode" presStyleLbl="node1" presStyleIdx="2" presStyleCnt="3"/>
      <dgm:spPr/>
    </dgm:pt>
    <dgm:pt modelId="{DCCD7358-8EB7-4784-AECC-D0A61DC0A745}" type="pres">
      <dgm:prSet presAssocID="{02B11347-5FFC-4EC6-9E53-69CC0BDC4B5E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2AA90116-D2C8-4C9E-8E83-143311E431A3}" type="presOf" srcId="{3419AF96-07DC-4F35-BEC8-EC6E40A7FC39}" destId="{8B92641E-FD6A-400C-9746-8EA77AF8DE9E}" srcOrd="0" destOrd="0" presId="urn:microsoft.com/office/officeart/2005/8/layout/pList2"/>
    <dgm:cxn modelId="{E73BDE4E-7B0D-4A10-9E68-F60C2C02C380}" type="presOf" srcId="{44444C75-C904-4C96-831D-67F191AD9EEA}" destId="{CC46F6CD-FB30-4F16-821C-FD37AB3173BA}" srcOrd="0" destOrd="0" presId="urn:microsoft.com/office/officeart/2005/8/layout/pList2"/>
    <dgm:cxn modelId="{72AFF55A-3520-43C0-9FE2-805C8D63E024}" srcId="{E9FB0FB9-B0E7-4877-8F4F-98AA7AF3546A}" destId="{CA8291B4-4856-4490-9636-774594A80103}" srcOrd="0" destOrd="0" parTransId="{3A1E3D2D-B3F8-41BE-97DD-AD14BE0F91C9}" sibTransId="{44444C75-C904-4C96-831D-67F191AD9EEA}"/>
    <dgm:cxn modelId="{E0C1C87D-947F-4888-807E-91C2701F6B3F}" type="presOf" srcId="{E9FB0FB9-B0E7-4877-8F4F-98AA7AF3546A}" destId="{E604C77B-6F15-4ACF-A888-F33DC2C4F490}" srcOrd="0" destOrd="0" presId="urn:microsoft.com/office/officeart/2005/8/layout/pList2"/>
    <dgm:cxn modelId="{486E3689-A834-4AD6-B037-B3E081A21254}" type="presOf" srcId="{C879249A-7974-40CB-A51D-C5DDBD091BDC}" destId="{D972654B-A300-407C-8739-891B55C127A8}" srcOrd="0" destOrd="0" presId="urn:microsoft.com/office/officeart/2005/8/layout/pList2"/>
    <dgm:cxn modelId="{05080992-1482-4B2E-ABA9-D3470C56CF2A}" srcId="{E9FB0FB9-B0E7-4877-8F4F-98AA7AF3546A}" destId="{3419AF96-07DC-4F35-BEC8-EC6E40A7FC39}" srcOrd="1" destOrd="0" parTransId="{B7AA9025-8274-4646-8885-116F4C2D3919}" sibTransId="{C879249A-7974-40CB-A51D-C5DDBD091BDC}"/>
    <dgm:cxn modelId="{C92F28C4-70D2-44BE-B37E-7875A854C13D}" type="presOf" srcId="{02B11347-5FFC-4EC6-9E53-69CC0BDC4B5E}" destId="{F6F52034-8575-4DCB-96A2-79AA4D466257}" srcOrd="0" destOrd="0" presId="urn:microsoft.com/office/officeart/2005/8/layout/pList2"/>
    <dgm:cxn modelId="{4076D2DA-471D-4FE8-983F-A0CF6A58DAEF}" type="presOf" srcId="{CA8291B4-4856-4490-9636-774594A80103}" destId="{5390E74D-0484-4163-875D-B69FA9174CB8}" srcOrd="0" destOrd="0" presId="urn:microsoft.com/office/officeart/2005/8/layout/pList2"/>
    <dgm:cxn modelId="{AAD68BF7-3C18-49B1-BDEE-A6859FC28AF7}" srcId="{E9FB0FB9-B0E7-4877-8F4F-98AA7AF3546A}" destId="{02B11347-5FFC-4EC6-9E53-69CC0BDC4B5E}" srcOrd="2" destOrd="0" parTransId="{2E3D50C4-DE0E-4F9E-94EF-B359B852AD94}" sibTransId="{4364AAF4-FABE-426D-B1B5-48BFDF2D2913}"/>
    <dgm:cxn modelId="{A51A2084-227B-469A-AA01-4F2A1C068BFC}" type="presParOf" srcId="{E604C77B-6F15-4ACF-A888-F33DC2C4F490}" destId="{4188150D-7C32-40EE-BBEF-1DD2883C794E}" srcOrd="0" destOrd="0" presId="urn:microsoft.com/office/officeart/2005/8/layout/pList2"/>
    <dgm:cxn modelId="{B2787C8D-B127-4046-BC9B-6BF447774AF8}" type="presParOf" srcId="{E604C77B-6F15-4ACF-A888-F33DC2C4F490}" destId="{F160F4A3-3EDD-4A6F-A15D-42C1B949E251}" srcOrd="1" destOrd="0" presId="urn:microsoft.com/office/officeart/2005/8/layout/pList2"/>
    <dgm:cxn modelId="{6D488CC6-30E2-46F6-8996-4C5D5184EA4A}" type="presParOf" srcId="{F160F4A3-3EDD-4A6F-A15D-42C1B949E251}" destId="{F8BCACD9-C195-466C-9D15-08D8D1F65A0D}" srcOrd="0" destOrd="0" presId="urn:microsoft.com/office/officeart/2005/8/layout/pList2"/>
    <dgm:cxn modelId="{EC9D2DE9-506B-4F3C-A02B-FCF16DF00C94}" type="presParOf" srcId="{F8BCACD9-C195-466C-9D15-08D8D1F65A0D}" destId="{5390E74D-0484-4163-875D-B69FA9174CB8}" srcOrd="0" destOrd="0" presId="urn:microsoft.com/office/officeart/2005/8/layout/pList2"/>
    <dgm:cxn modelId="{DEF54C92-BD80-4A31-B109-73CBAB1DED72}" type="presParOf" srcId="{F8BCACD9-C195-466C-9D15-08D8D1F65A0D}" destId="{EA0F038B-CD50-44BA-8756-4F4C7693343C}" srcOrd="1" destOrd="0" presId="urn:microsoft.com/office/officeart/2005/8/layout/pList2"/>
    <dgm:cxn modelId="{1B70F1C4-5D46-40AD-BCF8-CB5F674E0300}" type="presParOf" srcId="{F8BCACD9-C195-466C-9D15-08D8D1F65A0D}" destId="{C8543270-738D-44FE-A738-D1AD4471B3D9}" srcOrd="2" destOrd="0" presId="urn:microsoft.com/office/officeart/2005/8/layout/pList2"/>
    <dgm:cxn modelId="{1B0BCCCA-A099-4BE0-ACAB-5D1E0007C854}" type="presParOf" srcId="{F160F4A3-3EDD-4A6F-A15D-42C1B949E251}" destId="{CC46F6CD-FB30-4F16-821C-FD37AB3173BA}" srcOrd="1" destOrd="0" presId="urn:microsoft.com/office/officeart/2005/8/layout/pList2"/>
    <dgm:cxn modelId="{CDC94680-038F-4581-9D24-D17816BE8E79}" type="presParOf" srcId="{F160F4A3-3EDD-4A6F-A15D-42C1B949E251}" destId="{60340258-12A9-445D-A07D-255D049B376B}" srcOrd="2" destOrd="0" presId="urn:microsoft.com/office/officeart/2005/8/layout/pList2"/>
    <dgm:cxn modelId="{315AF2BB-2672-4020-BF90-4FE19FC30BA7}" type="presParOf" srcId="{60340258-12A9-445D-A07D-255D049B376B}" destId="{8B92641E-FD6A-400C-9746-8EA77AF8DE9E}" srcOrd="0" destOrd="0" presId="urn:microsoft.com/office/officeart/2005/8/layout/pList2"/>
    <dgm:cxn modelId="{A8F9A59A-301D-4D38-A5B8-5537C706CEDC}" type="presParOf" srcId="{60340258-12A9-445D-A07D-255D049B376B}" destId="{2A70FF8F-3743-4C70-A8D9-0F938B01F87B}" srcOrd="1" destOrd="0" presId="urn:microsoft.com/office/officeart/2005/8/layout/pList2"/>
    <dgm:cxn modelId="{B80A46FB-EE86-4CC7-9038-4B693D335573}" type="presParOf" srcId="{60340258-12A9-445D-A07D-255D049B376B}" destId="{237FFE42-6A39-460A-87A2-5498F6D84147}" srcOrd="2" destOrd="0" presId="urn:microsoft.com/office/officeart/2005/8/layout/pList2"/>
    <dgm:cxn modelId="{315B8FF4-31CA-4A9A-9D7C-BC2F1D7F951C}" type="presParOf" srcId="{F160F4A3-3EDD-4A6F-A15D-42C1B949E251}" destId="{D972654B-A300-407C-8739-891B55C127A8}" srcOrd="3" destOrd="0" presId="urn:microsoft.com/office/officeart/2005/8/layout/pList2"/>
    <dgm:cxn modelId="{4D503384-E20B-4267-B54F-AECE872AE6AB}" type="presParOf" srcId="{F160F4A3-3EDD-4A6F-A15D-42C1B949E251}" destId="{22611869-038B-4675-AC9A-8DCE69475BF3}" srcOrd="4" destOrd="0" presId="urn:microsoft.com/office/officeart/2005/8/layout/pList2"/>
    <dgm:cxn modelId="{FC5CC4C1-EF22-43E8-9321-7AC9744E8249}" type="presParOf" srcId="{22611869-038B-4675-AC9A-8DCE69475BF3}" destId="{F6F52034-8575-4DCB-96A2-79AA4D466257}" srcOrd="0" destOrd="0" presId="urn:microsoft.com/office/officeart/2005/8/layout/pList2"/>
    <dgm:cxn modelId="{DD5E4232-88B0-49AE-ACC2-C7B91A835D13}" type="presParOf" srcId="{22611869-038B-4675-AC9A-8DCE69475BF3}" destId="{247F5257-6D48-4B01-8085-83C51AE5734F}" srcOrd="1" destOrd="0" presId="urn:microsoft.com/office/officeart/2005/8/layout/pList2"/>
    <dgm:cxn modelId="{9E426DD4-8813-4142-BD0E-941712AFB25A}" type="presParOf" srcId="{22611869-038B-4675-AC9A-8DCE69475BF3}" destId="{DCCD7358-8EB7-4784-AECC-D0A61DC0A74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CE6FA0-D5FF-468E-8D64-A3C72D90ECF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E07AA9-F57D-470C-A5FD-CAEDBE652D4A}">
      <dgm:prSet custT="1"/>
      <dgm:spPr/>
      <dgm:t>
        <a:bodyPr/>
        <a:lstStyle/>
        <a:p>
          <a:r>
            <a: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Items to include in spaghetti diagram </a:t>
          </a:r>
        </a:p>
      </dgm:t>
    </dgm:pt>
    <dgm:pt modelId="{6ECAC619-8B76-4BE0-B707-A97D23F086C7}" type="parTrans" cxnId="{3FB6E055-5133-436A-B2CA-0FF8ABF2A90E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F26602C-E5D5-46F3-96E7-2A61453D69BF}" type="sibTrans" cxnId="{3FB6E055-5133-436A-B2CA-0FF8ABF2A90E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CE9258E-6F1C-43AE-BEBE-3C25C35B1B31}">
      <dgm:prSet custT="1"/>
      <dgm:spPr/>
      <dgm:t>
        <a:bodyPr/>
        <a:lstStyle/>
        <a:p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layout &amp; Work elements </a:t>
          </a:r>
        </a:p>
      </dgm:t>
    </dgm:pt>
    <dgm:pt modelId="{8F760DCE-C601-4D43-ABC8-06E29A025EAC}" type="parTrans" cxnId="{ADC5F144-1B6B-4DDA-AF92-ED315D7E6E9A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253C196-D1A1-4F8E-942D-22A467A06310}" type="sibTrans" cxnId="{ADC5F144-1B6B-4DDA-AF92-ED315D7E6E9A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F52FDEB-0344-4566-9EF4-16C60D0DC4FD}">
      <dgm:prSet custT="1"/>
      <dgm:spPr/>
      <dgm:t>
        <a:bodyPr/>
        <a:lstStyle/>
        <a:p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Distance </a:t>
          </a:r>
        </a:p>
      </dgm:t>
    </dgm:pt>
    <dgm:pt modelId="{DD68F581-6F55-41CC-9641-10B03D4B8C9D}" type="parTrans" cxnId="{9F817473-06A0-4A1C-B60F-B95E8B14A07D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F6E519-5D55-4788-A5B6-821AD6B2A3A6}" type="sibTrans" cxnId="{9F817473-06A0-4A1C-B60F-B95E8B14A07D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3C781D-66EB-4270-862E-9D9A72CDA9C6}">
      <dgm:prSet custT="1"/>
      <dgm:spPr/>
      <dgm:t>
        <a:bodyPr/>
        <a:lstStyle/>
        <a:p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Abnormalities </a:t>
          </a:r>
        </a:p>
      </dgm:t>
    </dgm:pt>
    <dgm:pt modelId="{69484951-1623-4D67-AD43-B55DEBF3C1C7}" type="parTrans" cxnId="{703064B8-F6AF-45FE-BF67-27ECA204F728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E83211B-41A4-4CD1-B83C-0A9699A8C788}" type="sibTrans" cxnId="{703064B8-F6AF-45FE-BF67-27ECA204F728}">
      <dgm:prSet/>
      <dgm:spPr/>
      <dgm:t>
        <a:bodyPr/>
        <a:lstStyle/>
        <a:p>
          <a:endParaRPr lang="en-US" sz="20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7A3E98C-FE31-478B-A3F0-2A3B12CC109C}" type="pres">
      <dgm:prSet presAssocID="{CFCE6FA0-D5FF-468E-8D64-A3C72D90ECF0}" presName="linear" presStyleCnt="0">
        <dgm:presLayoutVars>
          <dgm:animLvl val="lvl"/>
          <dgm:resizeHandles val="exact"/>
        </dgm:presLayoutVars>
      </dgm:prSet>
      <dgm:spPr/>
    </dgm:pt>
    <dgm:pt modelId="{98EC85B7-57B1-45C1-AA9D-F1A4355C2914}" type="pres">
      <dgm:prSet presAssocID="{01E07AA9-F57D-470C-A5FD-CAEDBE652D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9D6B57-0498-4FF1-9392-EBCB506A544C}" type="pres">
      <dgm:prSet presAssocID="{BF26602C-E5D5-46F3-96E7-2A61453D69BF}" presName="spacer" presStyleCnt="0"/>
      <dgm:spPr/>
    </dgm:pt>
    <dgm:pt modelId="{7E279389-C6A7-47B8-8C67-AE42B5234F16}" type="pres">
      <dgm:prSet presAssocID="{8CE9258E-6F1C-43AE-BEBE-3C25C35B1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F7A628-F6AC-47FE-8026-D218D18EA78A}" type="pres">
      <dgm:prSet presAssocID="{4253C196-D1A1-4F8E-942D-22A467A06310}" presName="spacer" presStyleCnt="0"/>
      <dgm:spPr/>
    </dgm:pt>
    <dgm:pt modelId="{598886C0-6B97-4770-80A7-880D817BAFE0}" type="pres">
      <dgm:prSet presAssocID="{0F52FDEB-0344-4566-9EF4-16C60D0DC4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E43649-07D1-4104-B094-FA9B0E893EAB}" type="pres">
      <dgm:prSet presAssocID="{A5F6E519-5D55-4788-A5B6-821AD6B2A3A6}" presName="spacer" presStyleCnt="0"/>
      <dgm:spPr/>
    </dgm:pt>
    <dgm:pt modelId="{BACFDE0B-C020-4C46-83F0-2D88333B4DED}" type="pres">
      <dgm:prSet presAssocID="{783C781D-66EB-4270-862E-9D9A72CDA9C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F40C00-3B2F-4B42-89EA-8B5402671A39}" type="presOf" srcId="{0F52FDEB-0344-4566-9EF4-16C60D0DC4FD}" destId="{598886C0-6B97-4770-80A7-880D817BAFE0}" srcOrd="0" destOrd="0" presId="urn:microsoft.com/office/officeart/2005/8/layout/vList2"/>
    <dgm:cxn modelId="{553DD50C-4E66-4D2E-A54F-D6491CBB7FCA}" type="presOf" srcId="{01E07AA9-F57D-470C-A5FD-CAEDBE652D4A}" destId="{98EC85B7-57B1-45C1-AA9D-F1A4355C2914}" srcOrd="0" destOrd="0" presId="urn:microsoft.com/office/officeart/2005/8/layout/vList2"/>
    <dgm:cxn modelId="{ADC5F144-1B6B-4DDA-AF92-ED315D7E6E9A}" srcId="{CFCE6FA0-D5FF-468E-8D64-A3C72D90ECF0}" destId="{8CE9258E-6F1C-43AE-BEBE-3C25C35B1B31}" srcOrd="1" destOrd="0" parTransId="{8F760DCE-C601-4D43-ABC8-06E29A025EAC}" sibTransId="{4253C196-D1A1-4F8E-942D-22A467A06310}"/>
    <dgm:cxn modelId="{9F817473-06A0-4A1C-B60F-B95E8B14A07D}" srcId="{CFCE6FA0-D5FF-468E-8D64-A3C72D90ECF0}" destId="{0F52FDEB-0344-4566-9EF4-16C60D0DC4FD}" srcOrd="2" destOrd="0" parTransId="{DD68F581-6F55-41CC-9641-10B03D4B8C9D}" sibTransId="{A5F6E519-5D55-4788-A5B6-821AD6B2A3A6}"/>
    <dgm:cxn modelId="{3FB6E055-5133-436A-B2CA-0FF8ABF2A90E}" srcId="{CFCE6FA0-D5FF-468E-8D64-A3C72D90ECF0}" destId="{01E07AA9-F57D-470C-A5FD-CAEDBE652D4A}" srcOrd="0" destOrd="0" parTransId="{6ECAC619-8B76-4BE0-B707-A97D23F086C7}" sibTransId="{BF26602C-E5D5-46F3-96E7-2A61453D69BF}"/>
    <dgm:cxn modelId="{0D610383-E9D1-4BA6-9637-65A1068F460E}" type="presOf" srcId="{8CE9258E-6F1C-43AE-BEBE-3C25C35B1B31}" destId="{7E279389-C6A7-47B8-8C67-AE42B5234F16}" srcOrd="0" destOrd="0" presId="urn:microsoft.com/office/officeart/2005/8/layout/vList2"/>
    <dgm:cxn modelId="{208AE8AD-459E-4AA0-A2A6-81511AC6D0CC}" type="presOf" srcId="{CFCE6FA0-D5FF-468E-8D64-A3C72D90ECF0}" destId="{D7A3E98C-FE31-478B-A3F0-2A3B12CC109C}" srcOrd="0" destOrd="0" presId="urn:microsoft.com/office/officeart/2005/8/layout/vList2"/>
    <dgm:cxn modelId="{703064B8-F6AF-45FE-BF67-27ECA204F728}" srcId="{CFCE6FA0-D5FF-468E-8D64-A3C72D90ECF0}" destId="{783C781D-66EB-4270-862E-9D9A72CDA9C6}" srcOrd="3" destOrd="0" parTransId="{69484951-1623-4D67-AD43-B55DEBF3C1C7}" sibTransId="{4E83211B-41A4-4CD1-B83C-0A9699A8C788}"/>
    <dgm:cxn modelId="{F39F7FF9-B390-402A-ADAC-FAB643CDDE6F}" type="presOf" srcId="{783C781D-66EB-4270-862E-9D9A72CDA9C6}" destId="{BACFDE0B-C020-4C46-83F0-2D88333B4DED}" srcOrd="0" destOrd="0" presId="urn:microsoft.com/office/officeart/2005/8/layout/vList2"/>
    <dgm:cxn modelId="{F7AF5EFA-301C-4D39-84DA-A15660106661}" type="presParOf" srcId="{D7A3E98C-FE31-478B-A3F0-2A3B12CC109C}" destId="{98EC85B7-57B1-45C1-AA9D-F1A4355C2914}" srcOrd="0" destOrd="0" presId="urn:microsoft.com/office/officeart/2005/8/layout/vList2"/>
    <dgm:cxn modelId="{E0494F40-50AD-4D6A-9B51-74C88078ECFB}" type="presParOf" srcId="{D7A3E98C-FE31-478B-A3F0-2A3B12CC109C}" destId="{349D6B57-0498-4FF1-9392-EBCB506A544C}" srcOrd="1" destOrd="0" presId="urn:microsoft.com/office/officeart/2005/8/layout/vList2"/>
    <dgm:cxn modelId="{572F2ED0-26F4-434C-A2A4-B707B60C77A8}" type="presParOf" srcId="{D7A3E98C-FE31-478B-A3F0-2A3B12CC109C}" destId="{7E279389-C6A7-47B8-8C67-AE42B5234F16}" srcOrd="2" destOrd="0" presId="urn:microsoft.com/office/officeart/2005/8/layout/vList2"/>
    <dgm:cxn modelId="{A969CAEB-9889-40CF-9539-CA8575151DC0}" type="presParOf" srcId="{D7A3E98C-FE31-478B-A3F0-2A3B12CC109C}" destId="{C0F7A628-F6AC-47FE-8026-D218D18EA78A}" srcOrd="3" destOrd="0" presId="urn:microsoft.com/office/officeart/2005/8/layout/vList2"/>
    <dgm:cxn modelId="{E788F729-2087-475A-8E15-1B1E5009CF93}" type="presParOf" srcId="{D7A3E98C-FE31-478B-A3F0-2A3B12CC109C}" destId="{598886C0-6B97-4770-80A7-880D817BAFE0}" srcOrd="4" destOrd="0" presId="urn:microsoft.com/office/officeart/2005/8/layout/vList2"/>
    <dgm:cxn modelId="{34FF1D98-E914-4F8D-8277-BC753F3FD814}" type="presParOf" srcId="{D7A3E98C-FE31-478B-A3F0-2A3B12CC109C}" destId="{BCE43649-07D1-4104-B094-FA9B0E893EAB}" srcOrd="5" destOrd="0" presId="urn:microsoft.com/office/officeart/2005/8/layout/vList2"/>
    <dgm:cxn modelId="{A305FCF2-FC44-48DD-B399-C501BFEDBE3B}" type="presParOf" srcId="{D7A3E98C-FE31-478B-A3F0-2A3B12CC109C}" destId="{BACFDE0B-C020-4C46-83F0-2D88333B4DE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199C22-3F40-4EE0-B713-447FF7C1B8F7}" type="doc">
      <dgm:prSet loTypeId="urn:microsoft.com/office/officeart/2005/8/layout/vList2" loCatId="list" qsTypeId="urn:microsoft.com/office/officeart/2005/8/quickstyle/simple5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6513397A-2674-4EDC-AA9A-5629BCD3DDA5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categories to group the items </a:t>
          </a:r>
        </a:p>
      </dgm:t>
    </dgm:pt>
    <dgm:pt modelId="{682A1581-A648-448C-9937-8E7872470F45}" type="parTrans" cxnId="{2A0B0300-098A-45D8-9772-B26D43E2B5E2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88FE3F1-802B-4FD8-9689-CF1C3ED91DAD}" type="sibTrans" cxnId="{2A0B0300-098A-45D8-9772-B26D43E2B5E2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CBF56F5-427E-4E80-B9DE-8A663CDCB002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measurement is appropriate eg. Frequency , Quality , Cost ,time etc </a:t>
          </a:r>
        </a:p>
      </dgm:t>
    </dgm:pt>
    <dgm:pt modelId="{4833E66C-ECFF-483D-AFE2-CEB6FB6ED2F9}" type="parTrans" cxnId="{568398C2-42E2-4693-BCFE-66007C61F29C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CE4B427-18AE-40C1-A394-0AA9F67B10C3}" type="sibTrans" cxnId="{568398C2-42E2-4693-BCFE-66007C61F29C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24D1BA5-0336-4FB6-8620-07403B079836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period of time the pareto chart will cover e.g Day, week , month </a:t>
          </a:r>
        </a:p>
      </dgm:t>
    </dgm:pt>
    <dgm:pt modelId="{A7FA22E2-1469-4011-B78A-13F89EA0486E}" type="parTrans" cxnId="{23D41FF7-288C-4065-9660-3130A3F41922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3C6E9C-344E-46B6-B895-C3B94ED37C6B}" type="sibTrans" cxnId="{23D41FF7-288C-4065-9660-3130A3F41922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34AD486-1876-4F46-865C-C6CFC27240FB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Collect data &amp; sum up the measurement, calculate the percentage </a:t>
          </a:r>
        </a:p>
      </dgm:t>
    </dgm:pt>
    <dgm:pt modelId="{E65A4C15-A548-4E9A-92C4-3379CD4D8DDE}" type="parTrans" cxnId="{ECE4ABFD-FF12-4510-96BD-DE5DBCC4C6C7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7A0F42-DFBF-44A0-9345-A18BF4A74E32}" type="sibTrans" cxnId="{ECE4ABFD-FF12-4510-96BD-DE5DBCC4C6C7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160684-065B-4153-90D6-162E027E3FAE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 bars chart (from tallest to lowest) </a:t>
          </a:r>
        </a:p>
      </dgm:t>
    </dgm:pt>
    <dgm:pt modelId="{22EBD222-2F45-412E-A0BE-B226AAF8E802}" type="parTrans" cxnId="{5B89662A-803F-4199-AA32-8EF566F97FE5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2B8BC07-61B6-45EF-8D6B-D442C3ADECEF}" type="sibTrans" cxnId="{5B89662A-803F-4199-AA32-8EF566F97FE5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84DA772-5EC7-450A-90F1-1D90D4D06456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Draw 2nd axis on accumulative percentage. </a:t>
          </a:r>
        </a:p>
      </dgm:t>
    </dgm:pt>
    <dgm:pt modelId="{6B2359BC-0161-4B5F-BBD5-E4ABFF763C61}" type="sibTrans" cxnId="{707B787B-48AB-4A79-9E14-A05588F9A7C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17427DC-FF19-4D32-9792-B8A880B39951}" type="parTrans" cxnId="{707B787B-48AB-4A79-9E14-A05588F9A7C1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D79050C-161E-4C48-957D-5EB62C43BE29}" type="pres">
      <dgm:prSet presAssocID="{47199C22-3F40-4EE0-B713-447FF7C1B8F7}" presName="linear" presStyleCnt="0">
        <dgm:presLayoutVars>
          <dgm:animLvl val="lvl"/>
          <dgm:resizeHandles val="exact"/>
        </dgm:presLayoutVars>
      </dgm:prSet>
      <dgm:spPr/>
    </dgm:pt>
    <dgm:pt modelId="{6490384A-9155-4543-B07F-50B0719D3915}" type="pres">
      <dgm:prSet presAssocID="{6513397A-2674-4EDC-AA9A-5629BCD3DDA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D7EDEAA-5844-48BB-96BF-D655A97F22DA}" type="pres">
      <dgm:prSet presAssocID="{688FE3F1-802B-4FD8-9689-CF1C3ED91DAD}" presName="spacer" presStyleCnt="0"/>
      <dgm:spPr/>
    </dgm:pt>
    <dgm:pt modelId="{8A7A3B14-259F-4DAE-8ADC-A6F7ABE900D7}" type="pres">
      <dgm:prSet presAssocID="{BCBF56F5-427E-4E80-B9DE-8A663CDCB00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F814D7D-3DDE-42F1-88D7-9BCF79BE219B}" type="pres">
      <dgm:prSet presAssocID="{DCE4B427-18AE-40C1-A394-0AA9F67B10C3}" presName="spacer" presStyleCnt="0"/>
      <dgm:spPr/>
    </dgm:pt>
    <dgm:pt modelId="{0702DD19-6878-4B4C-8A94-583C7A82B4F3}" type="pres">
      <dgm:prSet presAssocID="{424D1BA5-0336-4FB6-8620-07403B07983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8AF54E-C84F-4D70-AA35-0AD48DDF6D65}" type="pres">
      <dgm:prSet presAssocID="{0C3C6E9C-344E-46B6-B895-C3B94ED37C6B}" presName="spacer" presStyleCnt="0"/>
      <dgm:spPr/>
    </dgm:pt>
    <dgm:pt modelId="{F4BD55B8-FBCA-4545-AC47-1FA2A8FD3197}" type="pres">
      <dgm:prSet presAssocID="{634AD486-1876-4F46-865C-C6CFC27240F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EADE5CB-320F-4383-8BBB-248AEDB71A4E}" type="pres">
      <dgm:prSet presAssocID="{927A0F42-DFBF-44A0-9345-A18BF4A74E32}" presName="spacer" presStyleCnt="0"/>
      <dgm:spPr/>
    </dgm:pt>
    <dgm:pt modelId="{79B283A6-EEB8-49B6-9EF1-2910A2A127D5}" type="pres">
      <dgm:prSet presAssocID="{24160684-065B-4153-90D6-162E027E3FA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D5CC1C0-5DC1-48C9-B787-18F9D1775ADF}" type="pres">
      <dgm:prSet presAssocID="{62B8BC07-61B6-45EF-8D6B-D442C3ADECEF}" presName="spacer" presStyleCnt="0"/>
      <dgm:spPr/>
    </dgm:pt>
    <dgm:pt modelId="{562FC8FB-0FEA-45D9-9ED0-848B44EB313A}" type="pres">
      <dgm:prSet presAssocID="{784DA772-5EC7-450A-90F1-1D90D4D0645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A0B0300-098A-45D8-9772-B26D43E2B5E2}" srcId="{47199C22-3F40-4EE0-B713-447FF7C1B8F7}" destId="{6513397A-2674-4EDC-AA9A-5629BCD3DDA5}" srcOrd="0" destOrd="0" parTransId="{682A1581-A648-448C-9937-8E7872470F45}" sibTransId="{688FE3F1-802B-4FD8-9689-CF1C3ED91DAD}"/>
    <dgm:cxn modelId="{5B89662A-803F-4199-AA32-8EF566F97FE5}" srcId="{47199C22-3F40-4EE0-B713-447FF7C1B8F7}" destId="{24160684-065B-4153-90D6-162E027E3FAE}" srcOrd="4" destOrd="0" parTransId="{22EBD222-2F45-412E-A0BE-B226AAF8E802}" sibTransId="{62B8BC07-61B6-45EF-8D6B-D442C3ADECEF}"/>
    <dgm:cxn modelId="{F5684537-C6FD-4690-807A-77188B13E117}" type="presOf" srcId="{24160684-065B-4153-90D6-162E027E3FAE}" destId="{79B283A6-EEB8-49B6-9EF1-2910A2A127D5}" srcOrd="0" destOrd="0" presId="urn:microsoft.com/office/officeart/2005/8/layout/vList2"/>
    <dgm:cxn modelId="{DE05A23D-D596-452E-82A6-6A44168970B6}" type="presOf" srcId="{424D1BA5-0336-4FB6-8620-07403B079836}" destId="{0702DD19-6878-4B4C-8A94-583C7A82B4F3}" srcOrd="0" destOrd="0" presId="urn:microsoft.com/office/officeart/2005/8/layout/vList2"/>
    <dgm:cxn modelId="{3BA8DE64-7779-4DF2-B166-4188F31CCC3A}" type="presOf" srcId="{784DA772-5EC7-450A-90F1-1D90D4D06456}" destId="{562FC8FB-0FEA-45D9-9ED0-848B44EB313A}" srcOrd="0" destOrd="0" presId="urn:microsoft.com/office/officeart/2005/8/layout/vList2"/>
    <dgm:cxn modelId="{707B787B-48AB-4A79-9E14-A05588F9A7C1}" srcId="{47199C22-3F40-4EE0-B713-447FF7C1B8F7}" destId="{784DA772-5EC7-450A-90F1-1D90D4D06456}" srcOrd="5" destOrd="0" parTransId="{817427DC-FF19-4D32-9792-B8A880B39951}" sibTransId="{6B2359BC-0161-4B5F-BBD5-E4ABFF763C61}"/>
    <dgm:cxn modelId="{6DE80CAE-94BE-4704-977C-62043BD8669D}" type="presOf" srcId="{BCBF56F5-427E-4E80-B9DE-8A663CDCB002}" destId="{8A7A3B14-259F-4DAE-8ADC-A6F7ABE900D7}" srcOrd="0" destOrd="0" presId="urn:microsoft.com/office/officeart/2005/8/layout/vList2"/>
    <dgm:cxn modelId="{A14CE8B4-803A-4797-9370-F36CEA2276A6}" type="presOf" srcId="{6513397A-2674-4EDC-AA9A-5629BCD3DDA5}" destId="{6490384A-9155-4543-B07F-50B0719D3915}" srcOrd="0" destOrd="0" presId="urn:microsoft.com/office/officeart/2005/8/layout/vList2"/>
    <dgm:cxn modelId="{568398C2-42E2-4693-BCFE-66007C61F29C}" srcId="{47199C22-3F40-4EE0-B713-447FF7C1B8F7}" destId="{BCBF56F5-427E-4E80-B9DE-8A663CDCB002}" srcOrd="1" destOrd="0" parTransId="{4833E66C-ECFF-483D-AFE2-CEB6FB6ED2F9}" sibTransId="{DCE4B427-18AE-40C1-A394-0AA9F67B10C3}"/>
    <dgm:cxn modelId="{899EA6D9-AEAF-4075-8E47-F6AF9A9D2F71}" type="presOf" srcId="{634AD486-1876-4F46-865C-C6CFC27240FB}" destId="{F4BD55B8-FBCA-4545-AC47-1FA2A8FD3197}" srcOrd="0" destOrd="0" presId="urn:microsoft.com/office/officeart/2005/8/layout/vList2"/>
    <dgm:cxn modelId="{551EA4F4-D6B4-4F88-BC4C-410638D48D7F}" type="presOf" srcId="{47199C22-3F40-4EE0-B713-447FF7C1B8F7}" destId="{6D79050C-161E-4C48-957D-5EB62C43BE29}" srcOrd="0" destOrd="0" presId="urn:microsoft.com/office/officeart/2005/8/layout/vList2"/>
    <dgm:cxn modelId="{23D41FF7-288C-4065-9660-3130A3F41922}" srcId="{47199C22-3F40-4EE0-B713-447FF7C1B8F7}" destId="{424D1BA5-0336-4FB6-8620-07403B079836}" srcOrd="2" destOrd="0" parTransId="{A7FA22E2-1469-4011-B78A-13F89EA0486E}" sibTransId="{0C3C6E9C-344E-46B6-B895-C3B94ED37C6B}"/>
    <dgm:cxn modelId="{ECE4ABFD-FF12-4510-96BD-DE5DBCC4C6C7}" srcId="{47199C22-3F40-4EE0-B713-447FF7C1B8F7}" destId="{634AD486-1876-4F46-865C-C6CFC27240FB}" srcOrd="3" destOrd="0" parTransId="{E65A4C15-A548-4E9A-92C4-3379CD4D8DDE}" sibTransId="{927A0F42-DFBF-44A0-9345-A18BF4A74E32}"/>
    <dgm:cxn modelId="{566FC374-73DF-45FD-95E5-BA1BDEDEC731}" type="presParOf" srcId="{6D79050C-161E-4C48-957D-5EB62C43BE29}" destId="{6490384A-9155-4543-B07F-50B0719D3915}" srcOrd="0" destOrd="0" presId="urn:microsoft.com/office/officeart/2005/8/layout/vList2"/>
    <dgm:cxn modelId="{7C90FFB2-EDF9-488B-88C1-CF19217AD1E3}" type="presParOf" srcId="{6D79050C-161E-4C48-957D-5EB62C43BE29}" destId="{9D7EDEAA-5844-48BB-96BF-D655A97F22DA}" srcOrd="1" destOrd="0" presId="urn:microsoft.com/office/officeart/2005/8/layout/vList2"/>
    <dgm:cxn modelId="{4BEFC737-463E-4530-8670-3F8861DACCF6}" type="presParOf" srcId="{6D79050C-161E-4C48-957D-5EB62C43BE29}" destId="{8A7A3B14-259F-4DAE-8ADC-A6F7ABE900D7}" srcOrd="2" destOrd="0" presId="urn:microsoft.com/office/officeart/2005/8/layout/vList2"/>
    <dgm:cxn modelId="{AD986AB0-3374-4129-B9F4-3358C34510E6}" type="presParOf" srcId="{6D79050C-161E-4C48-957D-5EB62C43BE29}" destId="{BF814D7D-3DDE-42F1-88D7-9BCF79BE219B}" srcOrd="3" destOrd="0" presId="urn:microsoft.com/office/officeart/2005/8/layout/vList2"/>
    <dgm:cxn modelId="{7253FED7-759A-4FEA-A4EE-D4A7C0A72794}" type="presParOf" srcId="{6D79050C-161E-4C48-957D-5EB62C43BE29}" destId="{0702DD19-6878-4B4C-8A94-583C7A82B4F3}" srcOrd="4" destOrd="0" presId="urn:microsoft.com/office/officeart/2005/8/layout/vList2"/>
    <dgm:cxn modelId="{AA63A5D4-43DD-4B73-8EFC-F39780C3CDCF}" type="presParOf" srcId="{6D79050C-161E-4C48-957D-5EB62C43BE29}" destId="{9F8AF54E-C84F-4D70-AA35-0AD48DDF6D65}" srcOrd="5" destOrd="0" presId="urn:microsoft.com/office/officeart/2005/8/layout/vList2"/>
    <dgm:cxn modelId="{648C2277-2C36-49F5-A934-8E134562F3A3}" type="presParOf" srcId="{6D79050C-161E-4C48-957D-5EB62C43BE29}" destId="{F4BD55B8-FBCA-4545-AC47-1FA2A8FD3197}" srcOrd="6" destOrd="0" presId="urn:microsoft.com/office/officeart/2005/8/layout/vList2"/>
    <dgm:cxn modelId="{1377B79D-C554-4871-BD87-ADA33E6AA7F5}" type="presParOf" srcId="{6D79050C-161E-4C48-957D-5EB62C43BE29}" destId="{8EADE5CB-320F-4383-8BBB-248AEDB71A4E}" srcOrd="7" destOrd="0" presId="urn:microsoft.com/office/officeart/2005/8/layout/vList2"/>
    <dgm:cxn modelId="{1904E587-264A-40FB-9531-804B88E12297}" type="presParOf" srcId="{6D79050C-161E-4C48-957D-5EB62C43BE29}" destId="{79B283A6-EEB8-49B6-9EF1-2910A2A127D5}" srcOrd="8" destOrd="0" presId="urn:microsoft.com/office/officeart/2005/8/layout/vList2"/>
    <dgm:cxn modelId="{D7133A5A-8973-4039-A9C1-2D199A9EEB43}" type="presParOf" srcId="{6D79050C-161E-4C48-957D-5EB62C43BE29}" destId="{2D5CC1C0-5DC1-48C9-B787-18F9D1775ADF}" srcOrd="9" destOrd="0" presId="urn:microsoft.com/office/officeart/2005/8/layout/vList2"/>
    <dgm:cxn modelId="{9DFC4C0C-5519-4B9D-A074-7B03DFA68314}" type="presParOf" srcId="{6D79050C-161E-4C48-957D-5EB62C43BE29}" destId="{562FC8FB-0FEA-45D9-9ED0-848B44EB313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CFC030-2F7A-41D1-88E7-0600A2747F92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C6E8E08-37F4-4489-964D-F5A91C46D8C4}">
      <dgm:prSet custT="1"/>
      <dgm:spPr/>
      <dgm:t>
        <a:bodyPr/>
        <a:lstStyle/>
        <a:p>
          <a:r>
            <a: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Also name as cause &amp; effect Diagram </a:t>
          </a:r>
        </a:p>
      </dgm:t>
    </dgm:pt>
    <dgm:pt modelId="{18754D4B-EA82-4762-AFD9-CC7430C2B7BE}" type="parTrans" cxnId="{7EE4F747-B937-414F-A412-CC213B855416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C7CCFF-F0A6-442E-AB7D-C1637858FEE5}" type="sibTrans" cxnId="{7EE4F747-B937-414F-A412-CC213B855416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27BA81-563A-4626-8D8C-E70A09BB5113}">
      <dgm:prSet custT="1"/>
      <dgm:spPr/>
      <dgm:t>
        <a:bodyPr/>
        <a:lstStyle/>
        <a:p>
          <a:r>
            <a: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Ishikawa diagram identifies many possible. It can be used to structure a Brainstorming session. </a:t>
          </a:r>
        </a:p>
      </dgm:t>
    </dgm:pt>
    <dgm:pt modelId="{57D925B3-1615-4DB1-BB69-797CA716E275}" type="parTrans" cxnId="{9A9934D9-54EE-43CB-BE7A-F0676D147B24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DD96BC-751E-442F-A495-445848C71585}" type="sibTrans" cxnId="{9A9934D9-54EE-43CB-BE7A-F0676D147B24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0EED6C3-0F4D-4DB4-B87C-3D7B6526C4D1}">
      <dgm:prSet custT="1"/>
      <dgm:spPr/>
      <dgm:t>
        <a:bodyPr/>
        <a:lstStyle/>
        <a:p>
          <a:r>
            <a: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immediately sorts ideas into useful categories.</a:t>
          </a:r>
        </a:p>
      </dgm:t>
    </dgm:pt>
    <dgm:pt modelId="{0656B926-4417-4FB3-89DC-EB032CDF8598}" type="parTrans" cxnId="{64D5296C-81BF-489B-8C9D-885E92DEDAAF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03D1EA7-19F4-40F7-967A-F200B23CBA83}" type="sibTrans" cxnId="{64D5296C-81BF-489B-8C9D-885E92DEDAAF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A688519-70B7-4917-8992-0C7B621840C2}" type="pres">
      <dgm:prSet presAssocID="{95CFC030-2F7A-41D1-88E7-0600A2747F92}" presName="Name0" presStyleCnt="0">
        <dgm:presLayoutVars>
          <dgm:dir/>
          <dgm:resizeHandles val="exact"/>
        </dgm:presLayoutVars>
      </dgm:prSet>
      <dgm:spPr/>
    </dgm:pt>
    <dgm:pt modelId="{ECFE21E5-0E0D-48A9-8B99-BB1F7CD34342}" type="pres">
      <dgm:prSet presAssocID="{95CFC030-2F7A-41D1-88E7-0600A2747F92}" presName="fgShape" presStyleLbl="fgShp" presStyleIdx="0" presStyleCnt="1"/>
      <dgm:spPr/>
    </dgm:pt>
    <dgm:pt modelId="{68BA79A5-7015-424A-A6F3-BFB437BD5ABC}" type="pres">
      <dgm:prSet presAssocID="{95CFC030-2F7A-41D1-88E7-0600A2747F92}" presName="linComp" presStyleCnt="0"/>
      <dgm:spPr/>
    </dgm:pt>
    <dgm:pt modelId="{E2088C76-49C7-42F3-9AF6-33D088E4D1C4}" type="pres">
      <dgm:prSet presAssocID="{EC6E8E08-37F4-4489-964D-F5A91C46D8C4}" presName="compNode" presStyleCnt="0"/>
      <dgm:spPr/>
    </dgm:pt>
    <dgm:pt modelId="{7B85DAA0-EA55-49D0-A672-872541B4348D}" type="pres">
      <dgm:prSet presAssocID="{EC6E8E08-37F4-4489-964D-F5A91C46D8C4}" presName="bkgdShape" presStyleLbl="node1" presStyleIdx="0" presStyleCnt="3"/>
      <dgm:spPr/>
    </dgm:pt>
    <dgm:pt modelId="{12F903B2-4E47-46C6-89B6-DE90E2D28F16}" type="pres">
      <dgm:prSet presAssocID="{EC6E8E08-37F4-4489-964D-F5A91C46D8C4}" presName="nodeTx" presStyleLbl="node1" presStyleIdx="0" presStyleCnt="3">
        <dgm:presLayoutVars>
          <dgm:bulletEnabled val="1"/>
        </dgm:presLayoutVars>
      </dgm:prSet>
      <dgm:spPr/>
    </dgm:pt>
    <dgm:pt modelId="{5F636633-58FA-49FA-BA4B-39D44A8E7DDC}" type="pres">
      <dgm:prSet presAssocID="{EC6E8E08-37F4-4489-964D-F5A91C46D8C4}" presName="invisiNode" presStyleLbl="node1" presStyleIdx="0" presStyleCnt="3"/>
      <dgm:spPr/>
    </dgm:pt>
    <dgm:pt modelId="{FD894501-3F04-4CF4-A387-D996ADDB8BD4}" type="pres">
      <dgm:prSet presAssocID="{EC6E8E08-37F4-4489-964D-F5A91C46D8C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FF3C18B-57ED-4D4F-8868-0A55B6F295DA}" type="pres">
      <dgm:prSet presAssocID="{09C7CCFF-F0A6-442E-AB7D-C1637858FEE5}" presName="sibTrans" presStyleLbl="sibTrans2D1" presStyleIdx="0" presStyleCnt="0"/>
      <dgm:spPr/>
    </dgm:pt>
    <dgm:pt modelId="{F8D9491A-5B8E-43E2-B60C-50FEE9CB1014}" type="pres">
      <dgm:prSet presAssocID="{FC27BA81-563A-4626-8D8C-E70A09BB5113}" presName="compNode" presStyleCnt="0"/>
      <dgm:spPr/>
    </dgm:pt>
    <dgm:pt modelId="{6F332B7D-C55E-442F-904E-F5EEC1449973}" type="pres">
      <dgm:prSet presAssocID="{FC27BA81-563A-4626-8D8C-E70A09BB5113}" presName="bkgdShape" presStyleLbl="node1" presStyleIdx="1" presStyleCnt="3"/>
      <dgm:spPr/>
    </dgm:pt>
    <dgm:pt modelId="{D799DF33-F8D5-4D12-A8DC-2FD3734B6B38}" type="pres">
      <dgm:prSet presAssocID="{FC27BA81-563A-4626-8D8C-E70A09BB5113}" presName="nodeTx" presStyleLbl="node1" presStyleIdx="1" presStyleCnt="3">
        <dgm:presLayoutVars>
          <dgm:bulletEnabled val="1"/>
        </dgm:presLayoutVars>
      </dgm:prSet>
      <dgm:spPr/>
    </dgm:pt>
    <dgm:pt modelId="{C07959D2-9F73-44F2-A7C8-328A0FAF3A9C}" type="pres">
      <dgm:prSet presAssocID="{FC27BA81-563A-4626-8D8C-E70A09BB5113}" presName="invisiNode" presStyleLbl="node1" presStyleIdx="1" presStyleCnt="3"/>
      <dgm:spPr/>
    </dgm:pt>
    <dgm:pt modelId="{6FB29EC4-8E22-45DC-92A8-52910FD5CFD3}" type="pres">
      <dgm:prSet presAssocID="{FC27BA81-563A-4626-8D8C-E70A09BB5113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6FA2CC0-99C5-4B07-B930-5D783A7A251C}" type="pres">
      <dgm:prSet presAssocID="{80DD96BC-751E-442F-A495-445848C71585}" presName="sibTrans" presStyleLbl="sibTrans2D1" presStyleIdx="0" presStyleCnt="0"/>
      <dgm:spPr/>
    </dgm:pt>
    <dgm:pt modelId="{96F0CE0F-1BAC-44EA-94A1-93AC7B5F3879}" type="pres">
      <dgm:prSet presAssocID="{70EED6C3-0F4D-4DB4-B87C-3D7B6526C4D1}" presName="compNode" presStyleCnt="0"/>
      <dgm:spPr/>
    </dgm:pt>
    <dgm:pt modelId="{02E045F5-096B-4345-9E39-8A44648CAD0D}" type="pres">
      <dgm:prSet presAssocID="{70EED6C3-0F4D-4DB4-B87C-3D7B6526C4D1}" presName="bkgdShape" presStyleLbl="node1" presStyleIdx="2" presStyleCnt="3"/>
      <dgm:spPr/>
    </dgm:pt>
    <dgm:pt modelId="{E720F54E-C4BA-4EF4-8B55-7880B07E8608}" type="pres">
      <dgm:prSet presAssocID="{70EED6C3-0F4D-4DB4-B87C-3D7B6526C4D1}" presName="nodeTx" presStyleLbl="node1" presStyleIdx="2" presStyleCnt="3">
        <dgm:presLayoutVars>
          <dgm:bulletEnabled val="1"/>
        </dgm:presLayoutVars>
      </dgm:prSet>
      <dgm:spPr/>
    </dgm:pt>
    <dgm:pt modelId="{5C3C456E-57F7-4A65-9811-AA5C469CC714}" type="pres">
      <dgm:prSet presAssocID="{70EED6C3-0F4D-4DB4-B87C-3D7B6526C4D1}" presName="invisiNode" presStyleLbl="node1" presStyleIdx="2" presStyleCnt="3"/>
      <dgm:spPr/>
    </dgm:pt>
    <dgm:pt modelId="{50C8D245-3B82-4F70-AE47-1CAD7D2E0BEC}" type="pres">
      <dgm:prSet presAssocID="{70EED6C3-0F4D-4DB4-B87C-3D7B6526C4D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E93C505-3210-40A9-BBD8-E21B432C49D4}" type="presOf" srcId="{FC27BA81-563A-4626-8D8C-E70A09BB5113}" destId="{D799DF33-F8D5-4D12-A8DC-2FD3734B6B38}" srcOrd="1" destOrd="0" presId="urn:microsoft.com/office/officeart/2005/8/layout/hList7"/>
    <dgm:cxn modelId="{3934880A-D9B5-4455-9033-8533A783EF2E}" type="presOf" srcId="{70EED6C3-0F4D-4DB4-B87C-3D7B6526C4D1}" destId="{02E045F5-096B-4345-9E39-8A44648CAD0D}" srcOrd="0" destOrd="0" presId="urn:microsoft.com/office/officeart/2005/8/layout/hList7"/>
    <dgm:cxn modelId="{10B9E614-2E5C-4833-8E8E-A4CD349C1151}" type="presOf" srcId="{FC27BA81-563A-4626-8D8C-E70A09BB5113}" destId="{6F332B7D-C55E-442F-904E-F5EEC1449973}" srcOrd="0" destOrd="0" presId="urn:microsoft.com/office/officeart/2005/8/layout/hList7"/>
    <dgm:cxn modelId="{7EE4F747-B937-414F-A412-CC213B855416}" srcId="{95CFC030-2F7A-41D1-88E7-0600A2747F92}" destId="{EC6E8E08-37F4-4489-964D-F5A91C46D8C4}" srcOrd="0" destOrd="0" parTransId="{18754D4B-EA82-4762-AFD9-CC7430C2B7BE}" sibTransId="{09C7CCFF-F0A6-442E-AB7D-C1637858FEE5}"/>
    <dgm:cxn modelId="{64D5296C-81BF-489B-8C9D-885E92DEDAAF}" srcId="{95CFC030-2F7A-41D1-88E7-0600A2747F92}" destId="{70EED6C3-0F4D-4DB4-B87C-3D7B6526C4D1}" srcOrd="2" destOrd="0" parTransId="{0656B926-4417-4FB3-89DC-EB032CDF8598}" sibTransId="{203D1EA7-19F4-40F7-967A-F200B23CBA83}"/>
    <dgm:cxn modelId="{A271EC4D-036D-48A8-8151-A554C494DBB5}" type="presOf" srcId="{EC6E8E08-37F4-4489-964D-F5A91C46D8C4}" destId="{7B85DAA0-EA55-49D0-A672-872541B4348D}" srcOrd="0" destOrd="0" presId="urn:microsoft.com/office/officeart/2005/8/layout/hList7"/>
    <dgm:cxn modelId="{9DB42151-6350-4CF3-8D73-73AC1292BF17}" type="presOf" srcId="{80DD96BC-751E-442F-A495-445848C71585}" destId="{A6FA2CC0-99C5-4B07-B930-5D783A7A251C}" srcOrd="0" destOrd="0" presId="urn:microsoft.com/office/officeart/2005/8/layout/hList7"/>
    <dgm:cxn modelId="{7D222152-81B4-4621-81B8-2A4D6D78D707}" type="presOf" srcId="{09C7CCFF-F0A6-442E-AB7D-C1637858FEE5}" destId="{BFF3C18B-57ED-4D4F-8868-0A55B6F295DA}" srcOrd="0" destOrd="0" presId="urn:microsoft.com/office/officeart/2005/8/layout/hList7"/>
    <dgm:cxn modelId="{3C8C7F88-7562-4BBE-96BD-7763E91FAAC4}" type="presOf" srcId="{70EED6C3-0F4D-4DB4-B87C-3D7B6526C4D1}" destId="{E720F54E-C4BA-4EF4-8B55-7880B07E8608}" srcOrd="1" destOrd="0" presId="urn:microsoft.com/office/officeart/2005/8/layout/hList7"/>
    <dgm:cxn modelId="{495787A7-AAD6-4AF1-89D0-91F4F32A5B99}" type="presOf" srcId="{EC6E8E08-37F4-4489-964D-F5A91C46D8C4}" destId="{12F903B2-4E47-46C6-89B6-DE90E2D28F16}" srcOrd="1" destOrd="0" presId="urn:microsoft.com/office/officeart/2005/8/layout/hList7"/>
    <dgm:cxn modelId="{434D86C2-B0BA-40E0-9CE7-B7125DD89274}" type="presOf" srcId="{95CFC030-2F7A-41D1-88E7-0600A2747F92}" destId="{0A688519-70B7-4917-8992-0C7B621840C2}" srcOrd="0" destOrd="0" presId="urn:microsoft.com/office/officeart/2005/8/layout/hList7"/>
    <dgm:cxn modelId="{9A9934D9-54EE-43CB-BE7A-F0676D147B24}" srcId="{95CFC030-2F7A-41D1-88E7-0600A2747F92}" destId="{FC27BA81-563A-4626-8D8C-E70A09BB5113}" srcOrd="1" destOrd="0" parTransId="{57D925B3-1615-4DB1-BB69-797CA716E275}" sibTransId="{80DD96BC-751E-442F-A495-445848C71585}"/>
    <dgm:cxn modelId="{E01C7B31-A286-4A5C-AAB0-996C7F6F379F}" type="presParOf" srcId="{0A688519-70B7-4917-8992-0C7B621840C2}" destId="{ECFE21E5-0E0D-48A9-8B99-BB1F7CD34342}" srcOrd="0" destOrd="0" presId="urn:microsoft.com/office/officeart/2005/8/layout/hList7"/>
    <dgm:cxn modelId="{EA90D007-DB78-46F3-AD08-E0512FAAB9AA}" type="presParOf" srcId="{0A688519-70B7-4917-8992-0C7B621840C2}" destId="{68BA79A5-7015-424A-A6F3-BFB437BD5ABC}" srcOrd="1" destOrd="0" presId="urn:microsoft.com/office/officeart/2005/8/layout/hList7"/>
    <dgm:cxn modelId="{FF7CF72F-6EA1-443A-858A-C8BE42ECB4A5}" type="presParOf" srcId="{68BA79A5-7015-424A-A6F3-BFB437BD5ABC}" destId="{E2088C76-49C7-42F3-9AF6-33D088E4D1C4}" srcOrd="0" destOrd="0" presId="urn:microsoft.com/office/officeart/2005/8/layout/hList7"/>
    <dgm:cxn modelId="{A5857D4F-36B7-4025-AABC-40218E144729}" type="presParOf" srcId="{E2088C76-49C7-42F3-9AF6-33D088E4D1C4}" destId="{7B85DAA0-EA55-49D0-A672-872541B4348D}" srcOrd="0" destOrd="0" presId="urn:microsoft.com/office/officeart/2005/8/layout/hList7"/>
    <dgm:cxn modelId="{FA9C8580-BBD3-4A0C-9566-5BEBF0D77AB3}" type="presParOf" srcId="{E2088C76-49C7-42F3-9AF6-33D088E4D1C4}" destId="{12F903B2-4E47-46C6-89B6-DE90E2D28F16}" srcOrd="1" destOrd="0" presId="urn:microsoft.com/office/officeart/2005/8/layout/hList7"/>
    <dgm:cxn modelId="{7DAF92C8-7D93-4133-B1F8-5A583A3CBF64}" type="presParOf" srcId="{E2088C76-49C7-42F3-9AF6-33D088E4D1C4}" destId="{5F636633-58FA-49FA-BA4B-39D44A8E7DDC}" srcOrd="2" destOrd="0" presId="urn:microsoft.com/office/officeart/2005/8/layout/hList7"/>
    <dgm:cxn modelId="{23182F1E-8F60-42D5-A954-5405BE5F52C7}" type="presParOf" srcId="{E2088C76-49C7-42F3-9AF6-33D088E4D1C4}" destId="{FD894501-3F04-4CF4-A387-D996ADDB8BD4}" srcOrd="3" destOrd="0" presId="urn:microsoft.com/office/officeart/2005/8/layout/hList7"/>
    <dgm:cxn modelId="{169E46AA-4A2B-4B74-A425-23AFA2500A20}" type="presParOf" srcId="{68BA79A5-7015-424A-A6F3-BFB437BD5ABC}" destId="{BFF3C18B-57ED-4D4F-8868-0A55B6F295DA}" srcOrd="1" destOrd="0" presId="urn:microsoft.com/office/officeart/2005/8/layout/hList7"/>
    <dgm:cxn modelId="{34470AEA-C8F9-482E-AA1A-B89476599B1F}" type="presParOf" srcId="{68BA79A5-7015-424A-A6F3-BFB437BD5ABC}" destId="{F8D9491A-5B8E-43E2-B60C-50FEE9CB1014}" srcOrd="2" destOrd="0" presId="urn:microsoft.com/office/officeart/2005/8/layout/hList7"/>
    <dgm:cxn modelId="{EACEB53D-161B-42A5-A2BF-D5BE13DA5819}" type="presParOf" srcId="{F8D9491A-5B8E-43E2-B60C-50FEE9CB1014}" destId="{6F332B7D-C55E-442F-904E-F5EEC1449973}" srcOrd="0" destOrd="0" presId="urn:microsoft.com/office/officeart/2005/8/layout/hList7"/>
    <dgm:cxn modelId="{EF860602-EB32-4D2D-B11E-B67CE6C09963}" type="presParOf" srcId="{F8D9491A-5B8E-43E2-B60C-50FEE9CB1014}" destId="{D799DF33-F8D5-4D12-A8DC-2FD3734B6B38}" srcOrd="1" destOrd="0" presId="urn:microsoft.com/office/officeart/2005/8/layout/hList7"/>
    <dgm:cxn modelId="{7B2D939A-C176-4929-B5F9-5303B6DC6070}" type="presParOf" srcId="{F8D9491A-5B8E-43E2-B60C-50FEE9CB1014}" destId="{C07959D2-9F73-44F2-A7C8-328A0FAF3A9C}" srcOrd="2" destOrd="0" presId="urn:microsoft.com/office/officeart/2005/8/layout/hList7"/>
    <dgm:cxn modelId="{F635D68A-87A4-4DC1-B749-C26211D11D22}" type="presParOf" srcId="{F8D9491A-5B8E-43E2-B60C-50FEE9CB1014}" destId="{6FB29EC4-8E22-45DC-92A8-52910FD5CFD3}" srcOrd="3" destOrd="0" presId="urn:microsoft.com/office/officeart/2005/8/layout/hList7"/>
    <dgm:cxn modelId="{98A00225-8A4D-4DF0-A1A4-CF20A14AA12E}" type="presParOf" srcId="{68BA79A5-7015-424A-A6F3-BFB437BD5ABC}" destId="{A6FA2CC0-99C5-4B07-B930-5D783A7A251C}" srcOrd="3" destOrd="0" presId="urn:microsoft.com/office/officeart/2005/8/layout/hList7"/>
    <dgm:cxn modelId="{5BCFCFE5-ECA8-45BA-86F2-306EF7869816}" type="presParOf" srcId="{68BA79A5-7015-424A-A6F3-BFB437BD5ABC}" destId="{96F0CE0F-1BAC-44EA-94A1-93AC7B5F3879}" srcOrd="4" destOrd="0" presId="urn:microsoft.com/office/officeart/2005/8/layout/hList7"/>
    <dgm:cxn modelId="{899CC2A5-FD5D-403B-9210-3CCA439A826B}" type="presParOf" srcId="{96F0CE0F-1BAC-44EA-94A1-93AC7B5F3879}" destId="{02E045F5-096B-4345-9E39-8A44648CAD0D}" srcOrd="0" destOrd="0" presId="urn:microsoft.com/office/officeart/2005/8/layout/hList7"/>
    <dgm:cxn modelId="{0F92A3BC-8B82-4CE4-93BE-D7D5D4A80B90}" type="presParOf" srcId="{96F0CE0F-1BAC-44EA-94A1-93AC7B5F3879}" destId="{E720F54E-C4BA-4EF4-8B55-7880B07E8608}" srcOrd="1" destOrd="0" presId="urn:microsoft.com/office/officeart/2005/8/layout/hList7"/>
    <dgm:cxn modelId="{8E923A75-5731-4B0A-9425-4D371422E5E9}" type="presParOf" srcId="{96F0CE0F-1BAC-44EA-94A1-93AC7B5F3879}" destId="{5C3C456E-57F7-4A65-9811-AA5C469CC714}" srcOrd="2" destOrd="0" presId="urn:microsoft.com/office/officeart/2005/8/layout/hList7"/>
    <dgm:cxn modelId="{D45EA7BB-7356-41FF-93F9-E7C3DE56EE2E}" type="presParOf" srcId="{96F0CE0F-1BAC-44EA-94A1-93AC7B5F3879}" destId="{50C8D245-3B82-4F70-AE47-1CAD7D2E0BE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CABA92-323D-427F-BB21-5BA8498F50C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AD444D-093F-48D7-9FD2-B315594612E7}">
      <dgm:prSet custT="1"/>
      <dgm:spPr/>
      <dgm:t>
        <a:bodyPr/>
        <a:lstStyle/>
        <a:p>
          <a:r>
            <a:rPr lang="en-US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my Tea is cold ? </a:t>
          </a:r>
        </a:p>
      </dgm:t>
    </dgm:pt>
    <dgm:pt modelId="{FDAA5CA8-A7E1-4D4E-BF9A-2437A8FC5A70}" type="parTrans" cxnId="{ED3036F1-8E1B-4D15-BB50-A562F2A58866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EC111D-DA02-4C30-AAA4-145D4424884C}" type="sibTrans" cxnId="{ED3036F1-8E1B-4D15-BB50-A562F2A58866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E86F09-BC63-4C4E-8003-C9A51B0AB177}">
      <dgm:prSet custT="1"/>
      <dgm:spPr/>
      <dgm:t>
        <a:bodyPr/>
        <a:lstStyle/>
        <a:p>
          <a:r>
            <a:rPr lang="en-US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Boiler not heat up water ? </a:t>
          </a:r>
        </a:p>
      </dgm:t>
    </dgm:pt>
    <dgm:pt modelId="{6E5B3FE7-FE69-4920-965D-0BC3F8B5091C}" type="parTrans" cxnId="{56387305-6117-48BB-A202-0B5D55B7CB20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DA5FA7-E7FB-4530-A6F0-8B019A16F328}" type="sibTrans" cxnId="{56387305-6117-48BB-A202-0B5D55B7CB20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3996BA-4D7E-4035-B16B-EBE3B2AF80DD}">
      <dgm:prSet custT="1"/>
      <dgm:spPr/>
      <dgm:t>
        <a:bodyPr/>
        <a:lstStyle/>
        <a:p>
          <a:r>
            <a:rPr lang="en-US" sz="2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circuit blow-up ? </a:t>
          </a:r>
        </a:p>
      </dgm:t>
    </dgm:pt>
    <dgm:pt modelId="{079E0F9E-013E-49EB-B367-4E7ED87F62D2}" type="parTrans" cxnId="{1A406162-8F61-4B19-8659-E0087B24145D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6EDE669-33A6-4482-B6F4-5E8F4C2A8423}" type="sibTrans" cxnId="{1A406162-8F61-4B19-8659-E0087B24145D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73F6444-B1E8-41F4-9288-90B734F01E09}">
      <dgm:prSet custT="1"/>
      <dgm:spPr/>
      <dgm:t>
        <a:bodyPr/>
        <a:lstStyle/>
        <a:p>
          <a:r>
            <a:rPr lang="en-US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wrong circuit been installed ? </a:t>
          </a:r>
        </a:p>
      </dgm:t>
    </dgm:pt>
    <dgm:pt modelId="{78ED086E-CAD9-46F3-8C07-8ECFABB53388}" type="parTrans" cxnId="{C0A9892E-9634-4339-B78B-E3C5D521FB81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B7C2594-B2D8-496E-99C9-25898A310945}" type="sibTrans" cxnId="{C0A9892E-9634-4339-B78B-E3C5D521FB81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27D971-6274-40C4-8404-DF1AB64639F8}">
      <dgm:prSet custT="1"/>
      <dgm:spPr/>
      <dgm:t>
        <a:bodyPr/>
        <a:lstStyle/>
        <a:p>
          <a:r>
            <a:rPr lang="en-US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circuit specification not been determine?</a:t>
          </a:r>
        </a:p>
      </dgm:t>
    </dgm:pt>
    <dgm:pt modelId="{855DCB05-1844-4EE0-ACD5-FC9450975A56}" type="parTrans" cxnId="{5A4243DF-D2DC-4A10-A770-42E268503E3B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86548D5-F393-4A32-B362-56046F78D45E}" type="sibTrans" cxnId="{5A4243DF-D2DC-4A10-A770-42E268503E3B}">
      <dgm:prSet/>
      <dgm:spPr/>
      <dgm:t>
        <a:bodyPr/>
        <a:lstStyle/>
        <a:p>
          <a:endParaRPr lang="en-US" sz="25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998C48-0BC7-4180-A965-4B4CCC54C024}" type="pres">
      <dgm:prSet presAssocID="{2DCABA92-323D-427F-BB21-5BA8498F50CE}" presName="linear" presStyleCnt="0">
        <dgm:presLayoutVars>
          <dgm:animLvl val="lvl"/>
          <dgm:resizeHandles val="exact"/>
        </dgm:presLayoutVars>
      </dgm:prSet>
      <dgm:spPr/>
    </dgm:pt>
    <dgm:pt modelId="{0AA9E509-35DD-4561-8329-481047F0165A}" type="pres">
      <dgm:prSet presAssocID="{26AD444D-093F-48D7-9FD2-B315594612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12981ED-D92F-477C-B11F-B13BAAA2DE5A}" type="pres">
      <dgm:prSet presAssocID="{06EC111D-DA02-4C30-AAA4-145D4424884C}" presName="spacer" presStyleCnt="0"/>
      <dgm:spPr/>
    </dgm:pt>
    <dgm:pt modelId="{51AA2B81-4F0F-467B-AFFD-E2C918750AD1}" type="pres">
      <dgm:prSet presAssocID="{39E86F09-BC63-4C4E-8003-C9A51B0AB1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4D1653-602F-4C19-A3B4-DBB6946FA1E6}" type="pres">
      <dgm:prSet presAssocID="{D1DA5FA7-E7FB-4530-A6F0-8B019A16F328}" presName="spacer" presStyleCnt="0"/>
      <dgm:spPr/>
    </dgm:pt>
    <dgm:pt modelId="{06B58993-D9DE-4866-88B5-C4239CE62E1E}" type="pres">
      <dgm:prSet presAssocID="{733996BA-4D7E-4035-B16B-EBE3B2AF80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5166EE-CBC5-441E-91F5-4E4E33B78922}" type="pres">
      <dgm:prSet presAssocID="{D6EDE669-33A6-4482-B6F4-5E8F4C2A8423}" presName="spacer" presStyleCnt="0"/>
      <dgm:spPr/>
    </dgm:pt>
    <dgm:pt modelId="{234D7D61-42D8-407C-8354-63746E60120A}" type="pres">
      <dgm:prSet presAssocID="{573F6444-B1E8-41F4-9288-90B734F01E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2DCA85F-A13E-4680-A5BE-4B94D5BB4578}" type="pres">
      <dgm:prSet presAssocID="{3B7C2594-B2D8-496E-99C9-25898A310945}" presName="spacer" presStyleCnt="0"/>
      <dgm:spPr/>
    </dgm:pt>
    <dgm:pt modelId="{30F0EE67-48E5-4567-B3E4-530140CE4057}" type="pres">
      <dgm:prSet presAssocID="{F027D971-6274-40C4-8404-DF1AB64639F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6387305-6117-48BB-A202-0B5D55B7CB20}" srcId="{2DCABA92-323D-427F-BB21-5BA8498F50CE}" destId="{39E86F09-BC63-4C4E-8003-C9A51B0AB177}" srcOrd="1" destOrd="0" parTransId="{6E5B3FE7-FE69-4920-965D-0BC3F8B5091C}" sibTransId="{D1DA5FA7-E7FB-4530-A6F0-8B019A16F328}"/>
    <dgm:cxn modelId="{1125F429-9D49-46FB-9AF9-456F9EF95AD2}" type="presOf" srcId="{39E86F09-BC63-4C4E-8003-C9A51B0AB177}" destId="{51AA2B81-4F0F-467B-AFFD-E2C918750AD1}" srcOrd="0" destOrd="0" presId="urn:microsoft.com/office/officeart/2005/8/layout/vList2"/>
    <dgm:cxn modelId="{C0A9892E-9634-4339-B78B-E3C5D521FB81}" srcId="{2DCABA92-323D-427F-BB21-5BA8498F50CE}" destId="{573F6444-B1E8-41F4-9288-90B734F01E09}" srcOrd="3" destOrd="0" parTransId="{78ED086E-CAD9-46F3-8C07-8ECFABB53388}" sibTransId="{3B7C2594-B2D8-496E-99C9-25898A310945}"/>
    <dgm:cxn modelId="{79009031-7181-45E1-8BAD-51A504E655AA}" type="presOf" srcId="{F027D971-6274-40C4-8404-DF1AB64639F8}" destId="{30F0EE67-48E5-4567-B3E4-530140CE4057}" srcOrd="0" destOrd="0" presId="urn:microsoft.com/office/officeart/2005/8/layout/vList2"/>
    <dgm:cxn modelId="{1A406162-8F61-4B19-8659-E0087B24145D}" srcId="{2DCABA92-323D-427F-BB21-5BA8498F50CE}" destId="{733996BA-4D7E-4035-B16B-EBE3B2AF80DD}" srcOrd="2" destOrd="0" parTransId="{079E0F9E-013E-49EB-B367-4E7ED87F62D2}" sibTransId="{D6EDE669-33A6-4482-B6F4-5E8F4C2A8423}"/>
    <dgm:cxn modelId="{F689A8A5-CD06-408C-9A54-2540CCBD9F44}" type="presOf" srcId="{2DCABA92-323D-427F-BB21-5BA8498F50CE}" destId="{01998C48-0BC7-4180-A965-4B4CCC54C024}" srcOrd="0" destOrd="0" presId="urn:microsoft.com/office/officeart/2005/8/layout/vList2"/>
    <dgm:cxn modelId="{1AA783B1-F8E2-45A2-98F5-B8E792A8D9DC}" type="presOf" srcId="{733996BA-4D7E-4035-B16B-EBE3B2AF80DD}" destId="{06B58993-D9DE-4866-88B5-C4239CE62E1E}" srcOrd="0" destOrd="0" presId="urn:microsoft.com/office/officeart/2005/8/layout/vList2"/>
    <dgm:cxn modelId="{5A4243DF-D2DC-4A10-A770-42E268503E3B}" srcId="{2DCABA92-323D-427F-BB21-5BA8498F50CE}" destId="{F027D971-6274-40C4-8404-DF1AB64639F8}" srcOrd="4" destOrd="0" parTransId="{855DCB05-1844-4EE0-ACD5-FC9450975A56}" sibTransId="{286548D5-F393-4A32-B362-56046F78D45E}"/>
    <dgm:cxn modelId="{F24FB3DF-03B2-4970-97D0-4218D5DCC89D}" type="presOf" srcId="{573F6444-B1E8-41F4-9288-90B734F01E09}" destId="{234D7D61-42D8-407C-8354-63746E60120A}" srcOrd="0" destOrd="0" presId="urn:microsoft.com/office/officeart/2005/8/layout/vList2"/>
    <dgm:cxn modelId="{17DA9DEC-935C-4922-98CE-34C52D66688D}" type="presOf" srcId="{26AD444D-093F-48D7-9FD2-B315594612E7}" destId="{0AA9E509-35DD-4561-8329-481047F0165A}" srcOrd="0" destOrd="0" presId="urn:microsoft.com/office/officeart/2005/8/layout/vList2"/>
    <dgm:cxn modelId="{ED3036F1-8E1B-4D15-BB50-A562F2A58866}" srcId="{2DCABA92-323D-427F-BB21-5BA8498F50CE}" destId="{26AD444D-093F-48D7-9FD2-B315594612E7}" srcOrd="0" destOrd="0" parTransId="{FDAA5CA8-A7E1-4D4E-BF9A-2437A8FC5A70}" sibTransId="{06EC111D-DA02-4C30-AAA4-145D4424884C}"/>
    <dgm:cxn modelId="{014470A9-B63F-483B-A162-F050422F7F46}" type="presParOf" srcId="{01998C48-0BC7-4180-A965-4B4CCC54C024}" destId="{0AA9E509-35DD-4561-8329-481047F0165A}" srcOrd="0" destOrd="0" presId="urn:microsoft.com/office/officeart/2005/8/layout/vList2"/>
    <dgm:cxn modelId="{A3066067-3C3F-4C95-A796-540CB7280167}" type="presParOf" srcId="{01998C48-0BC7-4180-A965-4B4CCC54C024}" destId="{212981ED-D92F-477C-B11F-B13BAAA2DE5A}" srcOrd="1" destOrd="0" presId="urn:microsoft.com/office/officeart/2005/8/layout/vList2"/>
    <dgm:cxn modelId="{C09525F4-2AA0-4E29-ACAC-716BB90A62CE}" type="presParOf" srcId="{01998C48-0BC7-4180-A965-4B4CCC54C024}" destId="{51AA2B81-4F0F-467B-AFFD-E2C918750AD1}" srcOrd="2" destOrd="0" presId="urn:microsoft.com/office/officeart/2005/8/layout/vList2"/>
    <dgm:cxn modelId="{511900C7-F24C-4D7F-9FEC-48CDDC742314}" type="presParOf" srcId="{01998C48-0BC7-4180-A965-4B4CCC54C024}" destId="{D64D1653-602F-4C19-A3B4-DBB6946FA1E6}" srcOrd="3" destOrd="0" presId="urn:microsoft.com/office/officeart/2005/8/layout/vList2"/>
    <dgm:cxn modelId="{5357A527-3948-4B11-BAC7-604044ABA511}" type="presParOf" srcId="{01998C48-0BC7-4180-A965-4B4CCC54C024}" destId="{06B58993-D9DE-4866-88B5-C4239CE62E1E}" srcOrd="4" destOrd="0" presId="urn:microsoft.com/office/officeart/2005/8/layout/vList2"/>
    <dgm:cxn modelId="{99365398-8815-4DDF-9B4E-620B8B86BBDF}" type="presParOf" srcId="{01998C48-0BC7-4180-A965-4B4CCC54C024}" destId="{695166EE-CBC5-441E-91F5-4E4E33B78922}" srcOrd="5" destOrd="0" presId="urn:microsoft.com/office/officeart/2005/8/layout/vList2"/>
    <dgm:cxn modelId="{DAF5F1C2-E371-41B8-A8C3-FFEE64320D2F}" type="presParOf" srcId="{01998C48-0BC7-4180-A965-4B4CCC54C024}" destId="{234D7D61-42D8-407C-8354-63746E60120A}" srcOrd="6" destOrd="0" presId="urn:microsoft.com/office/officeart/2005/8/layout/vList2"/>
    <dgm:cxn modelId="{5699CBB5-180E-45C5-A63A-E2EACCE1D5EA}" type="presParOf" srcId="{01998C48-0BC7-4180-A965-4B4CCC54C024}" destId="{82DCA85F-A13E-4680-A5BE-4B94D5BB4578}" srcOrd="7" destOrd="0" presId="urn:microsoft.com/office/officeart/2005/8/layout/vList2"/>
    <dgm:cxn modelId="{D8A8566F-E8B0-4C25-8E67-11E4056B4E95}" type="presParOf" srcId="{01998C48-0BC7-4180-A965-4B4CCC54C024}" destId="{30F0EE67-48E5-4567-B3E4-530140CE405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CABA92-323D-427F-BB21-5BA8498F50C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AD444D-093F-48D7-9FD2-B315594612E7}">
      <dgm:prSet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Boiler not heating up the water </a:t>
          </a:r>
        </a:p>
      </dgm:t>
    </dgm:pt>
    <dgm:pt modelId="{FDAA5CA8-A7E1-4D4E-BF9A-2437A8FC5A70}" type="parTrans" cxnId="{ED3036F1-8E1B-4D15-BB50-A562F2A58866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6EC111D-DA02-4C30-AAA4-145D4424884C}" type="sibTrans" cxnId="{ED3036F1-8E1B-4D15-BB50-A562F2A58866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E86F09-BC63-4C4E-8003-C9A51B0AB177}">
      <dgm:prSet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 electric power, circuit blow -up </a:t>
          </a:r>
        </a:p>
      </dgm:t>
    </dgm:pt>
    <dgm:pt modelId="{6E5B3FE7-FE69-4920-965D-0BC3F8B5091C}" type="parTrans" cxnId="{56387305-6117-48BB-A202-0B5D55B7CB20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1DA5FA7-E7FB-4530-A6F0-8B019A16F328}" type="sibTrans" cxnId="{56387305-6117-48BB-A202-0B5D55B7CB20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33996BA-4D7E-4035-B16B-EBE3B2AF80DD}">
      <dgm:prSet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Wrong circuit been installed </a:t>
          </a:r>
        </a:p>
      </dgm:t>
    </dgm:pt>
    <dgm:pt modelId="{079E0F9E-013E-49EB-B367-4E7ED87F62D2}" type="parTrans" cxnId="{1A406162-8F61-4B19-8659-E0087B24145D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6EDE669-33A6-4482-B6F4-5E8F4C2A8423}" type="sibTrans" cxnId="{1A406162-8F61-4B19-8659-E0087B24145D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73F6444-B1E8-41F4-9288-90B734F01E09}">
      <dgm:prSet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Circuit require not been determine </a:t>
          </a:r>
        </a:p>
      </dgm:t>
    </dgm:pt>
    <dgm:pt modelId="{78ED086E-CAD9-46F3-8C07-8ECFABB53388}" type="parTrans" cxnId="{C0A9892E-9634-4339-B78B-E3C5D521FB81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B7C2594-B2D8-496E-99C9-25898A310945}" type="sibTrans" cxnId="{C0A9892E-9634-4339-B78B-E3C5D521FB81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027D971-6274-40C4-8404-DF1AB64639F8}">
      <dgm:prSet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specification been given </a:t>
          </a:r>
        </a:p>
      </dgm:t>
    </dgm:pt>
    <dgm:pt modelId="{855DCB05-1844-4EE0-ACD5-FC9450975A56}" type="parTrans" cxnId="{5A4243DF-D2DC-4A10-A770-42E268503E3B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86548D5-F393-4A32-B362-56046F78D45E}" type="sibTrans" cxnId="{5A4243DF-D2DC-4A10-A770-42E268503E3B}">
      <dgm:prSet/>
      <dgm:spPr/>
      <dgm:t>
        <a:bodyPr/>
        <a:lstStyle/>
        <a:p>
          <a:endParaRPr lang="en-US" sz="24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1998C48-0BC7-4180-A965-4B4CCC54C024}" type="pres">
      <dgm:prSet presAssocID="{2DCABA92-323D-427F-BB21-5BA8498F50CE}" presName="linear" presStyleCnt="0">
        <dgm:presLayoutVars>
          <dgm:animLvl val="lvl"/>
          <dgm:resizeHandles val="exact"/>
        </dgm:presLayoutVars>
      </dgm:prSet>
      <dgm:spPr/>
    </dgm:pt>
    <dgm:pt modelId="{0AA9E509-35DD-4561-8329-481047F0165A}" type="pres">
      <dgm:prSet presAssocID="{26AD444D-093F-48D7-9FD2-B315594612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12981ED-D92F-477C-B11F-B13BAAA2DE5A}" type="pres">
      <dgm:prSet presAssocID="{06EC111D-DA02-4C30-AAA4-145D4424884C}" presName="spacer" presStyleCnt="0"/>
      <dgm:spPr/>
    </dgm:pt>
    <dgm:pt modelId="{51AA2B81-4F0F-467B-AFFD-E2C918750AD1}" type="pres">
      <dgm:prSet presAssocID="{39E86F09-BC63-4C4E-8003-C9A51B0AB1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4D1653-602F-4C19-A3B4-DBB6946FA1E6}" type="pres">
      <dgm:prSet presAssocID="{D1DA5FA7-E7FB-4530-A6F0-8B019A16F328}" presName="spacer" presStyleCnt="0"/>
      <dgm:spPr/>
    </dgm:pt>
    <dgm:pt modelId="{06B58993-D9DE-4866-88B5-C4239CE62E1E}" type="pres">
      <dgm:prSet presAssocID="{733996BA-4D7E-4035-B16B-EBE3B2AF80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5166EE-CBC5-441E-91F5-4E4E33B78922}" type="pres">
      <dgm:prSet presAssocID="{D6EDE669-33A6-4482-B6F4-5E8F4C2A8423}" presName="spacer" presStyleCnt="0"/>
      <dgm:spPr/>
    </dgm:pt>
    <dgm:pt modelId="{234D7D61-42D8-407C-8354-63746E60120A}" type="pres">
      <dgm:prSet presAssocID="{573F6444-B1E8-41F4-9288-90B734F01E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2DCA85F-A13E-4680-A5BE-4B94D5BB4578}" type="pres">
      <dgm:prSet presAssocID="{3B7C2594-B2D8-496E-99C9-25898A310945}" presName="spacer" presStyleCnt="0"/>
      <dgm:spPr/>
    </dgm:pt>
    <dgm:pt modelId="{30F0EE67-48E5-4567-B3E4-530140CE4057}" type="pres">
      <dgm:prSet presAssocID="{F027D971-6274-40C4-8404-DF1AB64639F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6387305-6117-48BB-A202-0B5D55B7CB20}" srcId="{2DCABA92-323D-427F-BB21-5BA8498F50CE}" destId="{39E86F09-BC63-4C4E-8003-C9A51B0AB177}" srcOrd="1" destOrd="0" parTransId="{6E5B3FE7-FE69-4920-965D-0BC3F8B5091C}" sibTransId="{D1DA5FA7-E7FB-4530-A6F0-8B019A16F328}"/>
    <dgm:cxn modelId="{1125F429-9D49-46FB-9AF9-456F9EF95AD2}" type="presOf" srcId="{39E86F09-BC63-4C4E-8003-C9A51B0AB177}" destId="{51AA2B81-4F0F-467B-AFFD-E2C918750AD1}" srcOrd="0" destOrd="0" presId="urn:microsoft.com/office/officeart/2005/8/layout/vList2"/>
    <dgm:cxn modelId="{C0A9892E-9634-4339-B78B-E3C5D521FB81}" srcId="{2DCABA92-323D-427F-BB21-5BA8498F50CE}" destId="{573F6444-B1E8-41F4-9288-90B734F01E09}" srcOrd="3" destOrd="0" parTransId="{78ED086E-CAD9-46F3-8C07-8ECFABB53388}" sibTransId="{3B7C2594-B2D8-496E-99C9-25898A310945}"/>
    <dgm:cxn modelId="{79009031-7181-45E1-8BAD-51A504E655AA}" type="presOf" srcId="{F027D971-6274-40C4-8404-DF1AB64639F8}" destId="{30F0EE67-48E5-4567-B3E4-530140CE4057}" srcOrd="0" destOrd="0" presId="urn:microsoft.com/office/officeart/2005/8/layout/vList2"/>
    <dgm:cxn modelId="{1A406162-8F61-4B19-8659-E0087B24145D}" srcId="{2DCABA92-323D-427F-BB21-5BA8498F50CE}" destId="{733996BA-4D7E-4035-B16B-EBE3B2AF80DD}" srcOrd="2" destOrd="0" parTransId="{079E0F9E-013E-49EB-B367-4E7ED87F62D2}" sibTransId="{D6EDE669-33A6-4482-B6F4-5E8F4C2A8423}"/>
    <dgm:cxn modelId="{F689A8A5-CD06-408C-9A54-2540CCBD9F44}" type="presOf" srcId="{2DCABA92-323D-427F-BB21-5BA8498F50CE}" destId="{01998C48-0BC7-4180-A965-4B4CCC54C024}" srcOrd="0" destOrd="0" presId="urn:microsoft.com/office/officeart/2005/8/layout/vList2"/>
    <dgm:cxn modelId="{1AA783B1-F8E2-45A2-98F5-B8E792A8D9DC}" type="presOf" srcId="{733996BA-4D7E-4035-B16B-EBE3B2AF80DD}" destId="{06B58993-D9DE-4866-88B5-C4239CE62E1E}" srcOrd="0" destOrd="0" presId="urn:microsoft.com/office/officeart/2005/8/layout/vList2"/>
    <dgm:cxn modelId="{5A4243DF-D2DC-4A10-A770-42E268503E3B}" srcId="{2DCABA92-323D-427F-BB21-5BA8498F50CE}" destId="{F027D971-6274-40C4-8404-DF1AB64639F8}" srcOrd="4" destOrd="0" parTransId="{855DCB05-1844-4EE0-ACD5-FC9450975A56}" sibTransId="{286548D5-F393-4A32-B362-56046F78D45E}"/>
    <dgm:cxn modelId="{F24FB3DF-03B2-4970-97D0-4218D5DCC89D}" type="presOf" srcId="{573F6444-B1E8-41F4-9288-90B734F01E09}" destId="{234D7D61-42D8-407C-8354-63746E60120A}" srcOrd="0" destOrd="0" presId="urn:microsoft.com/office/officeart/2005/8/layout/vList2"/>
    <dgm:cxn modelId="{17DA9DEC-935C-4922-98CE-34C52D66688D}" type="presOf" srcId="{26AD444D-093F-48D7-9FD2-B315594612E7}" destId="{0AA9E509-35DD-4561-8329-481047F0165A}" srcOrd="0" destOrd="0" presId="urn:microsoft.com/office/officeart/2005/8/layout/vList2"/>
    <dgm:cxn modelId="{ED3036F1-8E1B-4D15-BB50-A562F2A58866}" srcId="{2DCABA92-323D-427F-BB21-5BA8498F50CE}" destId="{26AD444D-093F-48D7-9FD2-B315594612E7}" srcOrd="0" destOrd="0" parTransId="{FDAA5CA8-A7E1-4D4E-BF9A-2437A8FC5A70}" sibTransId="{06EC111D-DA02-4C30-AAA4-145D4424884C}"/>
    <dgm:cxn modelId="{014470A9-B63F-483B-A162-F050422F7F46}" type="presParOf" srcId="{01998C48-0BC7-4180-A965-4B4CCC54C024}" destId="{0AA9E509-35DD-4561-8329-481047F0165A}" srcOrd="0" destOrd="0" presId="urn:microsoft.com/office/officeart/2005/8/layout/vList2"/>
    <dgm:cxn modelId="{A3066067-3C3F-4C95-A796-540CB7280167}" type="presParOf" srcId="{01998C48-0BC7-4180-A965-4B4CCC54C024}" destId="{212981ED-D92F-477C-B11F-B13BAAA2DE5A}" srcOrd="1" destOrd="0" presId="urn:microsoft.com/office/officeart/2005/8/layout/vList2"/>
    <dgm:cxn modelId="{C09525F4-2AA0-4E29-ACAC-716BB90A62CE}" type="presParOf" srcId="{01998C48-0BC7-4180-A965-4B4CCC54C024}" destId="{51AA2B81-4F0F-467B-AFFD-E2C918750AD1}" srcOrd="2" destOrd="0" presId="urn:microsoft.com/office/officeart/2005/8/layout/vList2"/>
    <dgm:cxn modelId="{511900C7-F24C-4D7F-9FEC-48CDDC742314}" type="presParOf" srcId="{01998C48-0BC7-4180-A965-4B4CCC54C024}" destId="{D64D1653-602F-4C19-A3B4-DBB6946FA1E6}" srcOrd="3" destOrd="0" presId="urn:microsoft.com/office/officeart/2005/8/layout/vList2"/>
    <dgm:cxn modelId="{5357A527-3948-4B11-BAC7-604044ABA511}" type="presParOf" srcId="{01998C48-0BC7-4180-A965-4B4CCC54C024}" destId="{06B58993-D9DE-4866-88B5-C4239CE62E1E}" srcOrd="4" destOrd="0" presId="urn:microsoft.com/office/officeart/2005/8/layout/vList2"/>
    <dgm:cxn modelId="{99365398-8815-4DDF-9B4E-620B8B86BBDF}" type="presParOf" srcId="{01998C48-0BC7-4180-A965-4B4CCC54C024}" destId="{695166EE-CBC5-441E-91F5-4E4E33B78922}" srcOrd="5" destOrd="0" presId="urn:microsoft.com/office/officeart/2005/8/layout/vList2"/>
    <dgm:cxn modelId="{DAF5F1C2-E371-41B8-A8C3-FFEE64320D2F}" type="presParOf" srcId="{01998C48-0BC7-4180-A965-4B4CCC54C024}" destId="{234D7D61-42D8-407C-8354-63746E60120A}" srcOrd="6" destOrd="0" presId="urn:microsoft.com/office/officeart/2005/8/layout/vList2"/>
    <dgm:cxn modelId="{5699CBB5-180E-45C5-A63A-E2EACCE1D5EA}" type="presParOf" srcId="{01998C48-0BC7-4180-A965-4B4CCC54C024}" destId="{82DCA85F-A13E-4680-A5BE-4B94D5BB4578}" srcOrd="7" destOrd="0" presId="urn:microsoft.com/office/officeart/2005/8/layout/vList2"/>
    <dgm:cxn modelId="{D8A8566F-E8B0-4C25-8E67-11E4056B4E95}" type="presParOf" srcId="{01998C48-0BC7-4180-A965-4B4CCC54C024}" destId="{30F0EE67-48E5-4567-B3E4-530140CE405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51A5F-25D1-4401-A0E3-3E0A12C70659}">
      <dsp:nvSpPr>
        <dsp:cNvPr id="0" name=""/>
        <dsp:cNvSpPr/>
      </dsp:nvSpPr>
      <dsp:spPr>
        <a:xfrm>
          <a:off x="-3168394" y="-487627"/>
          <a:ext cx="3778900" cy="3778900"/>
        </a:xfrm>
        <a:prstGeom prst="blockArc">
          <a:avLst>
            <a:gd name="adj1" fmla="val 18900000"/>
            <a:gd name="adj2" fmla="val 2700000"/>
            <a:gd name="adj3" fmla="val 57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0FF82-D00B-4AEB-A8DC-9F742440DE25}">
      <dsp:nvSpPr>
        <dsp:cNvPr id="0" name=""/>
        <dsp:cNvSpPr/>
      </dsp:nvSpPr>
      <dsp:spPr>
        <a:xfrm>
          <a:off x="392555" y="280364"/>
          <a:ext cx="3388986" cy="560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Self-Discipline</a:t>
          </a:r>
        </a:p>
      </dsp:txBody>
      <dsp:txXfrm>
        <a:off x="392555" y="280364"/>
        <a:ext cx="3388986" cy="560729"/>
      </dsp:txXfrm>
    </dsp:sp>
    <dsp:sp modelId="{6F8A0C0C-F29F-4349-91AB-E9464F98ACE4}">
      <dsp:nvSpPr>
        <dsp:cNvPr id="0" name=""/>
        <dsp:cNvSpPr/>
      </dsp:nvSpPr>
      <dsp:spPr>
        <a:xfrm>
          <a:off x="42100" y="210273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-17000" t="-11000" r="-19000" b="-19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B2DC8C-BED7-4D87-92F0-BC8530C2B0CC}">
      <dsp:nvSpPr>
        <dsp:cNvPr id="0" name=""/>
        <dsp:cNvSpPr/>
      </dsp:nvSpPr>
      <dsp:spPr>
        <a:xfrm>
          <a:off x="596380" y="1121458"/>
          <a:ext cx="3185161" cy="560729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Commitment </a:t>
          </a:r>
        </a:p>
      </dsp:txBody>
      <dsp:txXfrm>
        <a:off x="596380" y="1121458"/>
        <a:ext cx="3185161" cy="560729"/>
      </dsp:txXfrm>
    </dsp:sp>
    <dsp:sp modelId="{5BAF5D45-8CAF-4B8E-9704-41177917817A}">
      <dsp:nvSpPr>
        <dsp:cNvPr id="0" name=""/>
        <dsp:cNvSpPr/>
      </dsp:nvSpPr>
      <dsp:spPr>
        <a:xfrm>
          <a:off x="245925" y="1051367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40949F-4BED-4B8C-82D8-19CCE4D93953}">
      <dsp:nvSpPr>
        <dsp:cNvPr id="0" name=""/>
        <dsp:cNvSpPr/>
      </dsp:nvSpPr>
      <dsp:spPr>
        <a:xfrm>
          <a:off x="392555" y="1962552"/>
          <a:ext cx="3388986" cy="56072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Integrity </a:t>
          </a:r>
        </a:p>
      </dsp:txBody>
      <dsp:txXfrm>
        <a:off x="392555" y="1962552"/>
        <a:ext cx="3388986" cy="560729"/>
      </dsp:txXfrm>
    </dsp:sp>
    <dsp:sp modelId="{891F517A-6F37-4C20-BD3F-F9ADC68B44AB}">
      <dsp:nvSpPr>
        <dsp:cNvPr id="0" name=""/>
        <dsp:cNvSpPr/>
      </dsp:nvSpPr>
      <dsp:spPr>
        <a:xfrm>
          <a:off x="42100" y="1892461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2000" t="2000" r="-3000" b="1000"/>
          </a:stretch>
        </a:blip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3837F-4679-41E3-8813-0968280C7E18}">
      <dsp:nvSpPr>
        <dsp:cNvPr id="0" name=""/>
        <dsp:cNvSpPr/>
      </dsp:nvSpPr>
      <dsp:spPr>
        <a:xfrm>
          <a:off x="0" y="9717"/>
          <a:ext cx="5558970" cy="795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Help to prevent or detect human (or machine error jidoka) </a:t>
          </a:r>
        </a:p>
      </dsp:txBody>
      <dsp:txXfrm>
        <a:off x="38838" y="48555"/>
        <a:ext cx="5481294" cy="717924"/>
      </dsp:txXfrm>
    </dsp:sp>
    <dsp:sp modelId="{3FFAD385-75A5-4A0A-94C5-416C134714E5}">
      <dsp:nvSpPr>
        <dsp:cNvPr id="0" name=""/>
        <dsp:cNvSpPr/>
      </dsp:nvSpPr>
      <dsp:spPr>
        <a:xfrm>
          <a:off x="0" y="862917"/>
          <a:ext cx="5558970" cy="795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Promote safety and incident –free in the Workplace . </a:t>
          </a:r>
        </a:p>
      </dsp:txBody>
      <dsp:txXfrm>
        <a:off x="38838" y="901755"/>
        <a:ext cx="5481294" cy="717924"/>
      </dsp:txXfrm>
    </dsp:sp>
    <dsp:sp modelId="{ED487122-D3AB-4FE7-BFA7-D4733539736A}">
      <dsp:nvSpPr>
        <dsp:cNvPr id="0" name=""/>
        <dsp:cNvSpPr/>
      </dsp:nvSpPr>
      <dsp:spPr>
        <a:xfrm>
          <a:off x="0" y="1716117"/>
          <a:ext cx="5558970" cy="795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 quality of Product output and prevent delivery of detect to the customer. </a:t>
          </a:r>
        </a:p>
      </dsp:txBody>
      <dsp:txXfrm>
        <a:off x="38838" y="1754955"/>
        <a:ext cx="5481294" cy="717924"/>
      </dsp:txXfrm>
    </dsp:sp>
    <dsp:sp modelId="{6BB0044B-D599-42C0-9489-ACEDCBDEC4A7}">
      <dsp:nvSpPr>
        <dsp:cNvPr id="0" name=""/>
        <dsp:cNvSpPr/>
      </dsp:nvSpPr>
      <dsp:spPr>
        <a:xfrm>
          <a:off x="0" y="2569317"/>
          <a:ext cx="5558970" cy="795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Prevent damage of machine or property </a:t>
          </a:r>
        </a:p>
      </dsp:txBody>
      <dsp:txXfrm>
        <a:off x="38838" y="2608155"/>
        <a:ext cx="5481294" cy="717924"/>
      </dsp:txXfrm>
    </dsp:sp>
    <dsp:sp modelId="{32ED7922-86D4-4CAD-A4F1-102855DEAFF8}">
      <dsp:nvSpPr>
        <dsp:cNvPr id="0" name=""/>
        <dsp:cNvSpPr/>
      </dsp:nvSpPr>
      <dsp:spPr>
        <a:xfrm>
          <a:off x="0" y="3422517"/>
          <a:ext cx="5558970" cy="795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Reduce cost of rework. </a:t>
          </a:r>
        </a:p>
      </dsp:txBody>
      <dsp:txXfrm>
        <a:off x="38838" y="3461355"/>
        <a:ext cx="5481294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51A5F-25D1-4401-A0E3-3E0A12C70659}">
      <dsp:nvSpPr>
        <dsp:cNvPr id="0" name=""/>
        <dsp:cNvSpPr/>
      </dsp:nvSpPr>
      <dsp:spPr>
        <a:xfrm>
          <a:off x="-3168394" y="-487627"/>
          <a:ext cx="3778900" cy="3778900"/>
        </a:xfrm>
        <a:prstGeom prst="blockArc">
          <a:avLst>
            <a:gd name="adj1" fmla="val 18900000"/>
            <a:gd name="adj2" fmla="val 2700000"/>
            <a:gd name="adj3" fmla="val 57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0FF82-D00B-4AEB-A8DC-9F742440DE25}">
      <dsp:nvSpPr>
        <dsp:cNvPr id="0" name=""/>
        <dsp:cNvSpPr/>
      </dsp:nvSpPr>
      <dsp:spPr>
        <a:xfrm>
          <a:off x="392555" y="280364"/>
          <a:ext cx="3388986" cy="5607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Everyday </a:t>
          </a:r>
        </a:p>
      </dsp:txBody>
      <dsp:txXfrm>
        <a:off x="392555" y="280364"/>
        <a:ext cx="3388986" cy="560729"/>
      </dsp:txXfrm>
    </dsp:sp>
    <dsp:sp modelId="{6F8A0C0C-F29F-4349-91AB-E9464F98ACE4}">
      <dsp:nvSpPr>
        <dsp:cNvPr id="0" name=""/>
        <dsp:cNvSpPr/>
      </dsp:nvSpPr>
      <dsp:spPr>
        <a:xfrm>
          <a:off x="42100" y="210273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-18000" t="-8000" r="-14000" b="-19000"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B2DC8C-BED7-4D87-92F0-BC8530C2B0CC}">
      <dsp:nvSpPr>
        <dsp:cNvPr id="0" name=""/>
        <dsp:cNvSpPr/>
      </dsp:nvSpPr>
      <dsp:spPr>
        <a:xfrm>
          <a:off x="596380" y="1121458"/>
          <a:ext cx="3185161" cy="560729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Everybody </a:t>
          </a:r>
        </a:p>
      </dsp:txBody>
      <dsp:txXfrm>
        <a:off x="596380" y="1121458"/>
        <a:ext cx="3185161" cy="560729"/>
      </dsp:txXfrm>
    </dsp:sp>
    <dsp:sp modelId="{5BAF5D45-8CAF-4B8E-9704-41177917817A}">
      <dsp:nvSpPr>
        <dsp:cNvPr id="0" name=""/>
        <dsp:cNvSpPr/>
      </dsp:nvSpPr>
      <dsp:spPr>
        <a:xfrm>
          <a:off x="245925" y="1051367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t="-3000" b="-10000"/>
          </a:stretch>
        </a:blip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40949F-4BED-4B8C-82D8-19CCE4D93953}">
      <dsp:nvSpPr>
        <dsp:cNvPr id="0" name=""/>
        <dsp:cNvSpPr/>
      </dsp:nvSpPr>
      <dsp:spPr>
        <a:xfrm>
          <a:off x="392555" y="1962552"/>
          <a:ext cx="3388986" cy="56072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07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Everywhere </a:t>
          </a:r>
        </a:p>
      </dsp:txBody>
      <dsp:txXfrm>
        <a:off x="392555" y="1962552"/>
        <a:ext cx="3388986" cy="560729"/>
      </dsp:txXfrm>
    </dsp:sp>
    <dsp:sp modelId="{891F517A-6F37-4C20-BD3F-F9ADC68B44AB}">
      <dsp:nvSpPr>
        <dsp:cNvPr id="0" name=""/>
        <dsp:cNvSpPr/>
      </dsp:nvSpPr>
      <dsp:spPr>
        <a:xfrm>
          <a:off x="42100" y="1892461"/>
          <a:ext cx="700911" cy="700911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12000" t="-5000" r="-12000" b="-21000"/>
          </a:stretch>
        </a:blip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3A753-0CF9-4F7F-98F5-47A63549E994}">
      <dsp:nvSpPr>
        <dsp:cNvPr id="0" name=""/>
        <dsp:cNvSpPr/>
      </dsp:nvSpPr>
      <dsp:spPr>
        <a:xfrm>
          <a:off x="0" y="28910"/>
          <a:ext cx="9371462" cy="1067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Changes never end </a:t>
          </a:r>
        </a:p>
      </dsp:txBody>
      <dsp:txXfrm>
        <a:off x="52089" y="80999"/>
        <a:ext cx="9267284" cy="962862"/>
      </dsp:txXfrm>
    </dsp:sp>
    <dsp:sp modelId="{11509A75-5B92-4713-AE02-7163178F0E65}">
      <dsp:nvSpPr>
        <dsp:cNvPr id="0" name=""/>
        <dsp:cNvSpPr/>
      </dsp:nvSpPr>
      <dsp:spPr>
        <a:xfrm>
          <a:off x="0" y="1260110"/>
          <a:ext cx="9371462" cy="1067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Abnormalities = Opportunity to excel </a:t>
          </a:r>
        </a:p>
      </dsp:txBody>
      <dsp:txXfrm>
        <a:off x="52089" y="1312199"/>
        <a:ext cx="9267284" cy="962862"/>
      </dsp:txXfrm>
    </dsp:sp>
    <dsp:sp modelId="{84819C92-9DF7-4863-AE6F-07DC2BF2A090}">
      <dsp:nvSpPr>
        <dsp:cNvPr id="0" name=""/>
        <dsp:cNvSpPr/>
      </dsp:nvSpPr>
      <dsp:spPr>
        <a:xfrm>
          <a:off x="0" y="2491310"/>
          <a:ext cx="9371462" cy="1067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177C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Run a solution that has been determined and approved, not to wait until it is perfect </a:t>
          </a:r>
        </a:p>
      </dsp:txBody>
      <dsp:txXfrm>
        <a:off x="52089" y="2543399"/>
        <a:ext cx="9267284" cy="962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8150D-7C32-40EE-BBEF-1DD2883C794E}">
      <dsp:nvSpPr>
        <dsp:cNvPr id="0" name=""/>
        <dsp:cNvSpPr/>
      </dsp:nvSpPr>
      <dsp:spPr>
        <a:xfrm>
          <a:off x="0" y="0"/>
          <a:ext cx="10127343" cy="211874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43270-738D-44FE-A738-D1AD4471B3D9}">
      <dsp:nvSpPr>
        <dsp:cNvPr id="0" name=""/>
        <dsp:cNvSpPr/>
      </dsp:nvSpPr>
      <dsp:spPr>
        <a:xfrm>
          <a:off x="303820" y="282499"/>
          <a:ext cx="2974907" cy="15537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0E74D-0484-4163-875D-B69FA9174CB8}">
      <dsp:nvSpPr>
        <dsp:cNvPr id="0" name=""/>
        <dsp:cNvSpPr/>
      </dsp:nvSpPr>
      <dsp:spPr>
        <a:xfrm rot="10800000">
          <a:off x="303820" y="2118744"/>
          <a:ext cx="2974907" cy="25895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Is a method for describing the whole set of activity process </a:t>
          </a:r>
        </a:p>
      </dsp:txBody>
      <dsp:txXfrm rot="10800000">
        <a:off x="383458" y="2118744"/>
        <a:ext cx="2815631" cy="2509939"/>
      </dsp:txXfrm>
    </dsp:sp>
    <dsp:sp modelId="{237FFE42-6A39-460A-87A2-5498F6D84147}">
      <dsp:nvSpPr>
        <dsp:cNvPr id="0" name=""/>
        <dsp:cNvSpPr/>
      </dsp:nvSpPr>
      <dsp:spPr>
        <a:xfrm>
          <a:off x="3576217" y="282499"/>
          <a:ext cx="2974907" cy="15537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2641E-FD6A-400C-9746-8EA77AF8DE9E}">
      <dsp:nvSpPr>
        <dsp:cNvPr id="0" name=""/>
        <dsp:cNvSpPr/>
      </dsp:nvSpPr>
      <dsp:spPr>
        <a:xfrm rot="10800000">
          <a:off x="3576217" y="2118744"/>
          <a:ext cx="2974907" cy="25895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Starting from receiving an order/order for a product services, from the customer </a:t>
          </a:r>
        </a:p>
      </dsp:txBody>
      <dsp:txXfrm rot="10800000">
        <a:off x="3655855" y="2118744"/>
        <a:ext cx="2815631" cy="2509939"/>
      </dsp:txXfrm>
    </dsp:sp>
    <dsp:sp modelId="{DCCD7358-8EB7-4784-AECC-D0A61DC0A745}">
      <dsp:nvSpPr>
        <dsp:cNvPr id="0" name=""/>
        <dsp:cNvSpPr/>
      </dsp:nvSpPr>
      <dsp:spPr>
        <a:xfrm>
          <a:off x="6848615" y="282499"/>
          <a:ext cx="2974907" cy="15537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52034-8575-4DCB-96A2-79AA4D466257}">
      <dsp:nvSpPr>
        <dsp:cNvPr id="0" name=""/>
        <dsp:cNvSpPr/>
      </dsp:nvSpPr>
      <dsp:spPr>
        <a:xfrm rot="10800000">
          <a:off x="6848615" y="2118744"/>
          <a:ext cx="2974907" cy="25895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Until delivery to customers in the form of finished goods /information </a:t>
          </a:r>
        </a:p>
      </dsp:txBody>
      <dsp:txXfrm rot="10800000">
        <a:off x="6928253" y="2118744"/>
        <a:ext cx="2815631" cy="25099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C85B7-57B1-45C1-AA9D-F1A4355C2914}">
      <dsp:nvSpPr>
        <dsp:cNvPr id="0" name=""/>
        <dsp:cNvSpPr/>
      </dsp:nvSpPr>
      <dsp:spPr>
        <a:xfrm>
          <a:off x="0" y="25799"/>
          <a:ext cx="5457826" cy="842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Items to include in spaghetti diagram </a:t>
          </a:r>
        </a:p>
      </dsp:txBody>
      <dsp:txXfrm>
        <a:off x="41123" y="66922"/>
        <a:ext cx="5375580" cy="760154"/>
      </dsp:txXfrm>
    </dsp:sp>
    <dsp:sp modelId="{7E279389-C6A7-47B8-8C67-AE42B5234F16}">
      <dsp:nvSpPr>
        <dsp:cNvPr id="0" name=""/>
        <dsp:cNvSpPr/>
      </dsp:nvSpPr>
      <dsp:spPr>
        <a:xfrm>
          <a:off x="0" y="997800"/>
          <a:ext cx="5457826" cy="8424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layout &amp; Work elements </a:t>
          </a:r>
        </a:p>
      </dsp:txBody>
      <dsp:txXfrm>
        <a:off x="41123" y="1038923"/>
        <a:ext cx="5375580" cy="760154"/>
      </dsp:txXfrm>
    </dsp:sp>
    <dsp:sp modelId="{598886C0-6B97-4770-80A7-880D817BAFE0}">
      <dsp:nvSpPr>
        <dsp:cNvPr id="0" name=""/>
        <dsp:cNvSpPr/>
      </dsp:nvSpPr>
      <dsp:spPr>
        <a:xfrm>
          <a:off x="0" y="1969800"/>
          <a:ext cx="5457826" cy="8424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Distance </a:t>
          </a:r>
        </a:p>
      </dsp:txBody>
      <dsp:txXfrm>
        <a:off x="41123" y="2010923"/>
        <a:ext cx="5375580" cy="760154"/>
      </dsp:txXfrm>
    </dsp:sp>
    <dsp:sp modelId="{BACFDE0B-C020-4C46-83F0-2D88333B4DED}">
      <dsp:nvSpPr>
        <dsp:cNvPr id="0" name=""/>
        <dsp:cNvSpPr/>
      </dsp:nvSpPr>
      <dsp:spPr>
        <a:xfrm>
          <a:off x="0" y="2941800"/>
          <a:ext cx="5457826" cy="842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Abnormalities </a:t>
          </a:r>
        </a:p>
      </dsp:txBody>
      <dsp:txXfrm>
        <a:off x="41123" y="2982923"/>
        <a:ext cx="5375580" cy="760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384A-9155-4543-B07F-50B0719D3915}">
      <dsp:nvSpPr>
        <dsp:cNvPr id="0" name=""/>
        <dsp:cNvSpPr/>
      </dsp:nvSpPr>
      <dsp:spPr>
        <a:xfrm>
          <a:off x="0" y="14416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categories to group the items </a:t>
          </a:r>
        </a:p>
      </dsp:txBody>
      <dsp:txXfrm>
        <a:off x="31984" y="46400"/>
        <a:ext cx="6305988" cy="591232"/>
      </dsp:txXfrm>
    </dsp:sp>
    <dsp:sp modelId="{8A7A3B14-259F-4DAE-8ADC-A6F7ABE900D7}">
      <dsp:nvSpPr>
        <dsp:cNvPr id="0" name=""/>
        <dsp:cNvSpPr/>
      </dsp:nvSpPr>
      <dsp:spPr>
        <a:xfrm>
          <a:off x="0" y="770416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measurement is appropriate eg. Frequency , Quality , Cost ,time etc </a:t>
          </a:r>
        </a:p>
      </dsp:txBody>
      <dsp:txXfrm>
        <a:off x="31984" y="802400"/>
        <a:ext cx="6305988" cy="591232"/>
      </dsp:txXfrm>
    </dsp:sp>
    <dsp:sp modelId="{0702DD19-6878-4B4C-8A94-583C7A82B4F3}">
      <dsp:nvSpPr>
        <dsp:cNvPr id="0" name=""/>
        <dsp:cNvSpPr/>
      </dsp:nvSpPr>
      <dsp:spPr>
        <a:xfrm>
          <a:off x="0" y="1526417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Decide what period of time the pareto chart will cover e.g Day, week , month </a:t>
          </a:r>
        </a:p>
      </dsp:txBody>
      <dsp:txXfrm>
        <a:off x="31984" y="1558401"/>
        <a:ext cx="6305988" cy="591232"/>
      </dsp:txXfrm>
    </dsp:sp>
    <dsp:sp modelId="{F4BD55B8-FBCA-4545-AC47-1FA2A8FD3197}">
      <dsp:nvSpPr>
        <dsp:cNvPr id="0" name=""/>
        <dsp:cNvSpPr/>
      </dsp:nvSpPr>
      <dsp:spPr>
        <a:xfrm>
          <a:off x="0" y="2282417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Collect data &amp; sum up the measurement, calculate the percentage </a:t>
          </a:r>
        </a:p>
      </dsp:txBody>
      <dsp:txXfrm>
        <a:off x="31984" y="2314401"/>
        <a:ext cx="6305988" cy="591232"/>
      </dsp:txXfrm>
    </dsp:sp>
    <dsp:sp modelId="{79B283A6-EEB8-49B6-9EF1-2910A2A127D5}">
      <dsp:nvSpPr>
        <dsp:cNvPr id="0" name=""/>
        <dsp:cNvSpPr/>
      </dsp:nvSpPr>
      <dsp:spPr>
        <a:xfrm>
          <a:off x="0" y="3038417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 bars chart (from tallest to lowest) </a:t>
          </a:r>
        </a:p>
      </dsp:txBody>
      <dsp:txXfrm>
        <a:off x="31984" y="3070401"/>
        <a:ext cx="6305988" cy="591232"/>
      </dsp:txXfrm>
    </dsp:sp>
    <dsp:sp modelId="{562FC8FB-0FEA-45D9-9ED0-848B44EB313A}">
      <dsp:nvSpPr>
        <dsp:cNvPr id="0" name=""/>
        <dsp:cNvSpPr/>
      </dsp:nvSpPr>
      <dsp:spPr>
        <a:xfrm>
          <a:off x="0" y="3794417"/>
          <a:ext cx="6369956" cy="655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Draw 2nd axis on accumulative percentage. </a:t>
          </a:r>
        </a:p>
      </dsp:txBody>
      <dsp:txXfrm>
        <a:off x="31984" y="3826401"/>
        <a:ext cx="6305988" cy="5912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DAA0-EA55-49D0-A672-872541B4348D}">
      <dsp:nvSpPr>
        <dsp:cNvPr id="0" name=""/>
        <dsp:cNvSpPr/>
      </dsp:nvSpPr>
      <dsp:spPr>
        <a:xfrm>
          <a:off x="1867" y="0"/>
          <a:ext cx="2905193" cy="45341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Also name as cause &amp; effect Diagram </a:t>
          </a:r>
        </a:p>
      </dsp:txBody>
      <dsp:txXfrm>
        <a:off x="1867" y="1813660"/>
        <a:ext cx="2905193" cy="1813660"/>
      </dsp:txXfrm>
    </dsp:sp>
    <dsp:sp modelId="{FD894501-3F04-4CF4-A387-D996ADDB8BD4}">
      <dsp:nvSpPr>
        <dsp:cNvPr id="0" name=""/>
        <dsp:cNvSpPr/>
      </dsp:nvSpPr>
      <dsp:spPr>
        <a:xfrm>
          <a:off x="699528" y="272049"/>
          <a:ext cx="1509872" cy="15098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32B7D-C55E-442F-904E-F5EEC1449973}">
      <dsp:nvSpPr>
        <dsp:cNvPr id="0" name=""/>
        <dsp:cNvSpPr/>
      </dsp:nvSpPr>
      <dsp:spPr>
        <a:xfrm>
          <a:off x="2994217" y="0"/>
          <a:ext cx="2905193" cy="453415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Ishikawa diagram identifies many possible. It can be used to structure a Brainstorming session. </a:t>
          </a:r>
        </a:p>
      </dsp:txBody>
      <dsp:txXfrm>
        <a:off x="2994217" y="1813660"/>
        <a:ext cx="2905193" cy="1813660"/>
      </dsp:txXfrm>
    </dsp:sp>
    <dsp:sp modelId="{6FB29EC4-8E22-45DC-92A8-52910FD5CFD3}">
      <dsp:nvSpPr>
        <dsp:cNvPr id="0" name=""/>
        <dsp:cNvSpPr/>
      </dsp:nvSpPr>
      <dsp:spPr>
        <a:xfrm>
          <a:off x="3691877" y="272049"/>
          <a:ext cx="1509872" cy="15098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045F5-096B-4345-9E39-8A44648CAD0D}">
      <dsp:nvSpPr>
        <dsp:cNvPr id="0" name=""/>
        <dsp:cNvSpPr/>
      </dsp:nvSpPr>
      <dsp:spPr>
        <a:xfrm>
          <a:off x="5986566" y="0"/>
          <a:ext cx="2905193" cy="453415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immediately sorts ideas into useful categories.</a:t>
          </a:r>
        </a:p>
      </dsp:txBody>
      <dsp:txXfrm>
        <a:off x="5986566" y="1813660"/>
        <a:ext cx="2905193" cy="1813660"/>
      </dsp:txXfrm>
    </dsp:sp>
    <dsp:sp modelId="{50C8D245-3B82-4F70-AE47-1CAD7D2E0BEC}">
      <dsp:nvSpPr>
        <dsp:cNvPr id="0" name=""/>
        <dsp:cNvSpPr/>
      </dsp:nvSpPr>
      <dsp:spPr>
        <a:xfrm>
          <a:off x="6684227" y="272049"/>
          <a:ext cx="1509872" cy="150987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E21E5-0E0D-48A9-8B99-BB1F7CD34342}">
      <dsp:nvSpPr>
        <dsp:cNvPr id="0" name=""/>
        <dsp:cNvSpPr/>
      </dsp:nvSpPr>
      <dsp:spPr>
        <a:xfrm>
          <a:off x="355745" y="3627320"/>
          <a:ext cx="8182137" cy="680122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E509-35DD-4561-8329-481047F0165A}">
      <dsp:nvSpPr>
        <dsp:cNvPr id="0" name=""/>
        <dsp:cNvSpPr/>
      </dsp:nvSpPr>
      <dsp:spPr>
        <a:xfrm>
          <a:off x="0" y="604"/>
          <a:ext cx="5219700" cy="9120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my Tea is cold ? </a:t>
          </a:r>
        </a:p>
      </dsp:txBody>
      <dsp:txXfrm>
        <a:off x="44522" y="45126"/>
        <a:ext cx="5130656" cy="822995"/>
      </dsp:txXfrm>
    </dsp:sp>
    <dsp:sp modelId="{51AA2B81-4F0F-467B-AFFD-E2C918750AD1}">
      <dsp:nvSpPr>
        <dsp:cNvPr id="0" name=""/>
        <dsp:cNvSpPr/>
      </dsp:nvSpPr>
      <dsp:spPr>
        <a:xfrm>
          <a:off x="0" y="925933"/>
          <a:ext cx="5219700" cy="912039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Boiler not heat up water ? </a:t>
          </a:r>
        </a:p>
      </dsp:txBody>
      <dsp:txXfrm>
        <a:off x="44522" y="970455"/>
        <a:ext cx="5130656" cy="822995"/>
      </dsp:txXfrm>
    </dsp:sp>
    <dsp:sp modelId="{06B58993-D9DE-4866-88B5-C4239CE62E1E}">
      <dsp:nvSpPr>
        <dsp:cNvPr id="0" name=""/>
        <dsp:cNvSpPr/>
      </dsp:nvSpPr>
      <dsp:spPr>
        <a:xfrm>
          <a:off x="0" y="1851262"/>
          <a:ext cx="5219700" cy="91203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circuit blow-up ? </a:t>
          </a:r>
        </a:p>
      </dsp:txBody>
      <dsp:txXfrm>
        <a:off x="44522" y="1895784"/>
        <a:ext cx="5130656" cy="822995"/>
      </dsp:txXfrm>
    </dsp:sp>
    <dsp:sp modelId="{234D7D61-42D8-407C-8354-63746E60120A}">
      <dsp:nvSpPr>
        <dsp:cNvPr id="0" name=""/>
        <dsp:cNvSpPr/>
      </dsp:nvSpPr>
      <dsp:spPr>
        <a:xfrm>
          <a:off x="0" y="2776590"/>
          <a:ext cx="5219700" cy="912039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wrong circuit been installed ? </a:t>
          </a:r>
        </a:p>
      </dsp:txBody>
      <dsp:txXfrm>
        <a:off x="44522" y="2821112"/>
        <a:ext cx="5130656" cy="822995"/>
      </dsp:txXfrm>
    </dsp:sp>
    <dsp:sp modelId="{30F0EE67-48E5-4567-B3E4-530140CE4057}">
      <dsp:nvSpPr>
        <dsp:cNvPr id="0" name=""/>
        <dsp:cNvSpPr/>
      </dsp:nvSpPr>
      <dsp:spPr>
        <a:xfrm>
          <a:off x="0" y="3701919"/>
          <a:ext cx="5219700" cy="91203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the circuit specification not been determine?</a:t>
          </a:r>
        </a:p>
      </dsp:txBody>
      <dsp:txXfrm>
        <a:off x="44522" y="3746441"/>
        <a:ext cx="5130656" cy="82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E509-35DD-4561-8329-481047F0165A}">
      <dsp:nvSpPr>
        <dsp:cNvPr id="0" name=""/>
        <dsp:cNvSpPr/>
      </dsp:nvSpPr>
      <dsp:spPr>
        <a:xfrm>
          <a:off x="0" y="47202"/>
          <a:ext cx="5219700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Boiler not heating up the water </a:t>
          </a:r>
        </a:p>
      </dsp:txBody>
      <dsp:txXfrm>
        <a:off x="39295" y="86497"/>
        <a:ext cx="5141110" cy="726370"/>
      </dsp:txXfrm>
    </dsp:sp>
    <dsp:sp modelId="{51AA2B81-4F0F-467B-AFFD-E2C918750AD1}">
      <dsp:nvSpPr>
        <dsp:cNvPr id="0" name=""/>
        <dsp:cNvSpPr/>
      </dsp:nvSpPr>
      <dsp:spPr>
        <a:xfrm>
          <a:off x="0" y="976002"/>
          <a:ext cx="5219700" cy="80496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 electric power, circuit blow -up </a:t>
          </a:r>
        </a:p>
      </dsp:txBody>
      <dsp:txXfrm>
        <a:off x="39295" y="1015297"/>
        <a:ext cx="5141110" cy="726370"/>
      </dsp:txXfrm>
    </dsp:sp>
    <dsp:sp modelId="{06B58993-D9DE-4866-88B5-C4239CE62E1E}">
      <dsp:nvSpPr>
        <dsp:cNvPr id="0" name=""/>
        <dsp:cNvSpPr/>
      </dsp:nvSpPr>
      <dsp:spPr>
        <a:xfrm>
          <a:off x="0" y="1904802"/>
          <a:ext cx="5219700" cy="80496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Wrong circuit been installed </a:t>
          </a:r>
        </a:p>
      </dsp:txBody>
      <dsp:txXfrm>
        <a:off x="39295" y="1944097"/>
        <a:ext cx="5141110" cy="726370"/>
      </dsp:txXfrm>
    </dsp:sp>
    <dsp:sp modelId="{234D7D61-42D8-407C-8354-63746E60120A}">
      <dsp:nvSpPr>
        <dsp:cNvPr id="0" name=""/>
        <dsp:cNvSpPr/>
      </dsp:nvSpPr>
      <dsp:spPr>
        <a:xfrm>
          <a:off x="0" y="2833601"/>
          <a:ext cx="5219700" cy="80496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Circuit require not been determine </a:t>
          </a:r>
        </a:p>
      </dsp:txBody>
      <dsp:txXfrm>
        <a:off x="39295" y="2872896"/>
        <a:ext cx="5141110" cy="726370"/>
      </dsp:txXfrm>
    </dsp:sp>
    <dsp:sp modelId="{30F0EE67-48E5-4567-B3E4-530140CE4057}">
      <dsp:nvSpPr>
        <dsp:cNvPr id="0" name=""/>
        <dsp:cNvSpPr/>
      </dsp:nvSpPr>
      <dsp:spPr>
        <a:xfrm>
          <a:off x="0" y="3762402"/>
          <a:ext cx="5219700" cy="804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 specification been given </a:t>
          </a:r>
        </a:p>
      </dsp:txBody>
      <dsp:txXfrm>
        <a:off x="39295" y="3801697"/>
        <a:ext cx="5141110" cy="726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1EB9F-7D43-4F4E-AA6A-24081C4F607C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0C090-E6DF-4D15-8B37-13CB4511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5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0C090-E6DF-4D15-8B37-13CB451124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463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C7D6-CC4B-4953-9382-0C13CF0E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230C-1B66-4124-AA2E-0756B9549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ACF9-B774-458C-93EE-09FFCC25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AD81-F8C6-4FCC-96D0-91475F376185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AA53-B170-43BF-A3BB-3A7701A2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0A117-5EA8-49D1-A9E9-7ABF1770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56B73-E63E-4A55-90BB-57C8BCD3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5958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F3719-7162-475A-A12F-C92B7FC8D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98D5F-5C19-4C5D-BF3D-00DE0DE5B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25DB4-C9D2-485B-B636-C343855A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AD81-F8C6-4FCC-96D0-91475F376185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001BA-437B-430C-9ACE-33830E24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0BD3-4345-4834-B401-B8732D07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56B73-E63E-4A55-90BB-57C8BCD3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1782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7">
            <a:extLst>
              <a:ext uri="{FF2B5EF4-FFF2-40B4-BE49-F238E27FC236}">
                <a16:creationId xmlns:a16="http://schemas.microsoft.com/office/drawing/2014/main" id="{052B29BF-F9A0-4014-9EE2-A7BAADFC20DF}"/>
              </a:ext>
            </a:extLst>
          </p:cNvPr>
          <p:cNvSpPr/>
          <p:nvPr userDrawn="1"/>
        </p:nvSpPr>
        <p:spPr>
          <a:xfrm>
            <a:off x="44405" y="-46137"/>
            <a:ext cx="6881468" cy="2438400"/>
          </a:xfrm>
          <a:custGeom>
            <a:avLst/>
            <a:gdLst>
              <a:gd name="connsiteX0" fmla="*/ 0 w 4385918"/>
              <a:gd name="connsiteY0" fmla="*/ 0 h 2247900"/>
              <a:gd name="connsiteX1" fmla="*/ 4385918 w 4385918"/>
              <a:gd name="connsiteY1" fmla="*/ 0 h 2247900"/>
              <a:gd name="connsiteX2" fmla="*/ 4385918 w 4385918"/>
              <a:gd name="connsiteY2" fmla="*/ 2247900 h 2247900"/>
              <a:gd name="connsiteX3" fmla="*/ 0 w 4385918"/>
              <a:gd name="connsiteY3" fmla="*/ 2247900 h 2247900"/>
              <a:gd name="connsiteX4" fmla="*/ 0 w 4385918"/>
              <a:gd name="connsiteY4" fmla="*/ 0 h 2247900"/>
              <a:gd name="connsiteX0" fmla="*/ 0 w 6805268"/>
              <a:gd name="connsiteY0" fmla="*/ 114300 h 2362200"/>
              <a:gd name="connsiteX1" fmla="*/ 6805268 w 6805268"/>
              <a:gd name="connsiteY1" fmla="*/ 0 h 2362200"/>
              <a:gd name="connsiteX2" fmla="*/ 4385918 w 6805268"/>
              <a:gd name="connsiteY2" fmla="*/ 2362200 h 2362200"/>
              <a:gd name="connsiteX3" fmla="*/ 0 w 6805268"/>
              <a:gd name="connsiteY3" fmla="*/ 2362200 h 2362200"/>
              <a:gd name="connsiteX4" fmla="*/ 0 w 6805268"/>
              <a:gd name="connsiteY4" fmla="*/ 114300 h 2362200"/>
              <a:gd name="connsiteX0" fmla="*/ 0 w 6805268"/>
              <a:gd name="connsiteY0" fmla="*/ 0 h 2438400"/>
              <a:gd name="connsiteX1" fmla="*/ 6805268 w 6805268"/>
              <a:gd name="connsiteY1" fmla="*/ 76200 h 2438400"/>
              <a:gd name="connsiteX2" fmla="*/ 4385918 w 6805268"/>
              <a:gd name="connsiteY2" fmla="*/ 2438400 h 2438400"/>
              <a:gd name="connsiteX3" fmla="*/ 0 w 6805268"/>
              <a:gd name="connsiteY3" fmla="*/ 2438400 h 2438400"/>
              <a:gd name="connsiteX4" fmla="*/ 0 w 6805268"/>
              <a:gd name="connsiteY4" fmla="*/ 0 h 2438400"/>
              <a:gd name="connsiteX0" fmla="*/ 0 w 6881468"/>
              <a:gd name="connsiteY0" fmla="*/ 0 h 2438400"/>
              <a:gd name="connsiteX1" fmla="*/ 6881468 w 6881468"/>
              <a:gd name="connsiteY1" fmla="*/ 19050 h 2438400"/>
              <a:gd name="connsiteX2" fmla="*/ 4385918 w 6881468"/>
              <a:gd name="connsiteY2" fmla="*/ 2438400 h 2438400"/>
              <a:gd name="connsiteX3" fmla="*/ 0 w 6881468"/>
              <a:gd name="connsiteY3" fmla="*/ 2438400 h 2438400"/>
              <a:gd name="connsiteX4" fmla="*/ 0 w 6881468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1468" h="2438400">
                <a:moveTo>
                  <a:pt x="0" y="0"/>
                </a:moveTo>
                <a:lnTo>
                  <a:pt x="6881468" y="19050"/>
                </a:lnTo>
                <a:lnTo>
                  <a:pt x="4385918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8000">
                <a:srgbClr val="177C72"/>
              </a:gs>
              <a:gs pos="75000">
                <a:srgbClr val="19AFA0"/>
              </a:gs>
              <a:gs pos="56000">
                <a:srgbClr val="19AFA0"/>
              </a:gs>
              <a:gs pos="100000">
                <a:srgbClr val="379B9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C32EF5A-7BEA-4762-BAD8-999F802CC16B}"/>
              </a:ext>
            </a:extLst>
          </p:cNvPr>
          <p:cNvSpPr/>
          <p:nvPr userDrawn="1"/>
        </p:nvSpPr>
        <p:spPr>
          <a:xfrm flipH="1">
            <a:off x="9683260" y="3124200"/>
            <a:ext cx="2546840" cy="2571750"/>
          </a:xfrm>
          <a:prstGeom prst="rtTriangle">
            <a:avLst/>
          </a:prstGeom>
          <a:blipFill dpi="0" rotWithShape="0">
            <a:blip r:embed="rId2"/>
            <a:srcRect/>
            <a:stretch>
              <a:fillRect t="1000" r="-48000" b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90F14-068C-4B84-B33C-F809F4AA3F5B}"/>
              </a:ext>
            </a:extLst>
          </p:cNvPr>
          <p:cNvGrpSpPr/>
          <p:nvPr userDrawn="1"/>
        </p:nvGrpSpPr>
        <p:grpSpPr>
          <a:xfrm>
            <a:off x="664746" y="3308062"/>
            <a:ext cx="5818334" cy="2646850"/>
            <a:chOff x="900722" y="3337559"/>
            <a:chExt cx="5818334" cy="264685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6B6EE8-D587-4F15-9750-13F1C6B8D48A}"/>
                </a:ext>
              </a:extLst>
            </p:cNvPr>
            <p:cNvSpPr txBox="1"/>
            <p:nvPr/>
          </p:nvSpPr>
          <p:spPr>
            <a:xfrm>
              <a:off x="900722" y="3345281"/>
              <a:ext cx="303320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rgbClr val="C00000"/>
                  </a:solidFill>
                  <a:latin typeface="Candara" panose="020E0502030303020204" pitchFamily="34" charset="0"/>
                </a:rPr>
                <a:t>L</a:t>
              </a:r>
              <a:r>
                <a:rPr lang="en-US" sz="8800" b="1" dirty="0">
                  <a:solidFill>
                    <a:srgbClr val="339B94"/>
                  </a:solidFill>
                  <a:latin typeface="Candara" panose="020E0502030303020204" pitchFamily="34" charset="0"/>
                </a:rPr>
                <a:t>E</a:t>
              </a:r>
              <a:r>
                <a:rPr lang="en-US" sz="8800" b="1" dirty="0">
                  <a:solidFill>
                    <a:srgbClr val="DB7123"/>
                  </a:solidFill>
                  <a:latin typeface="Candara" panose="020E0502030303020204" pitchFamily="34" charset="0"/>
                </a:rPr>
                <a:t>A</a:t>
              </a:r>
              <a:r>
                <a:rPr lang="en-US" sz="8800" b="1" dirty="0">
                  <a:latin typeface="Candara" panose="020E0502030303020204" pitchFamily="34" charset="0"/>
                </a:rPr>
                <a:t>N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B77BE7-2B78-46B6-897F-9B73CBF793B3}"/>
                </a:ext>
              </a:extLst>
            </p:cNvPr>
            <p:cNvSpPr txBox="1"/>
            <p:nvPr/>
          </p:nvSpPr>
          <p:spPr>
            <a:xfrm>
              <a:off x="988994" y="33375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Welcome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73D09B-2A3D-44E8-BEA2-988A3FF5FD28}"/>
                </a:ext>
              </a:extLst>
            </p:cNvPr>
            <p:cNvSpPr txBox="1"/>
            <p:nvPr/>
          </p:nvSpPr>
          <p:spPr>
            <a:xfrm>
              <a:off x="900722" y="4430221"/>
              <a:ext cx="345796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Candara" panose="020E0502030303020204" pitchFamily="34" charset="0"/>
                </a:rPr>
                <a:t>AWARENESS </a:t>
              </a:r>
            </a:p>
            <a:p>
              <a:r>
                <a:rPr lang="en-US" sz="4000" b="1" dirty="0">
                  <a:latin typeface="Candara" panose="020E0502030303020204" pitchFamily="34" charset="0"/>
                </a:rPr>
                <a:t>TRAINING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06B012-4BB2-4CDF-A1ED-2304B541AA03}"/>
                </a:ext>
              </a:extLst>
            </p:cNvPr>
            <p:cNvSpPr/>
            <p:nvPr/>
          </p:nvSpPr>
          <p:spPr>
            <a:xfrm flipH="1">
              <a:off x="4054368" y="5723326"/>
              <a:ext cx="88272" cy="26108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962CA-2AA8-4914-AC67-3568D9798773}"/>
                </a:ext>
              </a:extLst>
            </p:cNvPr>
            <p:cNvSpPr/>
            <p:nvPr/>
          </p:nvSpPr>
          <p:spPr>
            <a:xfrm flipH="1">
              <a:off x="2744512" y="5713800"/>
              <a:ext cx="88272" cy="261083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343F86-AC13-4E3B-B2BE-EA4D82DDBE69}"/>
                </a:ext>
              </a:extLst>
            </p:cNvPr>
            <p:cNvSpPr/>
            <p:nvPr/>
          </p:nvSpPr>
          <p:spPr>
            <a:xfrm flipH="1">
              <a:off x="1072172" y="5699604"/>
              <a:ext cx="88272" cy="261083"/>
            </a:xfrm>
            <a:prstGeom prst="rect">
              <a:avLst/>
            </a:prstGeom>
            <a:solidFill>
              <a:srgbClr val="339B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9CCC09-EB6A-4CD7-AA64-0C32B69931F0}"/>
                </a:ext>
              </a:extLst>
            </p:cNvPr>
            <p:cNvSpPr txBox="1"/>
            <p:nvPr/>
          </p:nvSpPr>
          <p:spPr>
            <a:xfrm>
              <a:off x="1116308" y="5696052"/>
              <a:ext cx="1649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Bradley Hand ITC" panose="03070402050302030203" pitchFamily="66" charset="0"/>
                </a:rPr>
                <a:t>Living our core values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B7212E-F515-4ABF-B0A4-130F86F66397}"/>
                </a:ext>
              </a:extLst>
            </p:cNvPr>
            <p:cNvSpPr txBox="1"/>
            <p:nvPr/>
          </p:nvSpPr>
          <p:spPr>
            <a:xfrm>
              <a:off x="2810834" y="5696052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Bradley Hand ITC" panose="03070402050302030203" pitchFamily="66" charset="0"/>
                </a:rPr>
                <a:t>011-452621211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CE298D-DCCD-4C51-88F7-6D1D4B8A141B}"/>
                </a:ext>
              </a:extLst>
            </p:cNvPr>
            <p:cNvSpPr txBox="1"/>
            <p:nvPr/>
          </p:nvSpPr>
          <p:spPr>
            <a:xfrm>
              <a:off x="4131488" y="5696052"/>
              <a:ext cx="2587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Bradley Hand ITC" panose="03070402050302030203" pitchFamily="66" charset="0"/>
                </a:rPr>
                <a:t>Amit.doshi@Canpisceconsulting.com</a:t>
              </a: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0" y="-19050"/>
            <a:ext cx="12230100" cy="5734051"/>
            <a:chOff x="0" y="-19050"/>
            <a:chExt cx="12230100" cy="57340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6F9A0-84E6-42E6-9909-89AD66C6A256}"/>
                </a:ext>
              </a:extLst>
            </p:cNvPr>
            <p:cNvSpPr/>
            <p:nvPr userDrawn="1"/>
          </p:nvSpPr>
          <p:spPr>
            <a:xfrm rot="2720097">
              <a:off x="5932268" y="1132283"/>
              <a:ext cx="3755380" cy="3792116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 l="-31000" r="4000"/>
              </a:stretch>
            </a:blipFill>
            <a:ln w="3175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CA2272-275E-48D0-87E0-A872BDF97C7C}"/>
                </a:ext>
              </a:extLst>
            </p:cNvPr>
            <p:cNvSpPr/>
            <p:nvPr userDrawn="1"/>
          </p:nvSpPr>
          <p:spPr>
            <a:xfrm>
              <a:off x="8533667" y="3027985"/>
              <a:ext cx="3120415" cy="2687016"/>
            </a:xfrm>
            <a:custGeom>
              <a:avLst/>
              <a:gdLst>
                <a:gd name="connsiteX0" fmla="*/ 2574546 w 3120415"/>
                <a:gd name="connsiteY0" fmla="*/ 0 h 2687016"/>
                <a:gd name="connsiteX1" fmla="*/ 3120415 w 3120415"/>
                <a:gd name="connsiteY1" fmla="*/ 0 h 2687016"/>
                <a:gd name="connsiteX2" fmla="*/ 545869 w 3120415"/>
                <a:gd name="connsiteY2" fmla="*/ 2687016 h 2687016"/>
                <a:gd name="connsiteX3" fmla="*/ 0 w 3120415"/>
                <a:gd name="connsiteY3" fmla="*/ 2687016 h 2687016"/>
                <a:gd name="connsiteX4" fmla="*/ 2574546 w 3120415"/>
                <a:gd name="connsiteY4" fmla="*/ 0 h 268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0415" h="2687016">
                  <a:moveTo>
                    <a:pt x="2574546" y="0"/>
                  </a:moveTo>
                  <a:lnTo>
                    <a:pt x="3120415" y="0"/>
                  </a:lnTo>
                  <a:lnTo>
                    <a:pt x="545869" y="2687016"/>
                  </a:lnTo>
                  <a:lnTo>
                    <a:pt x="0" y="2687016"/>
                  </a:lnTo>
                  <a:lnTo>
                    <a:pt x="2574546" y="0"/>
                  </a:lnTo>
                  <a:close/>
                </a:path>
              </a:pathLst>
            </a:cu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47">
              <a:extLst>
                <a:ext uri="{FF2B5EF4-FFF2-40B4-BE49-F238E27FC236}">
                  <a16:creationId xmlns:a16="http://schemas.microsoft.com/office/drawing/2014/main" id="{F8FEA686-6F85-44BA-AC4D-CF7E79F0695D}"/>
                </a:ext>
              </a:extLst>
            </p:cNvPr>
            <p:cNvSpPr/>
            <p:nvPr userDrawn="1"/>
          </p:nvSpPr>
          <p:spPr>
            <a:xfrm>
              <a:off x="0" y="-19050"/>
              <a:ext cx="6881468" cy="2438400"/>
            </a:xfrm>
            <a:custGeom>
              <a:avLst/>
              <a:gdLst>
                <a:gd name="connsiteX0" fmla="*/ 0 w 4385918"/>
                <a:gd name="connsiteY0" fmla="*/ 0 h 2247900"/>
                <a:gd name="connsiteX1" fmla="*/ 4385918 w 4385918"/>
                <a:gd name="connsiteY1" fmla="*/ 0 h 2247900"/>
                <a:gd name="connsiteX2" fmla="*/ 4385918 w 4385918"/>
                <a:gd name="connsiteY2" fmla="*/ 2247900 h 2247900"/>
                <a:gd name="connsiteX3" fmla="*/ 0 w 4385918"/>
                <a:gd name="connsiteY3" fmla="*/ 2247900 h 2247900"/>
                <a:gd name="connsiteX4" fmla="*/ 0 w 4385918"/>
                <a:gd name="connsiteY4" fmla="*/ 0 h 2247900"/>
                <a:gd name="connsiteX0" fmla="*/ 0 w 6805268"/>
                <a:gd name="connsiteY0" fmla="*/ 114300 h 2362200"/>
                <a:gd name="connsiteX1" fmla="*/ 6805268 w 6805268"/>
                <a:gd name="connsiteY1" fmla="*/ 0 h 2362200"/>
                <a:gd name="connsiteX2" fmla="*/ 4385918 w 6805268"/>
                <a:gd name="connsiteY2" fmla="*/ 2362200 h 2362200"/>
                <a:gd name="connsiteX3" fmla="*/ 0 w 6805268"/>
                <a:gd name="connsiteY3" fmla="*/ 2362200 h 2362200"/>
                <a:gd name="connsiteX4" fmla="*/ 0 w 6805268"/>
                <a:gd name="connsiteY4" fmla="*/ 114300 h 2362200"/>
                <a:gd name="connsiteX0" fmla="*/ 0 w 6805268"/>
                <a:gd name="connsiteY0" fmla="*/ 0 h 2438400"/>
                <a:gd name="connsiteX1" fmla="*/ 6805268 w 6805268"/>
                <a:gd name="connsiteY1" fmla="*/ 76200 h 2438400"/>
                <a:gd name="connsiteX2" fmla="*/ 4385918 w 6805268"/>
                <a:gd name="connsiteY2" fmla="*/ 2438400 h 2438400"/>
                <a:gd name="connsiteX3" fmla="*/ 0 w 6805268"/>
                <a:gd name="connsiteY3" fmla="*/ 2438400 h 2438400"/>
                <a:gd name="connsiteX4" fmla="*/ 0 w 6805268"/>
                <a:gd name="connsiteY4" fmla="*/ 0 h 2438400"/>
                <a:gd name="connsiteX0" fmla="*/ 0 w 6881468"/>
                <a:gd name="connsiteY0" fmla="*/ 0 h 2438400"/>
                <a:gd name="connsiteX1" fmla="*/ 6881468 w 6881468"/>
                <a:gd name="connsiteY1" fmla="*/ 19050 h 2438400"/>
                <a:gd name="connsiteX2" fmla="*/ 4385918 w 6881468"/>
                <a:gd name="connsiteY2" fmla="*/ 2438400 h 2438400"/>
                <a:gd name="connsiteX3" fmla="*/ 0 w 6881468"/>
                <a:gd name="connsiteY3" fmla="*/ 2438400 h 2438400"/>
                <a:gd name="connsiteX4" fmla="*/ 0 w 6881468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1468" h="2438400">
                  <a:moveTo>
                    <a:pt x="0" y="0"/>
                  </a:moveTo>
                  <a:lnTo>
                    <a:pt x="6881468" y="19050"/>
                  </a:lnTo>
                  <a:lnTo>
                    <a:pt x="4385918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177C72"/>
                </a:gs>
                <a:gs pos="75000">
                  <a:srgbClr val="19AFA0"/>
                </a:gs>
                <a:gs pos="56000">
                  <a:srgbClr val="19AFA0"/>
                </a:gs>
                <a:gs pos="100000">
                  <a:srgbClr val="379B9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D55B84-F6F2-4671-8D5C-7845400AD75B}"/>
                </a:ext>
              </a:extLst>
            </p:cNvPr>
            <p:cNvSpPr/>
            <p:nvPr userDrawn="1"/>
          </p:nvSpPr>
          <p:spPr>
            <a:xfrm>
              <a:off x="4027578" y="0"/>
              <a:ext cx="3574021" cy="3017481"/>
            </a:xfrm>
            <a:custGeom>
              <a:avLst/>
              <a:gdLst>
                <a:gd name="connsiteX0" fmla="*/ 3125200 w 3574021"/>
                <a:gd name="connsiteY0" fmla="*/ 0 h 3017481"/>
                <a:gd name="connsiteX1" fmla="*/ 3472586 w 3574021"/>
                <a:gd name="connsiteY1" fmla="*/ 0 h 3017481"/>
                <a:gd name="connsiteX2" fmla="*/ 3574021 w 3574021"/>
                <a:gd name="connsiteY2" fmla="*/ 105057 h 3017481"/>
                <a:gd name="connsiteX3" fmla="*/ 557631 w 3574021"/>
                <a:gd name="connsiteY3" fmla="*/ 3017481 h 3017481"/>
                <a:gd name="connsiteX4" fmla="*/ 0 w 3574021"/>
                <a:gd name="connsiteY4" fmla="*/ 3017481 h 3017481"/>
                <a:gd name="connsiteX5" fmla="*/ 3125200 w 3574021"/>
                <a:gd name="connsiteY5" fmla="*/ 0 h 30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4021" h="3017481">
                  <a:moveTo>
                    <a:pt x="3125200" y="0"/>
                  </a:moveTo>
                  <a:lnTo>
                    <a:pt x="3472586" y="0"/>
                  </a:lnTo>
                  <a:lnTo>
                    <a:pt x="3574021" y="105057"/>
                  </a:lnTo>
                  <a:lnTo>
                    <a:pt x="557631" y="3017481"/>
                  </a:lnTo>
                  <a:lnTo>
                    <a:pt x="0" y="3017481"/>
                  </a:lnTo>
                  <a:lnTo>
                    <a:pt x="3125200" y="0"/>
                  </a:lnTo>
                  <a:close/>
                </a:path>
              </a:pathLst>
            </a:custGeom>
            <a:solidFill>
              <a:srgbClr val="19AF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574D1D8-A7C5-4F7C-9677-E71B006A5A75}"/>
                </a:ext>
              </a:extLst>
            </p:cNvPr>
            <p:cNvSpPr/>
            <p:nvPr userDrawn="1"/>
          </p:nvSpPr>
          <p:spPr>
            <a:xfrm>
              <a:off x="9622240" y="3136900"/>
              <a:ext cx="2607860" cy="2559050"/>
            </a:xfrm>
            <a:custGeom>
              <a:avLst/>
              <a:gdLst>
                <a:gd name="connsiteX0" fmla="*/ 0 w 719576"/>
                <a:gd name="connsiteY0" fmla="*/ 1524000 h 1524000"/>
                <a:gd name="connsiteX1" fmla="*/ 359788 w 719576"/>
                <a:gd name="connsiteY1" fmla="*/ 0 h 1524000"/>
                <a:gd name="connsiteX2" fmla="*/ 719576 w 719576"/>
                <a:gd name="connsiteY2" fmla="*/ 1524000 h 1524000"/>
                <a:gd name="connsiteX3" fmla="*/ 0 w 719576"/>
                <a:gd name="connsiteY3" fmla="*/ 1524000 h 1524000"/>
                <a:gd name="connsiteX0" fmla="*/ 0 w 719576"/>
                <a:gd name="connsiteY0" fmla="*/ 2559050 h 2559050"/>
                <a:gd name="connsiteX1" fmla="*/ 709038 w 719576"/>
                <a:gd name="connsiteY1" fmla="*/ 0 h 2559050"/>
                <a:gd name="connsiteX2" fmla="*/ 719576 w 719576"/>
                <a:gd name="connsiteY2" fmla="*/ 2559050 h 2559050"/>
                <a:gd name="connsiteX3" fmla="*/ 0 w 719576"/>
                <a:gd name="connsiteY3" fmla="*/ 2559050 h 2559050"/>
                <a:gd name="connsiteX0" fmla="*/ 0 w 2516626"/>
                <a:gd name="connsiteY0" fmla="*/ 2552700 h 2559050"/>
                <a:gd name="connsiteX1" fmla="*/ 2506088 w 2516626"/>
                <a:gd name="connsiteY1" fmla="*/ 0 h 2559050"/>
                <a:gd name="connsiteX2" fmla="*/ 2516626 w 2516626"/>
                <a:gd name="connsiteY2" fmla="*/ 2559050 h 2559050"/>
                <a:gd name="connsiteX3" fmla="*/ 0 w 2516626"/>
                <a:gd name="connsiteY3" fmla="*/ 2552700 h 255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626" h="2559050">
                  <a:moveTo>
                    <a:pt x="0" y="2552700"/>
                  </a:moveTo>
                  <a:lnTo>
                    <a:pt x="2506088" y="0"/>
                  </a:lnTo>
                  <a:cubicBezTo>
                    <a:pt x="2509601" y="853017"/>
                    <a:pt x="2513113" y="1706033"/>
                    <a:pt x="2516626" y="2559050"/>
                  </a:cubicBezTo>
                  <a:lnTo>
                    <a:pt x="0" y="2552700"/>
                  </a:lnTo>
                  <a:close/>
                </a:path>
              </a:pathLst>
            </a:custGeom>
            <a:solidFill>
              <a:srgbClr val="19AF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AD0D53C-71C4-4537-92CE-F0D6B63FC26B}"/>
              </a:ext>
            </a:extLst>
          </p:cNvPr>
          <p:cNvSpPr txBox="1"/>
          <p:nvPr/>
        </p:nvSpPr>
        <p:spPr>
          <a:xfrm>
            <a:off x="8603330" y="6369775"/>
            <a:ext cx="4596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Trust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F5719F9-3BA1-441E-ABC9-CF76E4B49D1E}"/>
              </a:ext>
            </a:extLst>
          </p:cNvPr>
          <p:cNvSpPr/>
          <p:nvPr/>
        </p:nvSpPr>
        <p:spPr>
          <a:xfrm>
            <a:off x="8533667" y="5896041"/>
            <a:ext cx="552004" cy="500663"/>
          </a:xfrm>
          <a:prstGeom prst="ellipse">
            <a:avLst/>
          </a:prstGeom>
          <a:solidFill>
            <a:srgbClr val="1991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Graphic 28">
            <a:extLst>
              <a:ext uri="{FF2B5EF4-FFF2-40B4-BE49-F238E27FC236}">
                <a16:creationId xmlns:a16="http://schemas.microsoft.com/office/drawing/2014/main" id="{081FFCD8-7B0F-4E90-8A4E-85138EF6D949}"/>
              </a:ext>
            </a:extLst>
          </p:cNvPr>
          <p:cNvSpPr/>
          <p:nvPr/>
        </p:nvSpPr>
        <p:spPr>
          <a:xfrm>
            <a:off x="8603331" y="6007925"/>
            <a:ext cx="412676" cy="276895"/>
          </a:xfrm>
          <a:custGeom>
            <a:avLst/>
            <a:gdLst>
              <a:gd name="connsiteX0" fmla="*/ 326238 w 330200"/>
              <a:gd name="connsiteY0" fmla="*/ 90697 h 232019"/>
              <a:gd name="connsiteX1" fmla="*/ 237744 w 330200"/>
              <a:gd name="connsiteY1" fmla="*/ 3736 h 232019"/>
              <a:gd name="connsiteX2" fmla="*/ 218875 w 330200"/>
              <a:gd name="connsiteY2" fmla="*/ 3736 h 232019"/>
              <a:gd name="connsiteX3" fmla="*/ 178119 w 330200"/>
              <a:gd name="connsiteY3" fmla="*/ 43550 h 232019"/>
              <a:gd name="connsiteX4" fmla="*/ 178119 w 330200"/>
              <a:gd name="connsiteY4" fmla="*/ 62112 h 232019"/>
              <a:gd name="connsiteX5" fmla="*/ 189063 w 330200"/>
              <a:gd name="connsiteY5" fmla="*/ 72878 h 232019"/>
              <a:gd name="connsiteX6" fmla="*/ 171044 w 330200"/>
              <a:gd name="connsiteY6" fmla="*/ 75848 h 232019"/>
              <a:gd name="connsiteX7" fmla="*/ 145854 w 330200"/>
              <a:gd name="connsiteY7" fmla="*/ 68145 h 232019"/>
              <a:gd name="connsiteX8" fmla="*/ 151892 w 330200"/>
              <a:gd name="connsiteY8" fmla="*/ 62205 h 232019"/>
              <a:gd name="connsiteX9" fmla="*/ 155854 w 330200"/>
              <a:gd name="connsiteY9" fmla="*/ 52924 h 232019"/>
              <a:gd name="connsiteX10" fmla="*/ 151892 w 330200"/>
              <a:gd name="connsiteY10" fmla="*/ 43643 h 232019"/>
              <a:gd name="connsiteX11" fmla="*/ 111513 w 330200"/>
              <a:gd name="connsiteY11" fmla="*/ 3643 h 232019"/>
              <a:gd name="connsiteX12" fmla="*/ 92645 w 330200"/>
              <a:gd name="connsiteY12" fmla="*/ 3643 h 232019"/>
              <a:gd name="connsiteX13" fmla="*/ 3962 w 330200"/>
              <a:gd name="connsiteY13" fmla="*/ 90697 h 232019"/>
              <a:gd name="connsiteX14" fmla="*/ 0 w 330200"/>
              <a:gd name="connsiteY14" fmla="*/ 99978 h 232019"/>
              <a:gd name="connsiteX15" fmla="*/ 3962 w 330200"/>
              <a:gd name="connsiteY15" fmla="*/ 109258 h 232019"/>
              <a:gd name="connsiteX16" fmla="*/ 44530 w 330200"/>
              <a:gd name="connsiteY16" fmla="*/ 149166 h 232019"/>
              <a:gd name="connsiteX17" fmla="*/ 53964 w 330200"/>
              <a:gd name="connsiteY17" fmla="*/ 153064 h 232019"/>
              <a:gd name="connsiteX18" fmla="*/ 63398 w 330200"/>
              <a:gd name="connsiteY18" fmla="*/ 149166 h 232019"/>
              <a:gd name="connsiteX19" fmla="*/ 66040 w 330200"/>
              <a:gd name="connsiteY19" fmla="*/ 146660 h 232019"/>
              <a:gd name="connsiteX20" fmla="*/ 114155 w 330200"/>
              <a:gd name="connsiteY20" fmla="*/ 208099 h 232019"/>
              <a:gd name="connsiteX21" fmla="*/ 136325 w 330200"/>
              <a:gd name="connsiteY21" fmla="*/ 229816 h 232019"/>
              <a:gd name="connsiteX22" fmla="*/ 153685 w 330200"/>
              <a:gd name="connsiteY22" fmla="*/ 237890 h 232019"/>
              <a:gd name="connsiteX23" fmla="*/ 168496 w 330200"/>
              <a:gd name="connsiteY23" fmla="*/ 231950 h 232019"/>
              <a:gd name="connsiteX24" fmla="*/ 174063 w 330200"/>
              <a:gd name="connsiteY24" fmla="*/ 221184 h 232019"/>
              <a:gd name="connsiteX25" fmla="*/ 190667 w 330200"/>
              <a:gd name="connsiteY25" fmla="*/ 217379 h 232019"/>
              <a:gd name="connsiteX26" fmla="*/ 196139 w 330200"/>
              <a:gd name="connsiteY26" fmla="*/ 206706 h 232019"/>
              <a:gd name="connsiteX27" fmla="*/ 212743 w 330200"/>
              <a:gd name="connsiteY27" fmla="*/ 202901 h 232019"/>
              <a:gd name="connsiteX28" fmla="*/ 218215 w 330200"/>
              <a:gd name="connsiteY28" fmla="*/ 192136 h 232019"/>
              <a:gd name="connsiteX29" fmla="*/ 234914 w 330200"/>
              <a:gd name="connsiteY29" fmla="*/ 188423 h 232019"/>
              <a:gd name="connsiteX30" fmla="*/ 239820 w 330200"/>
              <a:gd name="connsiteY30" fmla="*/ 168841 h 232019"/>
              <a:gd name="connsiteX31" fmla="*/ 267368 w 330200"/>
              <a:gd name="connsiteY31" fmla="*/ 150279 h 232019"/>
              <a:gd name="connsiteX32" fmla="*/ 285670 w 330200"/>
              <a:gd name="connsiteY32" fmla="*/ 150279 h 232019"/>
              <a:gd name="connsiteX33" fmla="*/ 326238 w 330200"/>
              <a:gd name="connsiteY33" fmla="*/ 110372 h 232019"/>
              <a:gd name="connsiteX34" fmla="*/ 327324 w 330200"/>
              <a:gd name="connsiteY34" fmla="*/ 91765 h 232019"/>
              <a:gd name="connsiteX35" fmla="*/ 326238 w 330200"/>
              <a:gd name="connsiteY35" fmla="*/ 90697 h 232019"/>
              <a:gd name="connsiteX36" fmla="*/ 54058 w 330200"/>
              <a:gd name="connsiteY36" fmla="*/ 135801 h 232019"/>
              <a:gd name="connsiteX37" fmla="*/ 17736 w 330200"/>
              <a:gd name="connsiteY37" fmla="*/ 100070 h 232019"/>
              <a:gd name="connsiteX38" fmla="*/ 101985 w 330200"/>
              <a:gd name="connsiteY38" fmla="*/ 17286 h 232019"/>
              <a:gd name="connsiteX39" fmla="*/ 138212 w 330200"/>
              <a:gd name="connsiteY39" fmla="*/ 52924 h 232019"/>
              <a:gd name="connsiteX40" fmla="*/ 223876 w 330200"/>
              <a:gd name="connsiteY40" fmla="*/ 176358 h 232019"/>
              <a:gd name="connsiteX41" fmla="*/ 221234 w 330200"/>
              <a:gd name="connsiteY41" fmla="*/ 175894 h 232019"/>
              <a:gd name="connsiteX42" fmla="*/ 215479 w 330200"/>
              <a:gd name="connsiteY42" fmla="*/ 174966 h 232019"/>
              <a:gd name="connsiteX43" fmla="*/ 206705 w 330200"/>
              <a:gd name="connsiteY43" fmla="*/ 178400 h 232019"/>
              <a:gd name="connsiteX44" fmla="*/ 202365 w 330200"/>
              <a:gd name="connsiteY44" fmla="*/ 188423 h 232019"/>
              <a:gd name="connsiteX45" fmla="*/ 201799 w 330200"/>
              <a:gd name="connsiteY45" fmla="*/ 190836 h 232019"/>
              <a:gd name="connsiteX46" fmla="*/ 199063 w 330200"/>
              <a:gd name="connsiteY46" fmla="*/ 190372 h 232019"/>
              <a:gd name="connsiteX47" fmla="*/ 193309 w 330200"/>
              <a:gd name="connsiteY47" fmla="*/ 189537 h 232019"/>
              <a:gd name="connsiteX48" fmla="*/ 184629 w 330200"/>
              <a:gd name="connsiteY48" fmla="*/ 192971 h 232019"/>
              <a:gd name="connsiteX49" fmla="*/ 180195 w 330200"/>
              <a:gd name="connsiteY49" fmla="*/ 202901 h 232019"/>
              <a:gd name="connsiteX50" fmla="*/ 179629 w 330200"/>
              <a:gd name="connsiteY50" fmla="*/ 205407 h 232019"/>
              <a:gd name="connsiteX51" fmla="*/ 176987 w 330200"/>
              <a:gd name="connsiteY51" fmla="*/ 204850 h 232019"/>
              <a:gd name="connsiteX52" fmla="*/ 171232 w 330200"/>
              <a:gd name="connsiteY52" fmla="*/ 204015 h 232019"/>
              <a:gd name="connsiteX53" fmla="*/ 162458 w 330200"/>
              <a:gd name="connsiteY53" fmla="*/ 207449 h 232019"/>
              <a:gd name="connsiteX54" fmla="*/ 158119 w 330200"/>
              <a:gd name="connsiteY54" fmla="*/ 217472 h 232019"/>
              <a:gd name="connsiteX55" fmla="*/ 156987 w 330200"/>
              <a:gd name="connsiteY55" fmla="*/ 220164 h 232019"/>
              <a:gd name="connsiteX56" fmla="*/ 154062 w 330200"/>
              <a:gd name="connsiteY56" fmla="*/ 221648 h 232019"/>
              <a:gd name="connsiteX57" fmla="*/ 148401 w 330200"/>
              <a:gd name="connsiteY57" fmla="*/ 218307 h 232019"/>
              <a:gd name="connsiteX58" fmla="*/ 126231 w 330200"/>
              <a:gd name="connsiteY58" fmla="*/ 196590 h 232019"/>
              <a:gd name="connsiteX59" fmla="*/ 77644 w 330200"/>
              <a:gd name="connsiteY59" fmla="*/ 135616 h 232019"/>
              <a:gd name="connsiteX60" fmla="*/ 132929 w 330200"/>
              <a:gd name="connsiteY60" fmla="*/ 81230 h 232019"/>
              <a:gd name="connsiteX61" fmla="*/ 145099 w 330200"/>
              <a:gd name="connsiteY61" fmla="*/ 84571 h 232019"/>
              <a:gd name="connsiteX62" fmla="*/ 120193 w 330200"/>
              <a:gd name="connsiteY62" fmla="*/ 111300 h 232019"/>
              <a:gd name="connsiteX63" fmla="*/ 115098 w 330200"/>
              <a:gd name="connsiteY63" fmla="*/ 117240 h 232019"/>
              <a:gd name="connsiteX64" fmla="*/ 110381 w 330200"/>
              <a:gd name="connsiteY64" fmla="*/ 133110 h 232019"/>
              <a:gd name="connsiteX65" fmla="*/ 119815 w 330200"/>
              <a:gd name="connsiteY65" fmla="*/ 144432 h 232019"/>
              <a:gd name="connsiteX66" fmla="*/ 133401 w 330200"/>
              <a:gd name="connsiteY66" fmla="*/ 150001 h 232019"/>
              <a:gd name="connsiteX67" fmla="*/ 163685 w 330200"/>
              <a:gd name="connsiteY67" fmla="*/ 134595 h 232019"/>
              <a:gd name="connsiteX68" fmla="*/ 176327 w 330200"/>
              <a:gd name="connsiteY68" fmla="*/ 125964 h 232019"/>
              <a:gd name="connsiteX69" fmla="*/ 218121 w 330200"/>
              <a:gd name="connsiteY69" fmla="*/ 164665 h 232019"/>
              <a:gd name="connsiteX70" fmla="*/ 223781 w 330200"/>
              <a:gd name="connsiteY70" fmla="*/ 176265 h 232019"/>
              <a:gd name="connsiteX71" fmla="*/ 229442 w 330200"/>
              <a:gd name="connsiteY71" fmla="*/ 153064 h 232019"/>
              <a:gd name="connsiteX72" fmla="*/ 185572 w 330200"/>
              <a:gd name="connsiteY72" fmla="*/ 113620 h 232019"/>
              <a:gd name="connsiteX73" fmla="*/ 170949 w 330200"/>
              <a:gd name="connsiteY73" fmla="*/ 112785 h 232019"/>
              <a:gd name="connsiteX74" fmla="*/ 153024 w 330200"/>
              <a:gd name="connsiteY74" fmla="*/ 122066 h 232019"/>
              <a:gd name="connsiteX75" fmla="*/ 132929 w 330200"/>
              <a:gd name="connsiteY75" fmla="*/ 133945 h 232019"/>
              <a:gd name="connsiteX76" fmla="*/ 127835 w 330200"/>
              <a:gd name="connsiteY76" fmla="*/ 130604 h 232019"/>
              <a:gd name="connsiteX77" fmla="*/ 133118 w 330200"/>
              <a:gd name="connsiteY77" fmla="*/ 121323 h 232019"/>
              <a:gd name="connsiteX78" fmla="*/ 169817 w 330200"/>
              <a:gd name="connsiteY78" fmla="*/ 91996 h 232019"/>
              <a:gd name="connsiteX79" fmla="*/ 204913 w 330200"/>
              <a:gd name="connsiteY79" fmla="*/ 89305 h 232019"/>
              <a:gd name="connsiteX80" fmla="*/ 255103 w 330200"/>
              <a:gd name="connsiteY80" fmla="*/ 138029 h 232019"/>
              <a:gd name="connsiteX81" fmla="*/ 230763 w 330200"/>
              <a:gd name="connsiteY81" fmla="*/ 154734 h 232019"/>
              <a:gd name="connsiteX82" fmla="*/ 276613 w 330200"/>
              <a:gd name="connsiteY82" fmla="*/ 135709 h 232019"/>
              <a:gd name="connsiteX83" fmla="*/ 191988 w 330200"/>
              <a:gd name="connsiteY83" fmla="*/ 52924 h 232019"/>
              <a:gd name="connsiteX84" fmla="*/ 228215 w 330200"/>
              <a:gd name="connsiteY84" fmla="*/ 17286 h 232019"/>
              <a:gd name="connsiteX85" fmla="*/ 312464 w 330200"/>
              <a:gd name="connsiteY85" fmla="*/ 100070 h 23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32019">
                <a:moveTo>
                  <a:pt x="326238" y="90697"/>
                </a:moveTo>
                <a:lnTo>
                  <a:pt x="237744" y="3736"/>
                </a:lnTo>
                <a:cubicBezTo>
                  <a:pt x="232461" y="-1214"/>
                  <a:pt x="224159" y="-1214"/>
                  <a:pt x="218875" y="3736"/>
                </a:cubicBezTo>
                <a:lnTo>
                  <a:pt x="178119" y="43550"/>
                </a:lnTo>
                <a:cubicBezTo>
                  <a:pt x="172990" y="48709"/>
                  <a:pt x="172990" y="56954"/>
                  <a:pt x="178119" y="62112"/>
                </a:cubicBezTo>
                <a:lnTo>
                  <a:pt x="189063" y="72878"/>
                </a:lnTo>
                <a:cubicBezTo>
                  <a:pt x="182952" y="73101"/>
                  <a:pt x="176895" y="74099"/>
                  <a:pt x="171044" y="75848"/>
                </a:cubicBezTo>
                <a:lnTo>
                  <a:pt x="145854" y="68145"/>
                </a:lnTo>
                <a:lnTo>
                  <a:pt x="151892" y="62205"/>
                </a:lnTo>
                <a:cubicBezTo>
                  <a:pt x="154409" y="59749"/>
                  <a:pt x="155834" y="56412"/>
                  <a:pt x="155854" y="52924"/>
                </a:cubicBezTo>
                <a:cubicBezTo>
                  <a:pt x="155866" y="49430"/>
                  <a:pt x="154436" y="46081"/>
                  <a:pt x="151892" y="43643"/>
                </a:cubicBezTo>
                <a:lnTo>
                  <a:pt x="111513" y="3643"/>
                </a:lnTo>
                <a:cubicBezTo>
                  <a:pt x="106193" y="-1214"/>
                  <a:pt x="97965" y="-1214"/>
                  <a:pt x="92645" y="3643"/>
                </a:cubicBezTo>
                <a:lnTo>
                  <a:pt x="3962" y="90697"/>
                </a:lnTo>
                <a:cubicBezTo>
                  <a:pt x="1445" y="93153"/>
                  <a:pt x="20" y="96490"/>
                  <a:pt x="0" y="99978"/>
                </a:cubicBezTo>
                <a:cubicBezTo>
                  <a:pt x="10" y="103467"/>
                  <a:pt x="1437" y="106808"/>
                  <a:pt x="3962" y="109258"/>
                </a:cubicBezTo>
                <a:lnTo>
                  <a:pt x="44530" y="149166"/>
                </a:lnTo>
                <a:cubicBezTo>
                  <a:pt x="47020" y="151650"/>
                  <a:pt x="50417" y="153054"/>
                  <a:pt x="53964" y="153064"/>
                </a:cubicBezTo>
                <a:cubicBezTo>
                  <a:pt x="57509" y="153043"/>
                  <a:pt x="60902" y="151642"/>
                  <a:pt x="63398" y="149166"/>
                </a:cubicBezTo>
                <a:lnTo>
                  <a:pt x="66040" y="146660"/>
                </a:lnTo>
                <a:cubicBezTo>
                  <a:pt x="79441" y="169013"/>
                  <a:pt x="95602" y="189649"/>
                  <a:pt x="114155" y="208099"/>
                </a:cubicBezTo>
                <a:lnTo>
                  <a:pt x="136325" y="229816"/>
                </a:lnTo>
                <a:cubicBezTo>
                  <a:pt x="140756" y="234716"/>
                  <a:pt x="147023" y="237631"/>
                  <a:pt x="153685" y="237890"/>
                </a:cubicBezTo>
                <a:cubicBezTo>
                  <a:pt x="159240" y="237989"/>
                  <a:pt x="164595" y="235842"/>
                  <a:pt x="168496" y="231950"/>
                </a:cubicBezTo>
                <a:cubicBezTo>
                  <a:pt x="171602" y="229133"/>
                  <a:pt x="173577" y="225313"/>
                  <a:pt x="174063" y="221184"/>
                </a:cubicBezTo>
                <a:cubicBezTo>
                  <a:pt x="179898" y="222588"/>
                  <a:pt x="186063" y="221175"/>
                  <a:pt x="190667" y="217379"/>
                </a:cubicBezTo>
                <a:cubicBezTo>
                  <a:pt x="193725" y="214576"/>
                  <a:pt x="195665" y="210792"/>
                  <a:pt x="196139" y="206706"/>
                </a:cubicBezTo>
                <a:cubicBezTo>
                  <a:pt x="201974" y="208110"/>
                  <a:pt x="208140" y="206697"/>
                  <a:pt x="212743" y="202901"/>
                </a:cubicBezTo>
                <a:cubicBezTo>
                  <a:pt x="215864" y="200106"/>
                  <a:pt x="217814" y="196268"/>
                  <a:pt x="218215" y="192136"/>
                </a:cubicBezTo>
                <a:cubicBezTo>
                  <a:pt x="224064" y="193596"/>
                  <a:pt x="230271" y="192217"/>
                  <a:pt x="234914" y="188423"/>
                </a:cubicBezTo>
                <a:cubicBezTo>
                  <a:pt x="240326" y="183415"/>
                  <a:pt x="242246" y="175749"/>
                  <a:pt x="239820" y="168841"/>
                </a:cubicBezTo>
                <a:cubicBezTo>
                  <a:pt x="248363" y="161783"/>
                  <a:pt x="257590" y="155566"/>
                  <a:pt x="267368" y="150279"/>
                </a:cubicBezTo>
                <a:cubicBezTo>
                  <a:pt x="272460" y="155160"/>
                  <a:pt x="280578" y="155160"/>
                  <a:pt x="285670" y="150279"/>
                </a:cubicBezTo>
                <a:lnTo>
                  <a:pt x="326238" y="110372"/>
                </a:lnTo>
                <a:cubicBezTo>
                  <a:pt x="331761" y="105529"/>
                  <a:pt x="332247" y="97198"/>
                  <a:pt x="327324" y="91765"/>
                </a:cubicBezTo>
                <a:cubicBezTo>
                  <a:pt x="326983" y="91389"/>
                  <a:pt x="326620" y="91032"/>
                  <a:pt x="326238" y="90697"/>
                </a:cubicBezTo>
                <a:close/>
                <a:moveTo>
                  <a:pt x="54058" y="135801"/>
                </a:moveTo>
                <a:lnTo>
                  <a:pt x="17736" y="100070"/>
                </a:lnTo>
                <a:lnTo>
                  <a:pt x="101985" y="17286"/>
                </a:lnTo>
                <a:lnTo>
                  <a:pt x="138212" y="52924"/>
                </a:lnTo>
                <a:close/>
                <a:moveTo>
                  <a:pt x="223876" y="176358"/>
                </a:moveTo>
                <a:cubicBezTo>
                  <a:pt x="222985" y="176262"/>
                  <a:pt x="222103" y="176107"/>
                  <a:pt x="221234" y="175894"/>
                </a:cubicBezTo>
                <a:cubicBezTo>
                  <a:pt x="219367" y="175330"/>
                  <a:pt x="217431" y="175018"/>
                  <a:pt x="215479" y="174966"/>
                </a:cubicBezTo>
                <a:cubicBezTo>
                  <a:pt x="212210" y="174933"/>
                  <a:pt x="209058" y="176167"/>
                  <a:pt x="206705" y="178400"/>
                </a:cubicBezTo>
                <a:cubicBezTo>
                  <a:pt x="204043" y="181095"/>
                  <a:pt x="202496" y="184668"/>
                  <a:pt x="202365" y="188423"/>
                </a:cubicBezTo>
                <a:cubicBezTo>
                  <a:pt x="202365" y="190094"/>
                  <a:pt x="202365" y="190187"/>
                  <a:pt x="201799" y="190836"/>
                </a:cubicBezTo>
                <a:cubicBezTo>
                  <a:pt x="200873" y="190780"/>
                  <a:pt x="199955" y="190625"/>
                  <a:pt x="199063" y="190372"/>
                </a:cubicBezTo>
                <a:cubicBezTo>
                  <a:pt x="197184" y="189879"/>
                  <a:pt x="195253" y="189599"/>
                  <a:pt x="193309" y="189537"/>
                </a:cubicBezTo>
                <a:cubicBezTo>
                  <a:pt x="190058" y="189455"/>
                  <a:pt x="186917" y="190698"/>
                  <a:pt x="184629" y="192971"/>
                </a:cubicBezTo>
                <a:cubicBezTo>
                  <a:pt x="181946" y="195623"/>
                  <a:pt x="180365" y="199164"/>
                  <a:pt x="180195" y="202901"/>
                </a:cubicBezTo>
                <a:cubicBezTo>
                  <a:pt x="180211" y="203769"/>
                  <a:pt x="180017" y="204628"/>
                  <a:pt x="179629" y="205407"/>
                </a:cubicBezTo>
                <a:cubicBezTo>
                  <a:pt x="178730" y="205319"/>
                  <a:pt x="177844" y="205132"/>
                  <a:pt x="176987" y="204850"/>
                </a:cubicBezTo>
                <a:cubicBezTo>
                  <a:pt x="175106" y="204364"/>
                  <a:pt x="173176" y="204083"/>
                  <a:pt x="171232" y="204015"/>
                </a:cubicBezTo>
                <a:cubicBezTo>
                  <a:pt x="167955" y="203941"/>
                  <a:pt x="164788" y="205180"/>
                  <a:pt x="162458" y="207449"/>
                </a:cubicBezTo>
                <a:cubicBezTo>
                  <a:pt x="159789" y="210139"/>
                  <a:pt x="158241" y="213715"/>
                  <a:pt x="158119" y="217472"/>
                </a:cubicBezTo>
                <a:cubicBezTo>
                  <a:pt x="158119" y="219143"/>
                  <a:pt x="158119" y="219235"/>
                  <a:pt x="156987" y="220164"/>
                </a:cubicBezTo>
                <a:cubicBezTo>
                  <a:pt x="156277" y="221052"/>
                  <a:pt x="155210" y="221594"/>
                  <a:pt x="154062" y="221648"/>
                </a:cubicBezTo>
                <a:cubicBezTo>
                  <a:pt x="151828" y="221242"/>
                  <a:pt x="149818" y="220055"/>
                  <a:pt x="148401" y="218307"/>
                </a:cubicBezTo>
                <a:lnTo>
                  <a:pt x="126231" y="196590"/>
                </a:lnTo>
                <a:cubicBezTo>
                  <a:pt x="108195" y="177752"/>
                  <a:pt x="91933" y="157343"/>
                  <a:pt x="77644" y="135616"/>
                </a:cubicBezTo>
                <a:lnTo>
                  <a:pt x="132929" y="81230"/>
                </a:lnTo>
                <a:lnTo>
                  <a:pt x="145099" y="84571"/>
                </a:lnTo>
                <a:cubicBezTo>
                  <a:pt x="135746" y="92475"/>
                  <a:pt x="127385" y="101448"/>
                  <a:pt x="120193" y="111300"/>
                </a:cubicBezTo>
                <a:cubicBezTo>
                  <a:pt x="118023" y="113992"/>
                  <a:pt x="116325" y="116033"/>
                  <a:pt x="115098" y="117240"/>
                </a:cubicBezTo>
                <a:cubicBezTo>
                  <a:pt x="110308" y="121039"/>
                  <a:pt x="108426" y="127370"/>
                  <a:pt x="110381" y="133110"/>
                </a:cubicBezTo>
                <a:cubicBezTo>
                  <a:pt x="112667" y="137504"/>
                  <a:pt x="115884" y="141365"/>
                  <a:pt x="119815" y="144432"/>
                </a:cubicBezTo>
                <a:cubicBezTo>
                  <a:pt x="123391" y="148021"/>
                  <a:pt x="128293" y="150030"/>
                  <a:pt x="133401" y="150001"/>
                </a:cubicBezTo>
                <a:cubicBezTo>
                  <a:pt x="143873" y="150001"/>
                  <a:pt x="153968" y="142205"/>
                  <a:pt x="163685" y="134595"/>
                </a:cubicBezTo>
                <a:cubicBezTo>
                  <a:pt x="165855" y="132924"/>
                  <a:pt x="172270" y="128655"/>
                  <a:pt x="176327" y="125964"/>
                </a:cubicBezTo>
                <a:cubicBezTo>
                  <a:pt x="192082" y="140163"/>
                  <a:pt x="207366" y="153806"/>
                  <a:pt x="218121" y="164665"/>
                </a:cubicBezTo>
                <a:cubicBezTo>
                  <a:pt x="226423" y="173296"/>
                  <a:pt x="224253" y="175616"/>
                  <a:pt x="223781" y="176265"/>
                </a:cubicBezTo>
                <a:close/>
                <a:moveTo>
                  <a:pt x="229442" y="153064"/>
                </a:moveTo>
                <a:cubicBezTo>
                  <a:pt x="215290" y="139142"/>
                  <a:pt x="196894" y="124293"/>
                  <a:pt x="185572" y="113620"/>
                </a:cubicBezTo>
                <a:cubicBezTo>
                  <a:pt x="181149" y="110946"/>
                  <a:pt x="175657" y="110632"/>
                  <a:pt x="170949" y="112785"/>
                </a:cubicBezTo>
                <a:cubicBezTo>
                  <a:pt x="164247" y="114270"/>
                  <a:pt x="158063" y="117472"/>
                  <a:pt x="153024" y="122066"/>
                </a:cubicBezTo>
                <a:cubicBezTo>
                  <a:pt x="147341" y="127490"/>
                  <a:pt x="140465" y="131554"/>
                  <a:pt x="132929" y="133945"/>
                </a:cubicBezTo>
                <a:cubicBezTo>
                  <a:pt x="131092" y="133051"/>
                  <a:pt x="129380" y="131928"/>
                  <a:pt x="127835" y="130604"/>
                </a:cubicBezTo>
                <a:cubicBezTo>
                  <a:pt x="126514" y="129305"/>
                  <a:pt x="130571" y="124850"/>
                  <a:pt x="133118" y="121323"/>
                </a:cubicBezTo>
                <a:cubicBezTo>
                  <a:pt x="142563" y="108587"/>
                  <a:pt x="155209" y="98481"/>
                  <a:pt x="169817" y="91996"/>
                </a:cubicBezTo>
                <a:cubicBezTo>
                  <a:pt x="181162" y="88519"/>
                  <a:pt x="193157" y="87599"/>
                  <a:pt x="204913" y="89305"/>
                </a:cubicBezTo>
                <a:lnTo>
                  <a:pt x="255103" y="138029"/>
                </a:lnTo>
                <a:cubicBezTo>
                  <a:pt x="246556" y="142960"/>
                  <a:pt x="238418" y="148546"/>
                  <a:pt x="230763" y="154734"/>
                </a:cubicBezTo>
                <a:close/>
                <a:moveTo>
                  <a:pt x="276613" y="135709"/>
                </a:moveTo>
                <a:lnTo>
                  <a:pt x="191988" y="52924"/>
                </a:lnTo>
                <a:lnTo>
                  <a:pt x="228215" y="17286"/>
                </a:lnTo>
                <a:lnTo>
                  <a:pt x="312464" y="100070"/>
                </a:lnTo>
                <a:close/>
              </a:path>
            </a:pathLst>
          </a:custGeom>
          <a:solidFill>
            <a:schemeClr val="bg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79AF194-AA7E-4FFB-A75A-464EC5C19560}"/>
              </a:ext>
            </a:extLst>
          </p:cNvPr>
          <p:cNvGrpSpPr/>
          <p:nvPr userDrawn="1"/>
        </p:nvGrpSpPr>
        <p:grpSpPr>
          <a:xfrm>
            <a:off x="9723131" y="5907805"/>
            <a:ext cx="653174" cy="775406"/>
            <a:chOff x="9186793" y="5998639"/>
            <a:chExt cx="653174" cy="77540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6CFE7D0-093A-4FBC-957D-0BA790E02835}"/>
                </a:ext>
              </a:extLst>
            </p:cNvPr>
            <p:cNvSpPr txBox="1"/>
            <p:nvPr/>
          </p:nvSpPr>
          <p:spPr>
            <a:xfrm>
              <a:off x="9186793" y="6435491"/>
              <a:ext cx="6531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Centricity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61779D-FCBD-4F7A-B965-8D78826E1DF2}"/>
                </a:ext>
              </a:extLst>
            </p:cNvPr>
            <p:cNvSpPr/>
            <p:nvPr/>
          </p:nvSpPr>
          <p:spPr>
            <a:xfrm>
              <a:off x="9212744" y="5998639"/>
              <a:ext cx="552004" cy="500663"/>
            </a:xfrm>
            <a:prstGeom prst="ellipse">
              <a:avLst/>
            </a:prstGeom>
            <a:solidFill>
              <a:srgbClr val="27A4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453FB0C-D9DC-448B-BEB3-D9DE3566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242" y="6110523"/>
              <a:ext cx="363634" cy="280929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1F0A154-AF02-4CAB-9B0D-2014EB64A7DE}"/>
              </a:ext>
            </a:extLst>
          </p:cNvPr>
          <p:cNvGrpSpPr/>
          <p:nvPr userDrawn="1"/>
        </p:nvGrpSpPr>
        <p:grpSpPr>
          <a:xfrm>
            <a:off x="10251182" y="5909412"/>
            <a:ext cx="763383" cy="804811"/>
            <a:chOff x="10010715" y="5992869"/>
            <a:chExt cx="763383" cy="80481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A9F3AFD-6FC8-40FF-B02E-EFED48D3341A}"/>
                </a:ext>
              </a:extLst>
            </p:cNvPr>
            <p:cNvSpPr txBox="1"/>
            <p:nvPr/>
          </p:nvSpPr>
          <p:spPr>
            <a:xfrm>
              <a:off x="10010715" y="6459126"/>
              <a:ext cx="7633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Community Spirit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DB10A15-AA88-4FDA-9398-71CAB542B86D}"/>
                </a:ext>
              </a:extLst>
            </p:cNvPr>
            <p:cNvSpPr/>
            <p:nvPr/>
          </p:nvSpPr>
          <p:spPr>
            <a:xfrm>
              <a:off x="10106244" y="5992869"/>
              <a:ext cx="552004" cy="500663"/>
            </a:xfrm>
            <a:prstGeom prst="ellipse">
              <a:avLst/>
            </a:prstGeom>
            <a:solidFill>
              <a:srgbClr val="97E1D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84D4F2F-D6E6-4BEB-A8BE-9640A33D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8221" y="6063855"/>
              <a:ext cx="347702" cy="321827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73184B2-AF1F-4003-855B-E542C9E43A46}"/>
              </a:ext>
            </a:extLst>
          </p:cNvPr>
          <p:cNvGrpSpPr/>
          <p:nvPr userDrawn="1"/>
        </p:nvGrpSpPr>
        <p:grpSpPr>
          <a:xfrm>
            <a:off x="10954427" y="5935310"/>
            <a:ext cx="552004" cy="683316"/>
            <a:chOff x="10849317" y="6024045"/>
            <a:chExt cx="552004" cy="68331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4227B0-A5CB-4D78-96A5-787ABD0A4688}"/>
                </a:ext>
              </a:extLst>
            </p:cNvPr>
            <p:cNvSpPr txBox="1"/>
            <p:nvPr/>
          </p:nvSpPr>
          <p:spPr>
            <a:xfrm>
              <a:off x="10896126" y="6491917"/>
              <a:ext cx="45838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Agile 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3949861-F920-43CE-83C9-D9150BB1EEF2}"/>
                </a:ext>
              </a:extLst>
            </p:cNvPr>
            <p:cNvSpPr/>
            <p:nvPr/>
          </p:nvSpPr>
          <p:spPr>
            <a:xfrm>
              <a:off x="10849317" y="6024045"/>
              <a:ext cx="552004" cy="500663"/>
            </a:xfrm>
            <a:prstGeom prst="ellipse">
              <a:avLst/>
            </a:prstGeom>
            <a:solidFill>
              <a:srgbClr val="2CAC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5801979-78A8-4A67-942F-B77D9A9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6619" y="6135929"/>
              <a:ext cx="297400" cy="25479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7B8411D-710F-4861-9D84-76974E509D01}"/>
              </a:ext>
            </a:extLst>
          </p:cNvPr>
          <p:cNvGrpSpPr/>
          <p:nvPr userDrawn="1"/>
        </p:nvGrpSpPr>
        <p:grpSpPr>
          <a:xfrm>
            <a:off x="11482577" y="5931190"/>
            <a:ext cx="664025" cy="666771"/>
            <a:chOff x="11476540" y="6042205"/>
            <a:chExt cx="664025" cy="6667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9B9224-B381-4059-BC47-15F808327037}"/>
                </a:ext>
              </a:extLst>
            </p:cNvPr>
            <p:cNvSpPr txBox="1"/>
            <p:nvPr/>
          </p:nvSpPr>
          <p:spPr>
            <a:xfrm>
              <a:off x="11476540" y="6493532"/>
              <a:ext cx="66402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Ownership 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4EB040-37FA-4497-A855-9FE3799B924C}"/>
                </a:ext>
              </a:extLst>
            </p:cNvPr>
            <p:cNvSpPr/>
            <p:nvPr/>
          </p:nvSpPr>
          <p:spPr>
            <a:xfrm>
              <a:off x="11532550" y="6042205"/>
              <a:ext cx="552004" cy="500663"/>
            </a:xfrm>
            <a:prstGeom prst="ellipse">
              <a:avLst/>
            </a:prstGeom>
            <a:solidFill>
              <a:srgbClr val="27A4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694FF94-DB78-4F87-96E8-A96C2C52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63508" y="6131263"/>
              <a:ext cx="290088" cy="31039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E05392-2DF7-4E55-922F-9FF2CE93F1C2}"/>
              </a:ext>
            </a:extLst>
          </p:cNvPr>
          <p:cNvGrpSpPr/>
          <p:nvPr userDrawn="1"/>
        </p:nvGrpSpPr>
        <p:grpSpPr>
          <a:xfrm>
            <a:off x="9118220" y="5906729"/>
            <a:ext cx="572362" cy="678490"/>
            <a:chOff x="8445232" y="5996080"/>
            <a:chExt cx="572362" cy="67849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A656F0-24D3-4B2C-8EE6-76EACC839027}"/>
                </a:ext>
              </a:extLst>
            </p:cNvPr>
            <p:cNvSpPr txBox="1"/>
            <p:nvPr/>
          </p:nvSpPr>
          <p:spPr>
            <a:xfrm>
              <a:off x="8445232" y="6459126"/>
              <a:ext cx="5723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Integrity</a:t>
              </a:r>
              <a:endPara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7239944-86CE-41E9-924D-1A46A1D7A818}"/>
                </a:ext>
              </a:extLst>
            </p:cNvPr>
            <p:cNvSpPr/>
            <p:nvPr/>
          </p:nvSpPr>
          <p:spPr>
            <a:xfrm>
              <a:off x="8455411" y="5996080"/>
              <a:ext cx="552004" cy="500663"/>
            </a:xfrm>
            <a:prstGeom prst="ellipse">
              <a:avLst/>
            </a:prstGeom>
            <a:solidFill>
              <a:srgbClr val="1991A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Freeform 586">
              <a:extLst>
                <a:ext uri="{FF2B5EF4-FFF2-40B4-BE49-F238E27FC236}">
                  <a16:creationId xmlns:a16="http://schemas.microsoft.com/office/drawing/2014/main" id="{9B3571D0-3943-461B-BB0E-1F873B41F598}"/>
                </a:ext>
              </a:extLst>
            </p:cNvPr>
            <p:cNvSpPr/>
            <p:nvPr/>
          </p:nvSpPr>
          <p:spPr>
            <a:xfrm>
              <a:off x="8598068" y="6117861"/>
              <a:ext cx="266691" cy="266998"/>
            </a:xfrm>
            <a:custGeom>
              <a:avLst/>
              <a:gdLst>
                <a:gd name="connsiteX0" fmla="*/ 133350 w 266700"/>
                <a:gd name="connsiteY0" fmla="*/ 66049 h 330209"/>
                <a:gd name="connsiteX1" fmla="*/ 58293 w 266700"/>
                <a:gd name="connsiteY1" fmla="*/ 99069 h 330209"/>
                <a:gd name="connsiteX2" fmla="*/ 133350 w 266700"/>
                <a:gd name="connsiteY2" fmla="*/ 261812 h 330209"/>
                <a:gd name="connsiteX3" fmla="*/ 208407 w 266700"/>
                <a:gd name="connsiteY3" fmla="*/ 99069 h 330209"/>
                <a:gd name="connsiteX4" fmla="*/ 133350 w 266700"/>
                <a:gd name="connsiteY4" fmla="*/ 66049 h 330209"/>
                <a:gd name="connsiteX5" fmla="*/ 133160 w 266700"/>
                <a:gd name="connsiteY5" fmla="*/ 49452 h 330209"/>
                <a:gd name="connsiteX6" fmla="*/ 144875 w 266700"/>
                <a:gd name="connsiteY6" fmla="*/ 54257 h 330209"/>
                <a:gd name="connsiteX7" fmla="*/ 208217 w 266700"/>
                <a:gd name="connsiteY7" fmla="*/ 82559 h 330209"/>
                <a:gd name="connsiteX8" fmla="*/ 220409 w 266700"/>
                <a:gd name="connsiteY8" fmla="*/ 87843 h 330209"/>
                <a:gd name="connsiteX9" fmla="*/ 224790 w 266700"/>
                <a:gd name="connsiteY9" fmla="*/ 100202 h 330209"/>
                <a:gd name="connsiteX10" fmla="*/ 142875 w 266700"/>
                <a:gd name="connsiteY10" fmla="*/ 275209 h 330209"/>
                <a:gd name="connsiteX11" fmla="*/ 123825 w 266700"/>
                <a:gd name="connsiteY11" fmla="*/ 275209 h 330209"/>
                <a:gd name="connsiteX12" fmla="*/ 41720 w 266700"/>
                <a:gd name="connsiteY12" fmla="*/ 100296 h 330209"/>
                <a:gd name="connsiteX13" fmla="*/ 46101 w 266700"/>
                <a:gd name="connsiteY13" fmla="*/ 87937 h 330209"/>
                <a:gd name="connsiteX14" fmla="*/ 58293 w 266700"/>
                <a:gd name="connsiteY14" fmla="*/ 82654 h 330209"/>
                <a:gd name="connsiteX15" fmla="*/ 121634 w 266700"/>
                <a:gd name="connsiteY15" fmla="*/ 54351 h 330209"/>
                <a:gd name="connsiteX16" fmla="*/ 121444 w 266700"/>
                <a:gd name="connsiteY16" fmla="*/ 54257 h 330209"/>
                <a:gd name="connsiteX17" fmla="*/ 133160 w 266700"/>
                <a:gd name="connsiteY17" fmla="*/ 49452 h 330209"/>
                <a:gd name="connsiteX18" fmla="*/ 133350 w 266700"/>
                <a:gd name="connsiteY18" fmla="*/ 16519 h 330209"/>
                <a:gd name="connsiteX19" fmla="*/ 16669 w 266700"/>
                <a:gd name="connsiteY19" fmla="*/ 66049 h 330209"/>
                <a:gd name="connsiteX20" fmla="*/ 133350 w 266700"/>
                <a:gd name="connsiteY20" fmla="*/ 313699 h 330209"/>
                <a:gd name="connsiteX21" fmla="*/ 250031 w 266700"/>
                <a:gd name="connsiteY21" fmla="*/ 66049 h 330209"/>
                <a:gd name="connsiteX22" fmla="*/ 133350 w 266700"/>
                <a:gd name="connsiteY22" fmla="*/ 16519 h 330209"/>
                <a:gd name="connsiteX23" fmla="*/ 133445 w 266700"/>
                <a:gd name="connsiteY23" fmla="*/ 0 h 330209"/>
                <a:gd name="connsiteX24" fmla="*/ 145256 w 266700"/>
                <a:gd name="connsiteY24" fmla="*/ 4821 h 330209"/>
                <a:gd name="connsiteX25" fmla="*/ 250031 w 266700"/>
                <a:gd name="connsiteY25" fmla="*/ 49539 h 330209"/>
                <a:gd name="connsiteX26" fmla="*/ 266700 w 266700"/>
                <a:gd name="connsiteY26" fmla="*/ 66049 h 330209"/>
                <a:gd name="connsiteX27" fmla="*/ 139922 w 266700"/>
                <a:gd name="connsiteY27" fmla="*/ 328889 h 330209"/>
                <a:gd name="connsiteX28" fmla="*/ 126778 w 266700"/>
                <a:gd name="connsiteY28" fmla="*/ 328889 h 330209"/>
                <a:gd name="connsiteX29" fmla="*/ 0 w 266700"/>
                <a:gd name="connsiteY29" fmla="*/ 66049 h 330209"/>
                <a:gd name="connsiteX30" fmla="*/ 1 w 266700"/>
                <a:gd name="connsiteY30" fmla="*/ 65860 h 330209"/>
                <a:gd name="connsiteX31" fmla="*/ 16859 w 266700"/>
                <a:gd name="connsiteY31" fmla="*/ 49539 h 330209"/>
                <a:gd name="connsiteX32" fmla="*/ 121634 w 266700"/>
                <a:gd name="connsiteY32" fmla="*/ 4821 h 330209"/>
                <a:gd name="connsiteX33" fmla="*/ 133445 w 266700"/>
                <a:gd name="connsiteY33" fmla="*/ 0 h 33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6700" h="330209">
                  <a:moveTo>
                    <a:pt x="133350" y="66049"/>
                  </a:moveTo>
                  <a:cubicBezTo>
                    <a:pt x="133350" y="66049"/>
                    <a:pt x="100013" y="99069"/>
                    <a:pt x="58293" y="99069"/>
                  </a:cubicBezTo>
                  <a:cubicBezTo>
                    <a:pt x="66675" y="214640"/>
                    <a:pt x="133350" y="261812"/>
                    <a:pt x="133350" y="261812"/>
                  </a:cubicBezTo>
                  <a:cubicBezTo>
                    <a:pt x="133350" y="261812"/>
                    <a:pt x="200025" y="214640"/>
                    <a:pt x="208407" y="99069"/>
                  </a:cubicBezTo>
                  <a:cubicBezTo>
                    <a:pt x="166688" y="99069"/>
                    <a:pt x="133350" y="66049"/>
                    <a:pt x="133350" y="66049"/>
                  </a:cubicBezTo>
                  <a:close/>
                  <a:moveTo>
                    <a:pt x="133160" y="49452"/>
                  </a:moveTo>
                  <a:cubicBezTo>
                    <a:pt x="137400" y="49452"/>
                    <a:pt x="141640" y="51054"/>
                    <a:pt x="144875" y="54257"/>
                  </a:cubicBezTo>
                  <a:cubicBezTo>
                    <a:pt x="145161" y="54257"/>
                    <a:pt x="174117" y="82559"/>
                    <a:pt x="208217" y="82559"/>
                  </a:cubicBezTo>
                  <a:cubicBezTo>
                    <a:pt x="212842" y="82579"/>
                    <a:pt x="217255" y="84491"/>
                    <a:pt x="220409" y="87843"/>
                  </a:cubicBezTo>
                  <a:cubicBezTo>
                    <a:pt x="223568" y="91163"/>
                    <a:pt x="225160" y="95654"/>
                    <a:pt x="224790" y="100202"/>
                  </a:cubicBezTo>
                  <a:cubicBezTo>
                    <a:pt x="216027" y="222188"/>
                    <a:pt x="145828" y="273133"/>
                    <a:pt x="142875" y="275209"/>
                  </a:cubicBezTo>
                  <a:cubicBezTo>
                    <a:pt x="137159" y="279184"/>
                    <a:pt x="129541" y="279184"/>
                    <a:pt x="123825" y="275209"/>
                  </a:cubicBezTo>
                  <a:cubicBezTo>
                    <a:pt x="120682" y="273605"/>
                    <a:pt x="50483" y="222188"/>
                    <a:pt x="41720" y="100296"/>
                  </a:cubicBezTo>
                  <a:cubicBezTo>
                    <a:pt x="41350" y="95748"/>
                    <a:pt x="42942" y="91258"/>
                    <a:pt x="46101" y="87937"/>
                  </a:cubicBezTo>
                  <a:cubicBezTo>
                    <a:pt x="49255" y="84585"/>
                    <a:pt x="53667" y="82673"/>
                    <a:pt x="58293" y="82654"/>
                  </a:cubicBezTo>
                  <a:cubicBezTo>
                    <a:pt x="92202" y="82654"/>
                    <a:pt x="121063" y="54351"/>
                    <a:pt x="121634" y="54351"/>
                  </a:cubicBezTo>
                  <a:lnTo>
                    <a:pt x="121444" y="54257"/>
                  </a:lnTo>
                  <a:cubicBezTo>
                    <a:pt x="124680" y="51054"/>
                    <a:pt x="128920" y="49452"/>
                    <a:pt x="133160" y="49452"/>
                  </a:cubicBezTo>
                  <a:close/>
                  <a:moveTo>
                    <a:pt x="133350" y="16519"/>
                  </a:moveTo>
                  <a:cubicBezTo>
                    <a:pt x="133350" y="16519"/>
                    <a:pt x="83344" y="66049"/>
                    <a:pt x="16669" y="66049"/>
                  </a:cubicBezTo>
                  <a:cubicBezTo>
                    <a:pt x="16669" y="264169"/>
                    <a:pt x="133350" y="313699"/>
                    <a:pt x="133350" y="313699"/>
                  </a:cubicBezTo>
                  <a:cubicBezTo>
                    <a:pt x="133350" y="313699"/>
                    <a:pt x="250031" y="264169"/>
                    <a:pt x="250031" y="66049"/>
                  </a:cubicBezTo>
                  <a:cubicBezTo>
                    <a:pt x="183356" y="66049"/>
                    <a:pt x="133350" y="16519"/>
                    <a:pt x="133350" y="16519"/>
                  </a:cubicBezTo>
                  <a:close/>
                  <a:moveTo>
                    <a:pt x="133445" y="0"/>
                  </a:moveTo>
                  <a:cubicBezTo>
                    <a:pt x="137716" y="0"/>
                    <a:pt x="141987" y="1607"/>
                    <a:pt x="145256" y="4821"/>
                  </a:cubicBezTo>
                  <a:cubicBezTo>
                    <a:pt x="145256" y="5293"/>
                    <a:pt x="190976" y="49539"/>
                    <a:pt x="250031" y="49539"/>
                  </a:cubicBezTo>
                  <a:cubicBezTo>
                    <a:pt x="259237" y="49539"/>
                    <a:pt x="266700" y="56931"/>
                    <a:pt x="266700" y="66049"/>
                  </a:cubicBezTo>
                  <a:cubicBezTo>
                    <a:pt x="266700" y="272660"/>
                    <a:pt x="145066" y="326719"/>
                    <a:pt x="139922" y="328889"/>
                  </a:cubicBezTo>
                  <a:cubicBezTo>
                    <a:pt x="135721" y="330650"/>
                    <a:pt x="130979" y="330650"/>
                    <a:pt x="126778" y="328889"/>
                  </a:cubicBezTo>
                  <a:cubicBezTo>
                    <a:pt x="121634" y="326719"/>
                    <a:pt x="0" y="272660"/>
                    <a:pt x="0" y="66049"/>
                  </a:cubicBezTo>
                  <a:cubicBezTo>
                    <a:pt x="0" y="65986"/>
                    <a:pt x="0" y="65923"/>
                    <a:pt x="1" y="65860"/>
                  </a:cubicBezTo>
                  <a:cubicBezTo>
                    <a:pt x="106" y="56742"/>
                    <a:pt x="7654" y="49435"/>
                    <a:pt x="16859" y="49539"/>
                  </a:cubicBezTo>
                  <a:cubicBezTo>
                    <a:pt x="74962" y="49539"/>
                    <a:pt x="120491" y="5953"/>
                    <a:pt x="121634" y="4821"/>
                  </a:cubicBezTo>
                  <a:cubicBezTo>
                    <a:pt x="124903" y="1607"/>
                    <a:pt x="129174" y="0"/>
                    <a:pt x="13344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B21CB62-D6B8-4907-8C13-1CE342571DF3}"/>
              </a:ext>
            </a:extLst>
          </p:cNvPr>
          <p:cNvGrpSpPr/>
          <p:nvPr userDrawn="1"/>
        </p:nvGrpSpPr>
        <p:grpSpPr>
          <a:xfrm>
            <a:off x="10157940" y="336186"/>
            <a:ext cx="1744388" cy="1592223"/>
            <a:chOff x="9922289" y="-19050"/>
            <a:chExt cx="1744388" cy="15922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885E93-F871-46EA-A923-D3DA4076589D}"/>
                </a:ext>
              </a:extLst>
            </p:cNvPr>
            <p:cNvSpPr txBox="1"/>
            <p:nvPr userDrawn="1"/>
          </p:nvSpPr>
          <p:spPr>
            <a:xfrm>
              <a:off x="9922289" y="1173063"/>
              <a:ext cx="1744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radley Hand ITC" panose="03070402050302030203" pitchFamily="66" charset="0"/>
                </a:rPr>
                <a:t>Start with ME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5F91CD4-74DD-47AF-9CAA-C4C32C34C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7799" y="-19050"/>
              <a:ext cx="1534778" cy="1547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72257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37F74E4-61D0-44C1-96B5-0078FBE20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7"/>
          <a:stretch/>
        </p:blipFill>
        <p:spPr>
          <a:xfrm>
            <a:off x="0" y="336188"/>
            <a:ext cx="12192000" cy="65290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96669F5-CD62-4851-B106-C67AE61333C3}"/>
              </a:ext>
            </a:extLst>
          </p:cNvPr>
          <p:cNvSpPr/>
          <p:nvPr userDrawn="1"/>
        </p:nvSpPr>
        <p:spPr>
          <a:xfrm>
            <a:off x="0" y="-1940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77C72">
                  <a:alpha val="78000"/>
                </a:srgbClr>
              </a:gs>
              <a:gs pos="100000">
                <a:srgbClr val="19AF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064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6035067"/>
            <a:ext cx="12192000" cy="750363"/>
            <a:chOff x="0" y="-26113"/>
            <a:chExt cx="12192000" cy="750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57F3D6-792B-4F94-9110-E295E2958A85}"/>
                </a:ext>
              </a:extLst>
            </p:cNvPr>
            <p:cNvSpPr/>
            <p:nvPr userDrawn="1"/>
          </p:nvSpPr>
          <p:spPr>
            <a:xfrm>
              <a:off x="0" y="88899"/>
              <a:ext cx="12192000" cy="5715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D5A99F-D9CD-4AA6-BF43-699345B0A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367" y="-26113"/>
              <a:ext cx="657224" cy="704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547E0C-1964-4745-8F34-5D5ABC94E3B9}"/>
                </a:ext>
              </a:extLst>
            </p:cNvPr>
            <p:cNvSpPr txBox="1"/>
            <p:nvPr userDrawn="1"/>
          </p:nvSpPr>
          <p:spPr>
            <a:xfrm>
              <a:off x="11040842" y="462640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DB7123"/>
                  </a:solidFill>
                  <a:latin typeface="Bradley Hand ITC" panose="03070402050302030203" pitchFamily="66" charset="0"/>
                </a:rPr>
                <a:t>Start with ME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792331" y="305088"/>
              <a:ext cx="5246133" cy="288357"/>
              <a:chOff x="1815450" y="-566722"/>
              <a:chExt cx="5246133" cy="28835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05D183-5E5D-4370-88EB-3526D7023D82}"/>
                  </a:ext>
                </a:extLst>
              </p:cNvPr>
              <p:cNvSpPr/>
              <p:nvPr/>
            </p:nvSpPr>
            <p:spPr>
              <a:xfrm flipH="1">
                <a:off x="4797646" y="-539448"/>
                <a:ext cx="88272" cy="26108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C4670E-150C-4B21-A790-5D0E96303BD8}"/>
                  </a:ext>
                </a:extLst>
              </p:cNvPr>
              <p:cNvSpPr/>
              <p:nvPr/>
            </p:nvSpPr>
            <p:spPr>
              <a:xfrm flipH="1">
                <a:off x="3487790" y="-548974"/>
                <a:ext cx="88272" cy="261083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769DA0-4125-4DC2-B97D-10BEF50FC7F8}"/>
                  </a:ext>
                </a:extLst>
              </p:cNvPr>
              <p:cNvSpPr/>
              <p:nvPr/>
            </p:nvSpPr>
            <p:spPr>
              <a:xfrm flipH="1">
                <a:off x="1815450" y="-563170"/>
                <a:ext cx="88272" cy="261083"/>
              </a:xfrm>
              <a:prstGeom prst="rect">
                <a:avLst/>
              </a:prstGeom>
              <a:solidFill>
                <a:srgbClr val="19AF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E2D8C7-A034-432A-A9E8-36F101343980}"/>
                  </a:ext>
                </a:extLst>
              </p:cNvPr>
              <p:cNvSpPr txBox="1"/>
              <p:nvPr/>
            </p:nvSpPr>
            <p:spPr>
              <a:xfrm>
                <a:off x="1859586" y="-566722"/>
                <a:ext cx="1398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Living our core values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7746D6-D3F1-47FB-B367-52B2DFE2635A}"/>
                  </a:ext>
                </a:extLst>
              </p:cNvPr>
              <p:cNvSpPr txBox="1"/>
              <p:nvPr/>
            </p:nvSpPr>
            <p:spPr>
              <a:xfrm>
                <a:off x="3554112" y="-566722"/>
                <a:ext cx="10631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011-452621211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95E213-A06A-4810-9C54-80CD65F620F1}"/>
                  </a:ext>
                </a:extLst>
              </p:cNvPr>
              <p:cNvSpPr txBox="1"/>
              <p:nvPr/>
            </p:nvSpPr>
            <p:spPr>
              <a:xfrm>
                <a:off x="4874766" y="-566722"/>
                <a:ext cx="21868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Amit.doshi@Canpisceconsulting.com</a:t>
                </a:r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3876" y="178198"/>
              <a:ext cx="1814920" cy="365338"/>
              <a:chOff x="1705518" y="-1171283"/>
              <a:chExt cx="1814920" cy="36533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20299-63B1-43C5-81DE-959E8163582D}"/>
                  </a:ext>
                </a:extLst>
              </p:cNvPr>
              <p:cNvSpPr txBox="1"/>
              <p:nvPr/>
            </p:nvSpPr>
            <p:spPr>
              <a:xfrm>
                <a:off x="1705518" y="-1052166"/>
                <a:ext cx="18149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rgbClr val="89181C"/>
                    </a:solidFill>
                    <a:latin typeface="Candara" panose="020E0502030303020204" pitchFamily="34" charset="0"/>
                  </a:rPr>
                  <a:t>LEAN AWARENESS TRAINING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4AAB1-194E-40B2-BD01-E9118EF3D84B}"/>
                  </a:ext>
                </a:extLst>
              </p:cNvPr>
              <p:cNvSpPr txBox="1"/>
              <p:nvPr/>
            </p:nvSpPr>
            <p:spPr>
              <a:xfrm>
                <a:off x="1705518" y="-1171283"/>
                <a:ext cx="7489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89181C"/>
                    </a:solidFill>
                    <a:latin typeface="Consolas" panose="020B0609020204030204" pitchFamily="49" charset="0"/>
                  </a:rPr>
                  <a:t>Welcome </a:t>
                </a:r>
              </a:p>
            </p:txBody>
          </p:sp>
        </p:grpSp>
      </p:grpSp>
      <p:grpSp>
        <p:nvGrpSpPr>
          <p:cNvPr id="16" name="Group 15"/>
          <p:cNvGrpSpPr/>
          <p:nvPr userDrawn="1"/>
        </p:nvGrpSpPr>
        <p:grpSpPr>
          <a:xfrm>
            <a:off x="11472" y="-1814"/>
            <a:ext cx="12180528" cy="717764"/>
            <a:chOff x="-85323913" y="-33579"/>
            <a:chExt cx="97554013" cy="57485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B6F9A0-84E6-42E6-9909-89AD66C6A256}"/>
                </a:ext>
              </a:extLst>
            </p:cNvPr>
            <p:cNvSpPr/>
            <p:nvPr userDrawn="1"/>
          </p:nvSpPr>
          <p:spPr>
            <a:xfrm rot="2720097">
              <a:off x="5932268" y="1132283"/>
              <a:ext cx="3755380" cy="3792116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 l="-31000" r="4000"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98CA2272-275E-48D0-87E0-A872BDF97C7C}"/>
                </a:ext>
              </a:extLst>
            </p:cNvPr>
            <p:cNvSpPr/>
            <p:nvPr userDrawn="1"/>
          </p:nvSpPr>
          <p:spPr>
            <a:xfrm>
              <a:off x="8533667" y="3027985"/>
              <a:ext cx="3120415" cy="2687016"/>
            </a:xfrm>
            <a:custGeom>
              <a:avLst/>
              <a:gdLst>
                <a:gd name="connsiteX0" fmla="*/ 2574546 w 3120415"/>
                <a:gd name="connsiteY0" fmla="*/ 0 h 2687016"/>
                <a:gd name="connsiteX1" fmla="*/ 3120415 w 3120415"/>
                <a:gd name="connsiteY1" fmla="*/ 0 h 2687016"/>
                <a:gd name="connsiteX2" fmla="*/ 545869 w 3120415"/>
                <a:gd name="connsiteY2" fmla="*/ 2687016 h 2687016"/>
                <a:gd name="connsiteX3" fmla="*/ 0 w 3120415"/>
                <a:gd name="connsiteY3" fmla="*/ 2687016 h 2687016"/>
                <a:gd name="connsiteX4" fmla="*/ 2574546 w 3120415"/>
                <a:gd name="connsiteY4" fmla="*/ 0 h 268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0415" h="2687016">
                  <a:moveTo>
                    <a:pt x="2574546" y="0"/>
                  </a:moveTo>
                  <a:lnTo>
                    <a:pt x="3120415" y="0"/>
                  </a:lnTo>
                  <a:lnTo>
                    <a:pt x="545869" y="2687016"/>
                  </a:lnTo>
                  <a:lnTo>
                    <a:pt x="0" y="2687016"/>
                  </a:lnTo>
                  <a:lnTo>
                    <a:pt x="2574546" y="0"/>
                  </a:lnTo>
                  <a:close/>
                </a:path>
              </a:pathLst>
            </a:custGeom>
            <a:solidFill>
              <a:srgbClr val="177C7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47">
              <a:extLst>
                <a:ext uri="{FF2B5EF4-FFF2-40B4-BE49-F238E27FC236}">
                  <a16:creationId xmlns:a16="http://schemas.microsoft.com/office/drawing/2014/main" id="{F8FEA686-6F85-44BA-AC4D-CF7E79F0695D}"/>
                </a:ext>
              </a:extLst>
            </p:cNvPr>
            <p:cNvSpPr/>
            <p:nvPr userDrawn="1"/>
          </p:nvSpPr>
          <p:spPr>
            <a:xfrm>
              <a:off x="-85323913" y="-33579"/>
              <a:ext cx="92205386" cy="2670885"/>
            </a:xfrm>
            <a:custGeom>
              <a:avLst/>
              <a:gdLst>
                <a:gd name="connsiteX0" fmla="*/ 0 w 4385918"/>
                <a:gd name="connsiteY0" fmla="*/ 0 h 2247900"/>
                <a:gd name="connsiteX1" fmla="*/ 4385918 w 4385918"/>
                <a:gd name="connsiteY1" fmla="*/ 0 h 2247900"/>
                <a:gd name="connsiteX2" fmla="*/ 4385918 w 4385918"/>
                <a:gd name="connsiteY2" fmla="*/ 2247900 h 2247900"/>
                <a:gd name="connsiteX3" fmla="*/ 0 w 4385918"/>
                <a:gd name="connsiteY3" fmla="*/ 2247900 h 2247900"/>
                <a:gd name="connsiteX4" fmla="*/ 0 w 4385918"/>
                <a:gd name="connsiteY4" fmla="*/ 0 h 2247900"/>
                <a:gd name="connsiteX0" fmla="*/ 0 w 6805268"/>
                <a:gd name="connsiteY0" fmla="*/ 114300 h 2362200"/>
                <a:gd name="connsiteX1" fmla="*/ 6805268 w 6805268"/>
                <a:gd name="connsiteY1" fmla="*/ 0 h 2362200"/>
                <a:gd name="connsiteX2" fmla="*/ 4385918 w 6805268"/>
                <a:gd name="connsiteY2" fmla="*/ 2362200 h 2362200"/>
                <a:gd name="connsiteX3" fmla="*/ 0 w 6805268"/>
                <a:gd name="connsiteY3" fmla="*/ 2362200 h 2362200"/>
                <a:gd name="connsiteX4" fmla="*/ 0 w 6805268"/>
                <a:gd name="connsiteY4" fmla="*/ 114300 h 2362200"/>
                <a:gd name="connsiteX0" fmla="*/ 0 w 6805268"/>
                <a:gd name="connsiteY0" fmla="*/ 0 h 2438400"/>
                <a:gd name="connsiteX1" fmla="*/ 6805268 w 6805268"/>
                <a:gd name="connsiteY1" fmla="*/ 76200 h 2438400"/>
                <a:gd name="connsiteX2" fmla="*/ 4385918 w 6805268"/>
                <a:gd name="connsiteY2" fmla="*/ 2438400 h 2438400"/>
                <a:gd name="connsiteX3" fmla="*/ 0 w 6805268"/>
                <a:gd name="connsiteY3" fmla="*/ 2438400 h 2438400"/>
                <a:gd name="connsiteX4" fmla="*/ 0 w 6805268"/>
                <a:gd name="connsiteY4" fmla="*/ 0 h 2438400"/>
                <a:gd name="connsiteX0" fmla="*/ 0 w 6881468"/>
                <a:gd name="connsiteY0" fmla="*/ 0 h 2438400"/>
                <a:gd name="connsiteX1" fmla="*/ 6881468 w 6881468"/>
                <a:gd name="connsiteY1" fmla="*/ 19050 h 2438400"/>
                <a:gd name="connsiteX2" fmla="*/ 4385918 w 6881468"/>
                <a:gd name="connsiteY2" fmla="*/ 2438400 h 2438400"/>
                <a:gd name="connsiteX3" fmla="*/ 0 w 6881468"/>
                <a:gd name="connsiteY3" fmla="*/ 2438400 h 2438400"/>
                <a:gd name="connsiteX4" fmla="*/ 0 w 6881468"/>
                <a:gd name="connsiteY4" fmla="*/ 0 h 2438400"/>
                <a:gd name="connsiteX0" fmla="*/ 86021429 w 92902897"/>
                <a:gd name="connsiteY0" fmla="*/ 0 h 2438400"/>
                <a:gd name="connsiteX1" fmla="*/ 92902897 w 92902897"/>
                <a:gd name="connsiteY1" fmla="*/ 19050 h 2438400"/>
                <a:gd name="connsiteX2" fmla="*/ 90407347 w 92902897"/>
                <a:gd name="connsiteY2" fmla="*/ 2438400 h 2438400"/>
                <a:gd name="connsiteX3" fmla="*/ 0 w 92902897"/>
                <a:gd name="connsiteY3" fmla="*/ 2438400 h 2438400"/>
                <a:gd name="connsiteX4" fmla="*/ 86021429 w 92902897"/>
                <a:gd name="connsiteY4" fmla="*/ 0 h 2438400"/>
                <a:gd name="connsiteX0" fmla="*/ 697473 w 92902897"/>
                <a:gd name="connsiteY0" fmla="*/ 0 h 2554643"/>
                <a:gd name="connsiteX1" fmla="*/ 92902897 w 92902897"/>
                <a:gd name="connsiteY1" fmla="*/ 135293 h 2554643"/>
                <a:gd name="connsiteX2" fmla="*/ 90407347 w 92902897"/>
                <a:gd name="connsiteY2" fmla="*/ 2554643 h 2554643"/>
                <a:gd name="connsiteX3" fmla="*/ 0 w 92902897"/>
                <a:gd name="connsiteY3" fmla="*/ 2554643 h 2554643"/>
                <a:gd name="connsiteX4" fmla="*/ 697473 w 92902897"/>
                <a:gd name="connsiteY4" fmla="*/ 0 h 2554643"/>
                <a:gd name="connsiteX0" fmla="*/ 8 w 92205432"/>
                <a:gd name="connsiteY0" fmla="*/ 0 h 2670886"/>
                <a:gd name="connsiteX1" fmla="*/ 92205432 w 92205432"/>
                <a:gd name="connsiteY1" fmla="*/ 135293 h 2670886"/>
                <a:gd name="connsiteX2" fmla="*/ 89709882 w 92205432"/>
                <a:gd name="connsiteY2" fmla="*/ 2554643 h 2670886"/>
                <a:gd name="connsiteX3" fmla="*/ 0 w 92205432"/>
                <a:gd name="connsiteY3" fmla="*/ 2670886 h 2670886"/>
                <a:gd name="connsiteX4" fmla="*/ 8 w 92205432"/>
                <a:gd name="connsiteY4" fmla="*/ 0 h 2670886"/>
                <a:gd name="connsiteX0" fmla="*/ 8 w 92205432"/>
                <a:gd name="connsiteY0" fmla="*/ 0 h 2772600"/>
                <a:gd name="connsiteX1" fmla="*/ 92205432 w 92205432"/>
                <a:gd name="connsiteY1" fmla="*/ 135293 h 2772600"/>
                <a:gd name="connsiteX2" fmla="*/ 89709882 w 92205432"/>
                <a:gd name="connsiteY2" fmla="*/ 2554643 h 2772600"/>
                <a:gd name="connsiteX3" fmla="*/ 0 w 92205432"/>
                <a:gd name="connsiteY3" fmla="*/ 2772600 h 2772600"/>
                <a:gd name="connsiteX4" fmla="*/ 8 w 92205432"/>
                <a:gd name="connsiteY4" fmla="*/ 0 h 2772600"/>
                <a:gd name="connsiteX0" fmla="*/ 8 w 92205432"/>
                <a:gd name="connsiteY0" fmla="*/ 0 h 2670886"/>
                <a:gd name="connsiteX1" fmla="*/ 92205432 w 92205432"/>
                <a:gd name="connsiteY1" fmla="*/ 33579 h 2670886"/>
                <a:gd name="connsiteX2" fmla="*/ 89709882 w 92205432"/>
                <a:gd name="connsiteY2" fmla="*/ 2452929 h 2670886"/>
                <a:gd name="connsiteX3" fmla="*/ 0 w 92205432"/>
                <a:gd name="connsiteY3" fmla="*/ 2670886 h 2670886"/>
                <a:gd name="connsiteX4" fmla="*/ 8 w 92205432"/>
                <a:gd name="connsiteY4" fmla="*/ 0 h 26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05432" h="2670886">
                  <a:moveTo>
                    <a:pt x="8" y="0"/>
                  </a:moveTo>
                  <a:lnTo>
                    <a:pt x="92205432" y="33579"/>
                  </a:lnTo>
                  <a:lnTo>
                    <a:pt x="89709882" y="2452929"/>
                  </a:lnTo>
                  <a:lnTo>
                    <a:pt x="0" y="2670886"/>
                  </a:lnTo>
                  <a:cubicBezTo>
                    <a:pt x="3" y="1780591"/>
                    <a:pt x="5" y="890295"/>
                    <a:pt x="8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177C72"/>
                </a:gs>
                <a:gs pos="75000">
                  <a:srgbClr val="19AFA0"/>
                </a:gs>
                <a:gs pos="56000">
                  <a:srgbClr val="19AFA0"/>
                </a:gs>
                <a:gs pos="100000">
                  <a:srgbClr val="379B91"/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ECD55B84-F6F2-4671-8D5C-7845400AD75B}"/>
                </a:ext>
              </a:extLst>
            </p:cNvPr>
            <p:cNvSpPr/>
            <p:nvPr userDrawn="1"/>
          </p:nvSpPr>
          <p:spPr>
            <a:xfrm>
              <a:off x="4027578" y="0"/>
              <a:ext cx="3574021" cy="3017481"/>
            </a:xfrm>
            <a:custGeom>
              <a:avLst/>
              <a:gdLst>
                <a:gd name="connsiteX0" fmla="*/ 3125200 w 3574021"/>
                <a:gd name="connsiteY0" fmla="*/ 0 h 3017481"/>
                <a:gd name="connsiteX1" fmla="*/ 3472586 w 3574021"/>
                <a:gd name="connsiteY1" fmla="*/ 0 h 3017481"/>
                <a:gd name="connsiteX2" fmla="*/ 3574021 w 3574021"/>
                <a:gd name="connsiteY2" fmla="*/ 105057 h 3017481"/>
                <a:gd name="connsiteX3" fmla="*/ 557631 w 3574021"/>
                <a:gd name="connsiteY3" fmla="*/ 3017481 h 3017481"/>
                <a:gd name="connsiteX4" fmla="*/ 0 w 3574021"/>
                <a:gd name="connsiteY4" fmla="*/ 3017481 h 3017481"/>
                <a:gd name="connsiteX5" fmla="*/ 3125200 w 3574021"/>
                <a:gd name="connsiteY5" fmla="*/ 0 h 301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4021" h="3017481">
                  <a:moveTo>
                    <a:pt x="3125200" y="0"/>
                  </a:moveTo>
                  <a:lnTo>
                    <a:pt x="3472586" y="0"/>
                  </a:lnTo>
                  <a:lnTo>
                    <a:pt x="3574021" y="105057"/>
                  </a:lnTo>
                  <a:lnTo>
                    <a:pt x="557631" y="3017481"/>
                  </a:lnTo>
                  <a:lnTo>
                    <a:pt x="0" y="3017481"/>
                  </a:lnTo>
                  <a:lnTo>
                    <a:pt x="3125200" y="0"/>
                  </a:lnTo>
                  <a:close/>
                </a:path>
              </a:pathLst>
            </a:custGeom>
            <a:solidFill>
              <a:srgbClr val="19AF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Isosceles Triangle 5">
              <a:extLst>
                <a:ext uri="{FF2B5EF4-FFF2-40B4-BE49-F238E27FC236}">
                  <a16:creationId xmlns:a16="http://schemas.microsoft.com/office/drawing/2014/main" id="{A574D1D8-A7C5-4F7C-9677-E71B006A5A75}"/>
                </a:ext>
              </a:extLst>
            </p:cNvPr>
            <p:cNvSpPr/>
            <p:nvPr userDrawn="1"/>
          </p:nvSpPr>
          <p:spPr>
            <a:xfrm>
              <a:off x="9622240" y="3136900"/>
              <a:ext cx="2607860" cy="2559050"/>
            </a:xfrm>
            <a:custGeom>
              <a:avLst/>
              <a:gdLst>
                <a:gd name="connsiteX0" fmla="*/ 0 w 719576"/>
                <a:gd name="connsiteY0" fmla="*/ 1524000 h 1524000"/>
                <a:gd name="connsiteX1" fmla="*/ 359788 w 719576"/>
                <a:gd name="connsiteY1" fmla="*/ 0 h 1524000"/>
                <a:gd name="connsiteX2" fmla="*/ 719576 w 719576"/>
                <a:gd name="connsiteY2" fmla="*/ 1524000 h 1524000"/>
                <a:gd name="connsiteX3" fmla="*/ 0 w 719576"/>
                <a:gd name="connsiteY3" fmla="*/ 1524000 h 1524000"/>
                <a:gd name="connsiteX0" fmla="*/ 0 w 719576"/>
                <a:gd name="connsiteY0" fmla="*/ 2559050 h 2559050"/>
                <a:gd name="connsiteX1" fmla="*/ 709038 w 719576"/>
                <a:gd name="connsiteY1" fmla="*/ 0 h 2559050"/>
                <a:gd name="connsiteX2" fmla="*/ 719576 w 719576"/>
                <a:gd name="connsiteY2" fmla="*/ 2559050 h 2559050"/>
                <a:gd name="connsiteX3" fmla="*/ 0 w 719576"/>
                <a:gd name="connsiteY3" fmla="*/ 2559050 h 2559050"/>
                <a:gd name="connsiteX0" fmla="*/ 0 w 2516626"/>
                <a:gd name="connsiteY0" fmla="*/ 2552700 h 2559050"/>
                <a:gd name="connsiteX1" fmla="*/ 2506088 w 2516626"/>
                <a:gd name="connsiteY1" fmla="*/ 0 h 2559050"/>
                <a:gd name="connsiteX2" fmla="*/ 2516626 w 2516626"/>
                <a:gd name="connsiteY2" fmla="*/ 2559050 h 2559050"/>
                <a:gd name="connsiteX3" fmla="*/ 0 w 2516626"/>
                <a:gd name="connsiteY3" fmla="*/ 2552700 h 255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626" h="2559050">
                  <a:moveTo>
                    <a:pt x="0" y="2552700"/>
                  </a:moveTo>
                  <a:lnTo>
                    <a:pt x="2506088" y="0"/>
                  </a:lnTo>
                  <a:cubicBezTo>
                    <a:pt x="2509601" y="853017"/>
                    <a:pt x="2513113" y="1706033"/>
                    <a:pt x="2516626" y="2559050"/>
                  </a:cubicBezTo>
                  <a:lnTo>
                    <a:pt x="0" y="2552700"/>
                  </a:lnTo>
                  <a:close/>
                </a:path>
              </a:pathLst>
            </a:custGeom>
            <a:solidFill>
              <a:srgbClr val="19AFA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52943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7F3D6-792B-4F94-9110-E295E2958A85}"/>
              </a:ext>
            </a:extLst>
          </p:cNvPr>
          <p:cNvSpPr/>
          <p:nvPr userDrawn="1"/>
        </p:nvSpPr>
        <p:spPr>
          <a:xfrm>
            <a:off x="0" y="6150079"/>
            <a:ext cx="8058151" cy="5715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8058151" y="0"/>
            <a:ext cx="4133849" cy="6858000"/>
            <a:chOff x="1917582" y="0"/>
            <a:chExt cx="10274421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7F74E4-61D0-44C1-96B5-0078FBE20D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9" b="11597"/>
            <a:stretch/>
          </p:blipFill>
          <p:spPr>
            <a:xfrm>
              <a:off x="1917582" y="0"/>
              <a:ext cx="10274421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6669F5-CD62-4851-B106-C67AE61333C3}"/>
                </a:ext>
              </a:extLst>
            </p:cNvPr>
            <p:cNvSpPr/>
            <p:nvPr userDrawn="1"/>
          </p:nvSpPr>
          <p:spPr>
            <a:xfrm>
              <a:off x="1917582" y="0"/>
              <a:ext cx="10274421" cy="6858000"/>
            </a:xfrm>
            <a:prstGeom prst="rect">
              <a:avLst/>
            </a:prstGeom>
            <a:gradFill flip="none" rotWithShape="1">
              <a:gsLst>
                <a:gs pos="0">
                  <a:srgbClr val="177C72">
                    <a:alpha val="78000"/>
                  </a:srgbClr>
                </a:gs>
                <a:gs pos="100000">
                  <a:srgbClr val="19AFA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7016989" y="6075789"/>
            <a:ext cx="905431" cy="645791"/>
            <a:chOff x="11040842" y="6035067"/>
            <a:chExt cx="1042273" cy="750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D5A99F-D9CD-4AA6-BF43-699345B0A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3367" y="6035067"/>
              <a:ext cx="657224" cy="7042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547E0C-1964-4745-8F34-5D5ABC94E3B9}"/>
                </a:ext>
              </a:extLst>
            </p:cNvPr>
            <p:cNvSpPr txBox="1"/>
            <p:nvPr userDrawn="1"/>
          </p:nvSpPr>
          <p:spPr>
            <a:xfrm>
              <a:off x="11040842" y="6523820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DB7123"/>
                  </a:solidFill>
                  <a:latin typeface="Bradley Hand ITC" panose="03070402050302030203" pitchFamily="66" charset="0"/>
                </a:rPr>
                <a:t>Start with ME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5D183-5E5D-4370-88EB-3526D7023D82}"/>
              </a:ext>
            </a:extLst>
          </p:cNvPr>
          <p:cNvSpPr/>
          <p:nvPr/>
        </p:nvSpPr>
        <p:spPr>
          <a:xfrm flipH="1">
            <a:off x="4774527" y="6393542"/>
            <a:ext cx="88272" cy="2610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C4670E-150C-4B21-A790-5D0E96303BD8}"/>
              </a:ext>
            </a:extLst>
          </p:cNvPr>
          <p:cNvSpPr/>
          <p:nvPr/>
        </p:nvSpPr>
        <p:spPr>
          <a:xfrm flipH="1">
            <a:off x="3464671" y="6384016"/>
            <a:ext cx="88272" cy="261083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769DA0-4125-4DC2-B97D-10BEF50FC7F8}"/>
              </a:ext>
            </a:extLst>
          </p:cNvPr>
          <p:cNvSpPr/>
          <p:nvPr/>
        </p:nvSpPr>
        <p:spPr>
          <a:xfrm flipH="1">
            <a:off x="1792331" y="6369820"/>
            <a:ext cx="88272" cy="261083"/>
          </a:xfrm>
          <a:prstGeom prst="rect">
            <a:avLst/>
          </a:prstGeom>
          <a:solidFill>
            <a:srgbClr val="19A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2D8C7-A034-432A-A9E8-36F101343980}"/>
              </a:ext>
            </a:extLst>
          </p:cNvPr>
          <p:cNvSpPr txBox="1"/>
          <p:nvPr/>
        </p:nvSpPr>
        <p:spPr>
          <a:xfrm>
            <a:off x="1836467" y="6366268"/>
            <a:ext cx="1398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Living our core values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746D6-D3F1-47FB-B367-52B2DFE2635A}"/>
              </a:ext>
            </a:extLst>
          </p:cNvPr>
          <p:cNvSpPr txBox="1"/>
          <p:nvPr/>
        </p:nvSpPr>
        <p:spPr>
          <a:xfrm>
            <a:off x="3530993" y="6366268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011-452621211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95E213-A06A-4810-9C54-80CD65F620F1}"/>
              </a:ext>
            </a:extLst>
          </p:cNvPr>
          <p:cNvSpPr txBox="1"/>
          <p:nvPr/>
        </p:nvSpPr>
        <p:spPr>
          <a:xfrm>
            <a:off x="4851647" y="6366268"/>
            <a:ext cx="2186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Bradley Hand ITC" panose="03070402050302030203" pitchFamily="66" charset="0"/>
              </a:rPr>
              <a:t>Amit.doshi@Canpisceconsulting.com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20299-63B1-43C5-81DE-959E8163582D}"/>
              </a:ext>
            </a:extLst>
          </p:cNvPr>
          <p:cNvSpPr txBox="1"/>
          <p:nvPr/>
        </p:nvSpPr>
        <p:spPr>
          <a:xfrm>
            <a:off x="3876" y="6358495"/>
            <a:ext cx="1814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89181C"/>
                </a:solidFill>
                <a:latin typeface="Candara" panose="020E0502030303020204" pitchFamily="34" charset="0"/>
              </a:rPr>
              <a:t>LEAN AWARENESS TRAINING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4AAB1-194E-40B2-BD01-E9118EF3D84B}"/>
              </a:ext>
            </a:extLst>
          </p:cNvPr>
          <p:cNvSpPr txBox="1"/>
          <p:nvPr/>
        </p:nvSpPr>
        <p:spPr>
          <a:xfrm>
            <a:off x="3876" y="6239378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89181C"/>
                </a:solidFill>
                <a:latin typeface="Consolas" panose="020B0609020204030204" pitchFamily="49" charset="0"/>
              </a:rPr>
              <a:t>Welcome </a:t>
            </a:r>
          </a:p>
        </p:txBody>
      </p:sp>
    </p:spTree>
    <p:extLst>
      <p:ext uri="{BB962C8B-B14F-4D97-AF65-F5344CB8AC3E}">
        <p14:creationId xmlns:p14="http://schemas.microsoft.com/office/powerpoint/2010/main" val="9389622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313714" cy="6966857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592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965371" y="0"/>
            <a:ext cx="6226629" cy="6858000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0630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2748-1906-46D1-BBBD-07E532EF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5D10-076A-4DAE-98FB-060E48EED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F6A4D-C09F-4455-9E52-252B0EF2F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C2235-D9CB-4CA3-A879-4ECBB3BD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AD81-F8C6-4FCC-96D0-91475F376185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F188-0E43-423D-9D9E-E6880583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FC59D-DE37-4788-9FD6-930B5F90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56B73-E63E-4A55-90BB-57C8BCD3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6313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B911-18D8-4E23-9879-9BCA7C27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5694B-85E8-493C-BB86-FDDB05E96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22FF1-B72C-4DB8-B53D-DF1994CFC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6CE5D-F24A-42C2-94D3-BD7A4A31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AD81-F8C6-4FCC-96D0-91475F376185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AF677-A828-46B3-88D8-920856D4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DFA8C-21D0-426A-9966-F27D18A2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56B73-E63E-4A55-90BB-57C8BCD3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7455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FE61AA-6E74-43B8-84A0-5A5B9D14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9B2FE-8E29-4EC4-8F55-045559FE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17CF9-9759-4ADB-B027-53ED5E4BE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4AD81-F8C6-4FCC-96D0-91475F376185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F8960-DD57-4531-967A-BE242561C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EE3D-DD9F-4935-88B3-72F6916E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56B73-E63E-4A55-90BB-57C8BCD30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g"/><Relationship Id="rId11" Type="http://schemas.openxmlformats.org/officeDocument/2006/relationships/image" Target="../media/image126.jpg"/><Relationship Id="rId5" Type="http://schemas.openxmlformats.org/officeDocument/2006/relationships/image" Target="../media/image120.jp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5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gif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84545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439" y="3613897"/>
            <a:ext cx="1535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Operation Performance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5242" y="2709606"/>
            <a:ext cx="1886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Leadership Characteristics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1279" y="2692268"/>
            <a:ext cx="18867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Knowledge Skills Set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76243" y="2774579"/>
            <a:ext cx="1886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Knowledge Experience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601" y="4898155"/>
            <a:ext cx="18867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 to practice LEAN and be a coach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908" y="4898155"/>
            <a:ext cx="2107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know how on process Not just what happen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6243" y="4838042"/>
            <a:ext cx="2242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Coach competency to drive Lean concept to Applications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16" name="Rectangle 15"/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8F4012BC-444D-9E4F-85E5-C43BB0196CED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047750" y="367371"/>
            <a:ext cx="2872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Performance </a:t>
            </a:r>
          </a:p>
        </p:txBody>
      </p:sp>
      <p:sp>
        <p:nvSpPr>
          <p:cNvPr id="19" name="Oval 18"/>
          <p:cNvSpPr/>
          <p:nvPr/>
        </p:nvSpPr>
        <p:spPr>
          <a:xfrm>
            <a:off x="394501" y="2406530"/>
            <a:ext cx="1333236" cy="118848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9A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Equal 19"/>
          <p:cNvSpPr/>
          <p:nvPr/>
        </p:nvSpPr>
        <p:spPr>
          <a:xfrm>
            <a:off x="1902917" y="2905307"/>
            <a:ext cx="694879" cy="461665"/>
          </a:xfrm>
          <a:prstGeom prst="mathEqual">
            <a:avLst/>
          </a:prstGeom>
          <a:solidFill>
            <a:srgbClr val="19AFA0"/>
          </a:solidFill>
          <a:ln>
            <a:solidFill>
              <a:srgbClr val="19A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5332" y="1108727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TRANFORMATION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7916" y="2055429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Leader Characteristics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5962" y="2018336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Team Competency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418293" y="1508837"/>
            <a:ext cx="4491125" cy="531655"/>
            <a:chOff x="4418293" y="1508837"/>
            <a:chExt cx="4491125" cy="531655"/>
          </a:xfrm>
          <a:solidFill>
            <a:srgbClr val="19AFA0"/>
          </a:solidFill>
        </p:grpSpPr>
        <p:cxnSp>
          <p:nvCxnSpPr>
            <p:cNvPr id="22" name="Straight Arrow Connector 21"/>
            <p:cNvCxnSpPr>
              <a:stCxn id="4" idx="2"/>
            </p:cNvCxnSpPr>
            <p:nvPr/>
          </p:nvCxnSpPr>
          <p:spPr>
            <a:xfrm>
              <a:off x="6554294" y="1508837"/>
              <a:ext cx="6163" cy="391362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18293" y="1885537"/>
              <a:ext cx="4491125" cy="0"/>
            </a:xfrm>
            <a:prstGeom prst="line">
              <a:avLst/>
            </a:prstGeom>
            <a:grpFill/>
            <a:ln>
              <a:solidFill>
                <a:srgbClr val="19AF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903410" y="1876012"/>
              <a:ext cx="0" cy="161305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420310" y="1879187"/>
              <a:ext cx="0" cy="161305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4332999" y="3613897"/>
            <a:ext cx="0" cy="457200"/>
          </a:xfrm>
          <a:prstGeom prst="straightConnector1">
            <a:avLst/>
          </a:prstGeom>
          <a:ln>
            <a:solidFill>
              <a:srgbClr val="19AF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lus 30"/>
          <p:cNvSpPr/>
          <p:nvPr/>
        </p:nvSpPr>
        <p:spPr>
          <a:xfrm>
            <a:off x="5394373" y="2755072"/>
            <a:ext cx="804268" cy="751624"/>
          </a:xfrm>
          <a:prstGeom prst="mathPlus">
            <a:avLst/>
          </a:prstGeom>
          <a:solidFill>
            <a:srgbClr val="19AFA0"/>
          </a:solidFill>
          <a:ln>
            <a:solidFill>
              <a:srgbClr val="19A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992746" y="2343998"/>
            <a:ext cx="3346420" cy="307355"/>
            <a:chOff x="4418293" y="1733137"/>
            <a:chExt cx="4491125" cy="307355"/>
          </a:xfrm>
          <a:solidFill>
            <a:srgbClr val="19AFA0"/>
          </a:solidFill>
        </p:grpSpPr>
        <p:cxnSp>
          <p:nvCxnSpPr>
            <p:cNvPr id="34" name="Straight Arrow Connector 33"/>
            <p:cNvCxnSpPr/>
            <p:nvPr/>
          </p:nvCxnSpPr>
          <p:spPr>
            <a:xfrm>
              <a:off x="6636460" y="1733137"/>
              <a:ext cx="0" cy="161305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18293" y="1885537"/>
              <a:ext cx="4491125" cy="0"/>
            </a:xfrm>
            <a:prstGeom prst="line">
              <a:avLst/>
            </a:prstGeom>
            <a:grpFill/>
            <a:ln>
              <a:solidFill>
                <a:srgbClr val="19AF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903410" y="1876012"/>
              <a:ext cx="0" cy="161305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420310" y="1879187"/>
              <a:ext cx="0" cy="161305"/>
            </a:xfrm>
            <a:prstGeom prst="straightConnector1">
              <a:avLst/>
            </a:prstGeom>
            <a:grpFill/>
            <a:ln>
              <a:solidFill>
                <a:srgbClr val="19AF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Plus 37"/>
          <p:cNvSpPr/>
          <p:nvPr/>
        </p:nvSpPr>
        <p:spPr>
          <a:xfrm>
            <a:off x="8263255" y="2763045"/>
            <a:ext cx="804268" cy="751624"/>
          </a:xfrm>
          <a:prstGeom prst="mathPlus">
            <a:avLst/>
          </a:prstGeom>
          <a:solidFill>
            <a:srgbClr val="19AFA0"/>
          </a:solidFill>
          <a:ln>
            <a:solidFill>
              <a:srgbClr val="19AF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131577" y="3613897"/>
            <a:ext cx="0" cy="457200"/>
          </a:xfrm>
          <a:prstGeom prst="straightConnector1">
            <a:avLst/>
          </a:prstGeom>
          <a:ln>
            <a:solidFill>
              <a:srgbClr val="19AF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319641" y="3506696"/>
            <a:ext cx="0" cy="457200"/>
          </a:xfrm>
          <a:prstGeom prst="straightConnector1">
            <a:avLst/>
          </a:prstGeom>
          <a:ln>
            <a:solidFill>
              <a:srgbClr val="19AF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72" y="4254219"/>
            <a:ext cx="806041" cy="678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6" y="4159474"/>
            <a:ext cx="806041" cy="6785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620" y="4071097"/>
            <a:ext cx="806041" cy="6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9680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8C77B-EC26-4409-A211-5EB738C8A01D}"/>
              </a:ext>
            </a:extLst>
          </p:cNvPr>
          <p:cNvGrpSpPr/>
          <p:nvPr/>
        </p:nvGrpSpPr>
        <p:grpSpPr>
          <a:xfrm>
            <a:off x="1209822" y="1223889"/>
            <a:ext cx="9983565" cy="4833960"/>
            <a:chOff x="655417" y="604847"/>
            <a:chExt cx="10194775" cy="52576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CBCAD8-6485-440C-BC48-C1D26D6E51F7}"/>
                </a:ext>
              </a:extLst>
            </p:cNvPr>
            <p:cNvSpPr/>
            <p:nvPr/>
          </p:nvSpPr>
          <p:spPr>
            <a:xfrm>
              <a:off x="655417" y="604848"/>
              <a:ext cx="2061263" cy="1222163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MON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3BF053-49E5-4863-ACA8-79A2F74D5BE9}"/>
                </a:ext>
              </a:extLst>
            </p:cNvPr>
            <p:cNvSpPr/>
            <p:nvPr/>
          </p:nvSpPr>
          <p:spPr>
            <a:xfrm>
              <a:off x="655417" y="1945997"/>
              <a:ext cx="2061263" cy="1222163"/>
            </a:xfrm>
            <a:prstGeom prst="rect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TUES &amp; WED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D48281-2F2C-4B76-93B1-C8050C0997DA}"/>
                </a:ext>
              </a:extLst>
            </p:cNvPr>
            <p:cNvSpPr/>
            <p:nvPr/>
          </p:nvSpPr>
          <p:spPr>
            <a:xfrm>
              <a:off x="655417" y="3285660"/>
              <a:ext cx="2061263" cy="12221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THURS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20045F-36F0-4E26-98F5-98246489DF60}"/>
                </a:ext>
              </a:extLst>
            </p:cNvPr>
            <p:cNvSpPr/>
            <p:nvPr/>
          </p:nvSpPr>
          <p:spPr>
            <a:xfrm>
              <a:off x="655417" y="4626809"/>
              <a:ext cx="2061263" cy="1222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FRI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36BA34-6341-4CAD-960F-47231A0FF2CC}"/>
                </a:ext>
              </a:extLst>
            </p:cNvPr>
            <p:cNvGrpSpPr/>
            <p:nvPr/>
          </p:nvGrpSpPr>
          <p:grpSpPr>
            <a:xfrm>
              <a:off x="2809592" y="604847"/>
              <a:ext cx="6514762" cy="1222164"/>
              <a:chOff x="2809592" y="604847"/>
              <a:chExt cx="6514762" cy="122216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26D09BB-ED4B-45D9-85DD-2D81D32D4389}"/>
                  </a:ext>
                </a:extLst>
              </p:cNvPr>
              <p:cNvGrpSpPr/>
              <p:nvPr/>
            </p:nvGrpSpPr>
            <p:grpSpPr>
              <a:xfrm>
                <a:off x="2809592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D8DC021-7A24-417B-BDD6-76F5365E025D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2FE0966-D2A3-4DA2-A4AF-EE9E011FB49A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FAC5784-1E79-477F-9E18-6B6EA4F8B58D}"/>
                  </a:ext>
                </a:extLst>
              </p:cNvPr>
              <p:cNvGrpSpPr/>
              <p:nvPr/>
            </p:nvGrpSpPr>
            <p:grpSpPr>
              <a:xfrm>
                <a:off x="5021826" y="604847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2978F28-DE9B-4350-8599-71B0CB00F922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A3A2852-A325-4B01-A165-60FCE0407B6A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D84C161-B320-42A6-B4A9-C7F47E8D1E59}"/>
                  </a:ext>
                </a:extLst>
              </p:cNvPr>
              <p:cNvGrpSpPr/>
              <p:nvPr/>
            </p:nvGrpSpPr>
            <p:grpSpPr>
              <a:xfrm>
                <a:off x="7263090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62B21D3-CD08-4256-B995-A28D120F92FD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DEE64F8-438D-4F75-8F67-E0197BED3AB0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296FE6-E516-409D-9AAF-FAEC31BBCCD4}"/>
                </a:ext>
              </a:extLst>
            </p:cNvPr>
            <p:cNvGrpSpPr/>
            <p:nvPr/>
          </p:nvGrpSpPr>
          <p:grpSpPr>
            <a:xfrm>
              <a:off x="2824105" y="1977494"/>
              <a:ext cx="6514762" cy="1222164"/>
              <a:chOff x="2809592" y="604847"/>
              <a:chExt cx="6514762" cy="122216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BCA48C9-CB34-4521-9B3C-767A47F6532F}"/>
                  </a:ext>
                </a:extLst>
              </p:cNvPr>
              <p:cNvGrpSpPr/>
              <p:nvPr/>
            </p:nvGrpSpPr>
            <p:grpSpPr>
              <a:xfrm>
                <a:off x="2809592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9DB9036-50B9-4313-9562-71BE3CC85610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41A0F2C-7A6C-48CE-9FB2-5CFE975EB8F7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038B862-4739-4C69-9A2B-5DBEC3922525}"/>
                  </a:ext>
                </a:extLst>
              </p:cNvPr>
              <p:cNvGrpSpPr/>
              <p:nvPr/>
            </p:nvGrpSpPr>
            <p:grpSpPr>
              <a:xfrm>
                <a:off x="5021826" y="604847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9A8AB1A-0460-4190-A1D2-48DB2C106599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C4BA3966-FFFE-4EBA-831D-B7A00A18FA15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794F752-D01D-44A0-9BBC-FA461710E5D7}"/>
                  </a:ext>
                </a:extLst>
              </p:cNvPr>
              <p:cNvGrpSpPr/>
              <p:nvPr/>
            </p:nvGrpSpPr>
            <p:grpSpPr>
              <a:xfrm>
                <a:off x="7263090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EEACCF9-EC69-477B-AF7F-2219F5167EA5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43002E-473B-408E-9A4C-0C187408EC66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B63B572-2AC7-45CC-B848-C140AE525BF3}"/>
                </a:ext>
              </a:extLst>
            </p:cNvPr>
            <p:cNvGrpSpPr/>
            <p:nvPr/>
          </p:nvGrpSpPr>
          <p:grpSpPr>
            <a:xfrm>
              <a:off x="2809592" y="3251278"/>
              <a:ext cx="8040600" cy="1276490"/>
              <a:chOff x="2809592" y="550521"/>
              <a:chExt cx="8040600" cy="127649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051113E-AFC6-4DB6-9A30-F81F18F46DA4}"/>
                  </a:ext>
                </a:extLst>
              </p:cNvPr>
              <p:cNvGrpSpPr/>
              <p:nvPr/>
            </p:nvGrpSpPr>
            <p:grpSpPr>
              <a:xfrm>
                <a:off x="2809592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78F27EF-D462-48D8-ACCE-6D67E18628DA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E3FA276-52E9-448C-AB74-8F8D540FADE2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2F66ADE-1CB7-4872-A369-9A5334C62C41}"/>
                  </a:ext>
                </a:extLst>
              </p:cNvPr>
              <p:cNvGrpSpPr/>
              <p:nvPr/>
            </p:nvGrpSpPr>
            <p:grpSpPr>
              <a:xfrm>
                <a:off x="5021826" y="604847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C85F7F3-DA01-48E3-9281-523D8E6521CB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890B779-A572-4D2D-BF34-5056CA692DFA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227EDC7-FE14-402E-B006-665EF933D659}"/>
                  </a:ext>
                </a:extLst>
              </p:cNvPr>
              <p:cNvGrpSpPr/>
              <p:nvPr/>
            </p:nvGrpSpPr>
            <p:grpSpPr>
              <a:xfrm>
                <a:off x="7250771" y="550521"/>
                <a:ext cx="3599421" cy="1222163"/>
                <a:chOff x="2797273" y="550521"/>
                <a:chExt cx="3599421" cy="1222163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B8805BB-63C6-44D1-BB43-EADECA7DFC07}"/>
                    </a:ext>
                  </a:extLst>
                </p:cNvPr>
                <p:cNvSpPr/>
                <p:nvPr/>
              </p:nvSpPr>
              <p:spPr>
                <a:xfrm>
                  <a:off x="2797275" y="550521"/>
                  <a:ext cx="3126942" cy="12221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94166AC-B233-4AF2-AF81-2DFCB9047237}"/>
                    </a:ext>
                  </a:extLst>
                </p:cNvPr>
                <p:cNvSpPr/>
                <p:nvPr/>
              </p:nvSpPr>
              <p:spPr>
                <a:xfrm>
                  <a:off x="2797273" y="1324530"/>
                  <a:ext cx="3599421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1F48C1-974D-4242-9316-4360D439E88A}"/>
                </a:ext>
              </a:extLst>
            </p:cNvPr>
            <p:cNvGrpSpPr/>
            <p:nvPr/>
          </p:nvGrpSpPr>
          <p:grpSpPr>
            <a:xfrm>
              <a:off x="2814256" y="4640382"/>
              <a:ext cx="5241173" cy="1222163"/>
              <a:chOff x="2809592" y="604848"/>
              <a:chExt cx="4273497" cy="122216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6AC007A-B310-4B68-AF18-7D53533978A3}"/>
                  </a:ext>
                </a:extLst>
              </p:cNvPr>
              <p:cNvGrpSpPr/>
              <p:nvPr/>
            </p:nvGrpSpPr>
            <p:grpSpPr>
              <a:xfrm>
                <a:off x="2809592" y="604848"/>
                <a:ext cx="2061264" cy="1222163"/>
                <a:chOff x="2809592" y="604848"/>
                <a:chExt cx="2061264" cy="122216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EF8C469-B44B-40A9-AB3C-3F6A9C207AE5}"/>
                    </a:ext>
                  </a:extLst>
                </p:cNvPr>
                <p:cNvSpPr/>
                <p:nvPr/>
              </p:nvSpPr>
              <p:spPr>
                <a:xfrm>
                  <a:off x="2809593" y="604848"/>
                  <a:ext cx="2061263" cy="12221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CEDC6DB-1B0E-4D21-AA9C-CE1CF934B40F}"/>
                    </a:ext>
                  </a:extLst>
                </p:cNvPr>
                <p:cNvSpPr/>
                <p:nvPr/>
              </p:nvSpPr>
              <p:spPr>
                <a:xfrm>
                  <a:off x="2809592" y="1378857"/>
                  <a:ext cx="2061263" cy="448154"/>
                </a:xfrm>
                <a:prstGeom prst="rect">
                  <a:avLst/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79E042-7EE8-4EF7-8D52-9A7C1B8AB399}"/>
                  </a:ext>
                </a:extLst>
              </p:cNvPr>
              <p:cNvSpPr/>
              <p:nvPr/>
            </p:nvSpPr>
            <p:spPr>
              <a:xfrm>
                <a:off x="5021826" y="1378856"/>
                <a:ext cx="2061263" cy="448154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2E76B3-08CE-4416-8324-A9BCE5CD052C}"/>
                </a:ext>
              </a:extLst>
            </p:cNvPr>
            <p:cNvSpPr txBox="1"/>
            <p:nvPr/>
          </p:nvSpPr>
          <p:spPr>
            <a:xfrm>
              <a:off x="2824105" y="1331163"/>
              <a:ext cx="2017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Opening presentation (Morning)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9C3736-8D3E-40DB-ADB2-E9C459455ED5}"/>
                </a:ext>
              </a:extLst>
            </p:cNvPr>
            <p:cNvSpPr txBox="1"/>
            <p:nvPr/>
          </p:nvSpPr>
          <p:spPr>
            <a:xfrm>
              <a:off x="2716680" y="2833366"/>
              <a:ext cx="2017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Conduct Trial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9CE6E6-4384-42F5-8084-B9D2D4536AEE}"/>
                </a:ext>
              </a:extLst>
            </p:cNvPr>
            <p:cNvSpPr txBox="1"/>
            <p:nvPr/>
          </p:nvSpPr>
          <p:spPr>
            <a:xfrm>
              <a:off x="2745713" y="4168907"/>
              <a:ext cx="2017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Continue with action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6CEDF1-AFA8-41FD-B04E-4F1A1F96E0E6}"/>
                </a:ext>
              </a:extLst>
            </p:cNvPr>
            <p:cNvSpPr txBox="1"/>
            <p:nvPr/>
          </p:nvSpPr>
          <p:spPr>
            <a:xfrm>
              <a:off x="2854170" y="5570282"/>
              <a:ext cx="2448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Final Presentation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536A82-53C2-43A1-8C1D-5EF0013FE1E5}"/>
                </a:ext>
              </a:extLst>
            </p:cNvPr>
            <p:cNvSpPr txBox="1"/>
            <p:nvPr/>
          </p:nvSpPr>
          <p:spPr>
            <a:xfrm>
              <a:off x="5017959" y="1419773"/>
              <a:ext cx="2017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Finalize the analysis and focus to be execute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066438-31F1-4E43-947C-A0809798195C}"/>
                </a:ext>
              </a:extLst>
            </p:cNvPr>
            <p:cNvSpPr txBox="1"/>
            <p:nvPr/>
          </p:nvSpPr>
          <p:spPr>
            <a:xfrm>
              <a:off x="7333970" y="1451991"/>
              <a:ext cx="2017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GENBA with validation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B33F98-71C7-450A-AFB0-19B5AEBA197E}"/>
                </a:ext>
              </a:extLst>
            </p:cNvPr>
            <p:cNvSpPr txBox="1"/>
            <p:nvPr/>
          </p:nvSpPr>
          <p:spPr>
            <a:xfrm>
              <a:off x="5036340" y="2833454"/>
              <a:ext cx="2017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 Action Plan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F7CEFF-5399-4F5A-94CD-5722E3E2F439}"/>
                </a:ext>
              </a:extLst>
            </p:cNvPr>
            <p:cNvSpPr txBox="1"/>
            <p:nvPr/>
          </p:nvSpPr>
          <p:spPr>
            <a:xfrm>
              <a:off x="7342062" y="2776102"/>
              <a:ext cx="2017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Leader’s Meeting (direction input sharing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F8C15-BAA6-4AEB-8E3C-99F4494DE0C7}"/>
                </a:ext>
              </a:extLst>
            </p:cNvPr>
            <p:cNvSpPr txBox="1"/>
            <p:nvPr/>
          </p:nvSpPr>
          <p:spPr>
            <a:xfrm>
              <a:off x="4972455" y="4168907"/>
              <a:ext cx="2017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Result tracking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FB71C0-1BE2-4731-A425-047FB87426DD}"/>
                </a:ext>
              </a:extLst>
            </p:cNvPr>
            <p:cNvSpPr txBox="1"/>
            <p:nvPr/>
          </p:nvSpPr>
          <p:spPr>
            <a:xfrm>
              <a:off x="7091774" y="4018531"/>
              <a:ext cx="2017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Prepare closing presentation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483096-5780-4501-AAE2-23F6DFB8CD32}"/>
                </a:ext>
              </a:extLst>
            </p:cNvPr>
            <p:cNvSpPr txBox="1"/>
            <p:nvPr/>
          </p:nvSpPr>
          <p:spPr>
            <a:xfrm>
              <a:off x="8889883" y="4011776"/>
              <a:ext cx="1312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Action List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Standardize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10CD35C-96BE-4F94-9F49-D6E060A1E1A9}"/>
              </a:ext>
            </a:extLst>
          </p:cNvPr>
          <p:cNvSpPr txBox="1"/>
          <p:nvPr/>
        </p:nvSpPr>
        <p:spPr>
          <a:xfrm>
            <a:off x="-1006313" y="309633"/>
            <a:ext cx="6443735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3+</a:t>
            </a:r>
            <a:r>
              <a:rPr lang="en-IN" sz="2000" b="1" dirty="0">
                <a:solidFill>
                  <a:srgbClr val="DB712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88975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38E75-A75C-46E7-AB63-45C7C2D39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8" r="40654"/>
          <a:stretch/>
        </p:blipFill>
        <p:spPr>
          <a:xfrm>
            <a:off x="3793173" y="3563228"/>
            <a:ext cx="4883320" cy="25847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E3FD14-51AB-48E0-BEDA-7B0D6FFB3309}"/>
              </a:ext>
            </a:extLst>
          </p:cNvPr>
          <p:cNvGrpSpPr/>
          <p:nvPr/>
        </p:nvGrpSpPr>
        <p:grpSpPr>
          <a:xfrm>
            <a:off x="326604" y="1087322"/>
            <a:ext cx="3786791" cy="2345833"/>
            <a:chOff x="368807" y="1016983"/>
            <a:chExt cx="3786791" cy="2345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E0C68-3D2C-43AE-B77C-31187C5B2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18" b="57400"/>
            <a:stretch/>
          </p:blipFill>
          <p:spPr>
            <a:xfrm>
              <a:off x="368807" y="1016983"/>
              <a:ext cx="3786791" cy="2078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4BC7E7-8C03-4015-80CD-70D6BE470E20}"/>
                </a:ext>
              </a:extLst>
            </p:cNvPr>
            <p:cNvSpPr txBox="1"/>
            <p:nvPr/>
          </p:nvSpPr>
          <p:spPr>
            <a:xfrm>
              <a:off x="965639" y="3085817"/>
              <a:ext cx="2475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Integrate into Daily Management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3032FB-8EB6-450F-A8FE-B03FFB959961}"/>
              </a:ext>
            </a:extLst>
          </p:cNvPr>
          <p:cNvGrpSpPr/>
          <p:nvPr/>
        </p:nvGrpSpPr>
        <p:grpSpPr>
          <a:xfrm>
            <a:off x="8254629" y="1061350"/>
            <a:ext cx="3811989" cy="2436841"/>
            <a:chOff x="8296832" y="991011"/>
            <a:chExt cx="3811989" cy="24368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9539D5-5796-4260-9377-4D578387D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62" t="58118" b="2511"/>
            <a:stretch/>
          </p:blipFill>
          <p:spPr>
            <a:xfrm>
              <a:off x="8296832" y="991011"/>
              <a:ext cx="3811989" cy="21598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A4C0AB-798F-4A1E-8751-126D72EE598E}"/>
                </a:ext>
              </a:extLst>
            </p:cNvPr>
            <p:cNvSpPr txBox="1"/>
            <p:nvPr/>
          </p:nvSpPr>
          <p:spPr>
            <a:xfrm>
              <a:off x="9113140" y="3150853"/>
              <a:ext cx="2140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Status List of Kaizen Actions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A04D6F-B36D-44A3-A07A-D2A06D161AF1}"/>
              </a:ext>
            </a:extLst>
          </p:cNvPr>
          <p:cNvGrpSpPr/>
          <p:nvPr/>
        </p:nvGrpSpPr>
        <p:grpSpPr>
          <a:xfrm>
            <a:off x="4340657" y="1162718"/>
            <a:ext cx="3653544" cy="2335473"/>
            <a:chOff x="4382860" y="1092379"/>
            <a:chExt cx="3653544" cy="23354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9DF61D-9331-4113-86A5-44BBD285E571}"/>
                </a:ext>
              </a:extLst>
            </p:cNvPr>
            <p:cNvSpPr txBox="1"/>
            <p:nvPr/>
          </p:nvSpPr>
          <p:spPr>
            <a:xfrm>
              <a:off x="4517668" y="3150853"/>
              <a:ext cx="3518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Persistent : Follow-up Kaizen action meeting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D5DE66-D688-4412-89AE-3DFEAD84A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860" y="1092379"/>
              <a:ext cx="3653544" cy="19934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67A70DB-3276-463A-A37C-DCDB21E6BB8E}"/>
              </a:ext>
            </a:extLst>
          </p:cNvPr>
          <p:cNvSpPr txBox="1"/>
          <p:nvPr/>
        </p:nvSpPr>
        <p:spPr>
          <a:xfrm>
            <a:off x="-1174638" y="305712"/>
            <a:ext cx="6443735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3+1+</a:t>
            </a:r>
            <a:r>
              <a:rPr lang="en-IN" sz="2000" b="1" dirty="0">
                <a:solidFill>
                  <a:srgbClr val="DB712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000" b="1" dirty="0">
              <a:solidFill>
                <a:srgbClr val="DB712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44722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14968-8872-4A4D-9DAF-DD301C1EB664}"/>
              </a:ext>
            </a:extLst>
          </p:cNvPr>
          <p:cNvGrpSpPr/>
          <p:nvPr/>
        </p:nvGrpSpPr>
        <p:grpSpPr>
          <a:xfrm>
            <a:off x="2305224" y="953914"/>
            <a:ext cx="6565551" cy="4950172"/>
            <a:chOff x="974025" y="1097738"/>
            <a:chExt cx="6565551" cy="4950172"/>
          </a:xfrm>
          <a:noFill/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DD7FDB0-915B-4437-A398-A97BDDC559C4}"/>
                </a:ext>
              </a:extLst>
            </p:cNvPr>
            <p:cNvSpPr/>
            <p:nvPr/>
          </p:nvSpPr>
          <p:spPr>
            <a:xfrm>
              <a:off x="2447187" y="4587456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Spaghetti Diagram 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3704B2-6DE9-44B2-BA26-CCC6CC37212C}"/>
                </a:ext>
              </a:extLst>
            </p:cNvPr>
            <p:cNvSpPr/>
            <p:nvPr/>
          </p:nvSpPr>
          <p:spPr>
            <a:xfrm>
              <a:off x="1754956" y="109773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Poka</a:t>
              </a: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Yoke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944891-2974-47C3-8581-DF63B1455CBD}"/>
                </a:ext>
              </a:extLst>
            </p:cNvPr>
            <p:cNvSpPr/>
            <p:nvPr/>
          </p:nvSpPr>
          <p:spPr>
            <a:xfrm>
              <a:off x="4683958" y="112323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Ergonomics principle 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AAD2D9-8848-4B5B-A5C9-279A59649946}"/>
                </a:ext>
              </a:extLst>
            </p:cNvPr>
            <p:cNvSpPr/>
            <p:nvPr/>
          </p:nvSpPr>
          <p:spPr>
            <a:xfrm>
              <a:off x="3229136" y="109773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KANBAN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BDF09A-6145-47F1-8745-42EC4EFB415A}"/>
                </a:ext>
              </a:extLst>
            </p:cNvPr>
            <p:cNvSpPr/>
            <p:nvPr/>
          </p:nvSpPr>
          <p:spPr>
            <a:xfrm>
              <a:off x="974025" y="224670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SMED 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D1838D-60C9-4EAA-80B4-83BCB986A62B}"/>
                </a:ext>
              </a:extLst>
            </p:cNvPr>
            <p:cNvSpPr/>
            <p:nvPr/>
          </p:nvSpPr>
          <p:spPr>
            <a:xfrm>
              <a:off x="4664915" y="346151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 Control 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0F2D96-9A19-454F-92F3-5507179DAA51}"/>
                </a:ext>
              </a:extLst>
            </p:cNvPr>
            <p:cNvSpPr/>
            <p:nvPr/>
          </p:nvSpPr>
          <p:spPr>
            <a:xfrm>
              <a:off x="3215571" y="3433420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Brain Storming 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B09E463-F544-4522-B5A1-4D8EA51268C5}"/>
                </a:ext>
              </a:extLst>
            </p:cNvPr>
            <p:cNvSpPr/>
            <p:nvPr/>
          </p:nvSpPr>
          <p:spPr>
            <a:xfrm>
              <a:off x="5396144" y="229237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 Flow Chart 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963337-581D-453A-B2F1-31DF7609BD78}"/>
                </a:ext>
              </a:extLst>
            </p:cNvPr>
            <p:cNvSpPr/>
            <p:nvPr/>
          </p:nvSpPr>
          <p:spPr>
            <a:xfrm>
              <a:off x="3933686" y="4676310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Value stream mapping 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3494DF-896C-4F91-B456-EAE3368C9E87}"/>
                </a:ext>
              </a:extLst>
            </p:cNvPr>
            <p:cNvSpPr/>
            <p:nvPr/>
          </p:nvSpPr>
          <p:spPr>
            <a:xfrm>
              <a:off x="5444362" y="4651801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Ishikawa Diagram 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BDFB5D-A3D1-4746-B319-077098051CD4}"/>
                </a:ext>
              </a:extLst>
            </p:cNvPr>
            <p:cNvSpPr/>
            <p:nvPr/>
          </p:nvSpPr>
          <p:spPr>
            <a:xfrm>
              <a:off x="6167976" y="346151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Pareto 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7DFDD1-C378-45C8-A456-CF8A832334B4}"/>
                </a:ext>
              </a:extLst>
            </p:cNvPr>
            <p:cNvSpPr/>
            <p:nvPr/>
          </p:nvSpPr>
          <p:spPr>
            <a:xfrm>
              <a:off x="1717079" y="339567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Histogram 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B5CC58B-C0F5-4DFC-B4B5-D5E6405BB1BA}"/>
                </a:ext>
              </a:extLst>
            </p:cNvPr>
            <p:cNvSpPr/>
            <p:nvPr/>
          </p:nvSpPr>
          <p:spPr>
            <a:xfrm>
              <a:off x="3933686" y="224670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Control Mechanism 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550F47E-AD34-4F66-ACB8-55292EF3993E}"/>
                </a:ext>
              </a:extLst>
            </p:cNvPr>
            <p:cNvSpPr/>
            <p:nvPr/>
          </p:nvSpPr>
          <p:spPr>
            <a:xfrm>
              <a:off x="2484342" y="2259528"/>
              <a:ext cx="1371600" cy="1371600"/>
            </a:xfrm>
            <a:custGeom>
              <a:avLst/>
              <a:gdLst>
                <a:gd name="connsiteX0" fmla="*/ 0 w 283635"/>
                <a:gd name="connsiteY0" fmla="*/ 123381 h 246762"/>
                <a:gd name="connsiteX1" fmla="*/ 61691 w 283635"/>
                <a:gd name="connsiteY1" fmla="*/ 0 h 246762"/>
                <a:gd name="connsiteX2" fmla="*/ 221945 w 283635"/>
                <a:gd name="connsiteY2" fmla="*/ 0 h 246762"/>
                <a:gd name="connsiteX3" fmla="*/ 283635 w 283635"/>
                <a:gd name="connsiteY3" fmla="*/ 123381 h 246762"/>
                <a:gd name="connsiteX4" fmla="*/ 221945 w 283635"/>
                <a:gd name="connsiteY4" fmla="*/ 246762 h 246762"/>
                <a:gd name="connsiteX5" fmla="*/ 61691 w 283635"/>
                <a:gd name="connsiteY5" fmla="*/ 246762 h 246762"/>
                <a:gd name="connsiteX6" fmla="*/ 0 w 283635"/>
                <a:gd name="connsiteY6" fmla="*/ 123381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635" h="246762">
                  <a:moveTo>
                    <a:pt x="141818" y="0"/>
                  </a:moveTo>
                  <a:lnTo>
                    <a:pt x="283634" y="53671"/>
                  </a:lnTo>
                  <a:lnTo>
                    <a:pt x="283634" y="193092"/>
                  </a:lnTo>
                  <a:lnTo>
                    <a:pt x="141818" y="246762"/>
                  </a:lnTo>
                  <a:lnTo>
                    <a:pt x="1" y="193092"/>
                  </a:lnTo>
                  <a:lnTo>
                    <a:pt x="1" y="53671"/>
                  </a:lnTo>
                  <a:lnTo>
                    <a:pt x="141818" y="0"/>
                  </a:lnTo>
                  <a:close/>
                </a:path>
              </a:pathLst>
            </a:custGeom>
            <a:grpFill/>
            <a:ln>
              <a:solidFill>
                <a:srgbClr val="19756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504" tIns="63251" rIns="57505" bIns="632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Standard Work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6D715F-0963-4346-A213-B27ADBA129D7}"/>
              </a:ext>
            </a:extLst>
          </p:cNvPr>
          <p:cNvGrpSpPr/>
          <p:nvPr/>
        </p:nvGrpSpPr>
        <p:grpSpPr>
          <a:xfrm>
            <a:off x="1756541" y="1751090"/>
            <a:ext cx="1196770" cy="397464"/>
            <a:chOff x="2152650" y="1459911"/>
            <a:chExt cx="1196770" cy="39746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CDF915D-819A-4031-8004-EB47DAF09441}"/>
                </a:ext>
              </a:extLst>
            </p:cNvPr>
            <p:cNvCxnSpPr/>
            <p:nvPr/>
          </p:nvCxnSpPr>
          <p:spPr>
            <a:xfrm flipH="1">
              <a:off x="2464517" y="1665214"/>
              <a:ext cx="884903" cy="0"/>
            </a:xfrm>
            <a:prstGeom prst="line">
              <a:avLst/>
            </a:prstGeom>
            <a:ln w="28575"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6A5686-478F-4241-88E9-FB69DC92F5F5}"/>
                </a:ext>
              </a:extLst>
            </p:cNvPr>
            <p:cNvSpPr/>
            <p:nvPr/>
          </p:nvSpPr>
          <p:spPr>
            <a:xfrm>
              <a:off x="2152650" y="1459911"/>
              <a:ext cx="390525" cy="397464"/>
            </a:xfrm>
            <a:prstGeom prst="ellipse">
              <a:avLst/>
            </a:prstGeom>
            <a:solidFill>
              <a:srgbClr val="3DABB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6DA9BA-72A4-4AD9-90F5-A4AD711CE6C1}"/>
              </a:ext>
            </a:extLst>
          </p:cNvPr>
          <p:cNvGrpSpPr/>
          <p:nvPr/>
        </p:nvGrpSpPr>
        <p:grpSpPr>
          <a:xfrm>
            <a:off x="2456387" y="4796313"/>
            <a:ext cx="1196770" cy="397464"/>
            <a:chOff x="2152650" y="1459911"/>
            <a:chExt cx="1196770" cy="39746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EFE39E-DAC2-4A91-AD9C-0483C4CB990D}"/>
                </a:ext>
              </a:extLst>
            </p:cNvPr>
            <p:cNvCxnSpPr/>
            <p:nvPr/>
          </p:nvCxnSpPr>
          <p:spPr>
            <a:xfrm flipH="1">
              <a:off x="2464517" y="1665214"/>
              <a:ext cx="884903" cy="0"/>
            </a:xfrm>
            <a:prstGeom prst="line">
              <a:avLst/>
            </a:prstGeom>
            <a:ln w="28575"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A8A7C0E-3F10-4D1D-920D-1BF11F46C81B}"/>
                </a:ext>
              </a:extLst>
            </p:cNvPr>
            <p:cNvSpPr/>
            <p:nvPr/>
          </p:nvSpPr>
          <p:spPr>
            <a:xfrm>
              <a:off x="2152650" y="1459911"/>
              <a:ext cx="390525" cy="397464"/>
            </a:xfrm>
            <a:prstGeom prst="ellipse">
              <a:avLst/>
            </a:prstGeom>
            <a:solidFill>
              <a:srgbClr val="3DABB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8F0DAA-B364-4F34-9FCD-AF5E13F52A59}"/>
              </a:ext>
            </a:extLst>
          </p:cNvPr>
          <p:cNvGrpSpPr/>
          <p:nvPr/>
        </p:nvGrpSpPr>
        <p:grpSpPr>
          <a:xfrm flipH="1">
            <a:off x="7862373" y="1558929"/>
            <a:ext cx="1196770" cy="397464"/>
            <a:chOff x="2152650" y="1459911"/>
            <a:chExt cx="1196770" cy="39746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A3F76EC-1128-4EDE-B1A9-A568429774EC}"/>
                </a:ext>
              </a:extLst>
            </p:cNvPr>
            <p:cNvCxnSpPr/>
            <p:nvPr/>
          </p:nvCxnSpPr>
          <p:spPr>
            <a:xfrm flipH="1">
              <a:off x="2464517" y="1665214"/>
              <a:ext cx="884903" cy="0"/>
            </a:xfrm>
            <a:prstGeom prst="line">
              <a:avLst/>
            </a:prstGeom>
            <a:ln w="28575"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530D8-8FD3-4CAA-909A-772CF81FD143}"/>
                </a:ext>
              </a:extLst>
            </p:cNvPr>
            <p:cNvSpPr/>
            <p:nvPr/>
          </p:nvSpPr>
          <p:spPr>
            <a:xfrm>
              <a:off x="2152650" y="1459911"/>
              <a:ext cx="390525" cy="397464"/>
            </a:xfrm>
            <a:prstGeom prst="ellipse">
              <a:avLst/>
            </a:prstGeom>
            <a:solidFill>
              <a:srgbClr val="3DABB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62F3DB-D633-4E14-9B6A-1FE7380F3988}"/>
              </a:ext>
            </a:extLst>
          </p:cNvPr>
          <p:cNvGrpSpPr/>
          <p:nvPr/>
        </p:nvGrpSpPr>
        <p:grpSpPr>
          <a:xfrm flipH="1">
            <a:off x="8304824" y="4675226"/>
            <a:ext cx="1196770" cy="397464"/>
            <a:chOff x="2152650" y="1459911"/>
            <a:chExt cx="1196770" cy="39746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EF03D1-85CA-4E01-A2DE-CB810782B4C5}"/>
                </a:ext>
              </a:extLst>
            </p:cNvPr>
            <p:cNvCxnSpPr/>
            <p:nvPr/>
          </p:nvCxnSpPr>
          <p:spPr>
            <a:xfrm flipH="1">
              <a:off x="2464517" y="1665214"/>
              <a:ext cx="884903" cy="0"/>
            </a:xfrm>
            <a:prstGeom prst="line">
              <a:avLst/>
            </a:prstGeom>
            <a:ln w="28575"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5786177-1C38-4B9C-8CA9-4B14CB8BF06D}"/>
                </a:ext>
              </a:extLst>
            </p:cNvPr>
            <p:cNvSpPr/>
            <p:nvPr/>
          </p:nvSpPr>
          <p:spPr>
            <a:xfrm>
              <a:off x="2152650" y="1459911"/>
              <a:ext cx="390525" cy="397464"/>
            </a:xfrm>
            <a:prstGeom prst="ellipse">
              <a:avLst/>
            </a:prstGeom>
            <a:solidFill>
              <a:srgbClr val="3DABB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7D6DE5-1531-4713-8BCC-210E4DE4B86D}"/>
              </a:ext>
            </a:extLst>
          </p:cNvPr>
          <p:cNvSpPr txBox="1"/>
          <p:nvPr/>
        </p:nvSpPr>
        <p:spPr>
          <a:xfrm>
            <a:off x="829769" y="1033243"/>
            <a:ext cx="1949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Gemba &amp; Observation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B885E-3EEB-45B9-9B3A-E9511F89F027}"/>
              </a:ext>
            </a:extLst>
          </p:cNvPr>
          <p:cNvSpPr txBox="1"/>
          <p:nvPr/>
        </p:nvSpPr>
        <p:spPr>
          <a:xfrm>
            <a:off x="9189727" y="1303491"/>
            <a:ext cx="1659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Analysis &amp; Verification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309FF9-AB04-4239-8733-B63C5E0203AE}"/>
              </a:ext>
            </a:extLst>
          </p:cNvPr>
          <p:cNvSpPr txBox="1"/>
          <p:nvPr/>
        </p:nvSpPr>
        <p:spPr>
          <a:xfrm>
            <a:off x="779001" y="4661196"/>
            <a:ext cx="1790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Improvement Approach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589DA7-BC25-4AE8-91A5-17E33DB7AC3A}"/>
              </a:ext>
            </a:extLst>
          </p:cNvPr>
          <p:cNvSpPr txBox="1"/>
          <p:nvPr/>
        </p:nvSpPr>
        <p:spPr>
          <a:xfrm>
            <a:off x="9726706" y="4762901"/>
            <a:ext cx="165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D3C142-9301-4CDE-AA7F-E942E55862FF}"/>
              </a:ext>
            </a:extLst>
          </p:cNvPr>
          <p:cNvSpPr txBox="1"/>
          <p:nvPr/>
        </p:nvSpPr>
        <p:spPr>
          <a:xfrm>
            <a:off x="441669" y="381836"/>
            <a:ext cx="2644486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Tool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49359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458DEE-41C6-44FE-91B2-D945A1DBF16B}"/>
              </a:ext>
            </a:extLst>
          </p:cNvPr>
          <p:cNvSpPr txBox="1"/>
          <p:nvPr/>
        </p:nvSpPr>
        <p:spPr>
          <a:xfrm>
            <a:off x="3051629" y="2693964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A40267-67FC-4C63-B9AB-56EAA37DFCBF}"/>
              </a:ext>
            </a:extLst>
          </p:cNvPr>
          <p:cNvGraphicFramePr/>
          <p:nvPr/>
        </p:nvGraphicFramePr>
        <p:xfrm>
          <a:off x="1032328" y="1257050"/>
          <a:ext cx="10127343" cy="4708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844BB7-D8A6-44F4-9F1E-3FBF5BDE1DA1}"/>
              </a:ext>
            </a:extLst>
          </p:cNvPr>
          <p:cNvSpPr txBox="1"/>
          <p:nvPr/>
        </p:nvSpPr>
        <p:spPr>
          <a:xfrm>
            <a:off x="369334" y="333377"/>
            <a:ext cx="3976914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STEAM MAP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55639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97C9-7D38-456F-BD9E-087FE4297477}"/>
              </a:ext>
            </a:extLst>
          </p:cNvPr>
          <p:cNvSpPr txBox="1"/>
          <p:nvPr/>
        </p:nvSpPr>
        <p:spPr>
          <a:xfrm>
            <a:off x="1045028" y="1766365"/>
            <a:ext cx="6096000" cy="332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identify which arear will focus based on a longest process time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find out how the movement of information causes material , in terms of triggering and monitoring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show the relationship and impact from the supplier to the customer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FCD3F-A5C1-4E59-8140-BD1956327EDA}"/>
              </a:ext>
            </a:extLst>
          </p:cNvPr>
          <p:cNvSpPr txBox="1"/>
          <p:nvPr/>
        </p:nvSpPr>
        <p:spPr>
          <a:xfrm>
            <a:off x="60290" y="1032375"/>
            <a:ext cx="5384799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STEAM MAP FUNCTION 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28287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84D759-9722-46A7-806D-2FF030FC6C39}"/>
              </a:ext>
            </a:extLst>
          </p:cNvPr>
          <p:cNvGrpSpPr/>
          <p:nvPr/>
        </p:nvGrpSpPr>
        <p:grpSpPr>
          <a:xfrm>
            <a:off x="569748" y="1801402"/>
            <a:ext cx="10893822" cy="4169595"/>
            <a:chOff x="955473" y="1677534"/>
            <a:chExt cx="10893822" cy="41695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7246FE-E8A3-4DDB-94E2-1DDBBE4D0268}"/>
                </a:ext>
              </a:extLst>
            </p:cNvPr>
            <p:cNvSpPr/>
            <p:nvPr/>
          </p:nvSpPr>
          <p:spPr>
            <a:xfrm>
              <a:off x="4019978" y="1677534"/>
              <a:ext cx="4162498" cy="4169595"/>
            </a:xfrm>
            <a:prstGeom prst="rect">
              <a:avLst/>
            </a:prstGeom>
            <a:solidFill>
              <a:srgbClr val="3DABB1"/>
            </a:solidFill>
            <a:ln w="6350">
              <a:noFill/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F1686E-305F-4A1B-89DB-9EB11AB10649}"/>
                </a:ext>
              </a:extLst>
            </p:cNvPr>
            <p:cNvSpPr/>
            <p:nvPr/>
          </p:nvSpPr>
          <p:spPr>
            <a:xfrm>
              <a:off x="4019978" y="2545954"/>
              <a:ext cx="4162498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13C6E2-42FB-413D-B508-3F231635EB19}"/>
                </a:ext>
              </a:extLst>
            </p:cNvPr>
            <p:cNvSpPr/>
            <p:nvPr/>
          </p:nvSpPr>
          <p:spPr>
            <a:xfrm>
              <a:off x="4014751" y="3635143"/>
              <a:ext cx="4162498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877A0A-B6BB-462D-8283-03D9EF24187D}"/>
                </a:ext>
              </a:extLst>
            </p:cNvPr>
            <p:cNvSpPr/>
            <p:nvPr/>
          </p:nvSpPr>
          <p:spPr>
            <a:xfrm>
              <a:off x="4009524" y="4724331"/>
              <a:ext cx="4162498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ACC12FB-13A1-4A7C-8FB3-B4DC60D48AF4}"/>
                </a:ext>
              </a:extLst>
            </p:cNvPr>
            <p:cNvSpPr txBox="1">
              <a:spLocks/>
            </p:cNvSpPr>
            <p:nvPr/>
          </p:nvSpPr>
          <p:spPr>
            <a:xfrm>
              <a:off x="4719573" y="2358355"/>
              <a:ext cx="2725878" cy="2712883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228600" dist="114300" dir="81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soft" dir="t"/>
            </a:scene3d>
            <a:sp3d prstMaterial="metal">
              <a:bevelT w="57150"/>
            </a:sp3d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400" b="0" i="0" kern="1200">
                  <a:solidFill>
                    <a:schemeClr val="accent2"/>
                  </a:solidFill>
                  <a:latin typeface="Roboto Thin" pitchFamily="2" charset="0"/>
                  <a:ea typeface="+mn-ea"/>
                  <a:cs typeface="+mn-cs"/>
                </a:defRPr>
              </a:lvl1pPr>
            </a:lstStyle>
            <a:p>
              <a:pPr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7DB7FD-B698-4AF9-B91C-D38E2767E26E}"/>
                </a:ext>
              </a:extLst>
            </p:cNvPr>
            <p:cNvSpPr/>
            <p:nvPr/>
          </p:nvSpPr>
          <p:spPr>
            <a:xfrm>
              <a:off x="955473" y="1926759"/>
              <a:ext cx="2810019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 flow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8560E8-900E-4DAA-AA86-588EFABDEDB2}"/>
                </a:ext>
              </a:extLst>
            </p:cNvPr>
            <p:cNvSpPr/>
            <p:nvPr/>
          </p:nvSpPr>
          <p:spPr>
            <a:xfrm>
              <a:off x="955474" y="3021905"/>
              <a:ext cx="2810019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flow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C885AF-9474-472B-ADF0-010319B98667}"/>
                </a:ext>
              </a:extLst>
            </p:cNvPr>
            <p:cNvSpPr/>
            <p:nvPr/>
          </p:nvSpPr>
          <p:spPr>
            <a:xfrm>
              <a:off x="955474" y="4081070"/>
              <a:ext cx="2810019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Information Flow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73A98-27CA-4372-AA24-3809BB05F3C3}"/>
                </a:ext>
              </a:extLst>
            </p:cNvPr>
            <p:cNvSpPr/>
            <p:nvPr/>
          </p:nvSpPr>
          <p:spPr>
            <a:xfrm>
              <a:off x="955474" y="5140235"/>
              <a:ext cx="2810019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Box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9B626-7B7F-4081-B499-DBA747B32978}"/>
                </a:ext>
              </a:extLst>
            </p:cNvPr>
            <p:cNvSpPr/>
            <p:nvPr/>
          </p:nvSpPr>
          <p:spPr>
            <a:xfrm>
              <a:off x="4195921" y="1874589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DE2454-AD24-4CFE-B480-D6A9EC5039B3}"/>
                </a:ext>
              </a:extLst>
            </p:cNvPr>
            <p:cNvSpPr/>
            <p:nvPr/>
          </p:nvSpPr>
          <p:spPr>
            <a:xfrm>
              <a:off x="4195921" y="5216880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7D57112B-55F2-476E-8096-9F3009A96135}"/>
                </a:ext>
              </a:extLst>
            </p:cNvPr>
            <p:cNvSpPr/>
            <p:nvPr/>
          </p:nvSpPr>
          <p:spPr>
            <a:xfrm>
              <a:off x="4280654" y="5301328"/>
              <a:ext cx="261557" cy="262127"/>
            </a:xfrm>
            <a:custGeom>
              <a:avLst/>
              <a:gdLst>
                <a:gd name="connsiteX0" fmla="*/ 167222 w 332054"/>
                <a:gd name="connsiteY0" fmla="*/ 167491 h 332777"/>
                <a:gd name="connsiteX1" fmla="*/ 159015 w 332054"/>
                <a:gd name="connsiteY1" fmla="*/ 175886 h 332777"/>
                <a:gd name="connsiteX2" fmla="*/ 167410 w 332054"/>
                <a:gd name="connsiteY2" fmla="*/ 184094 h 332777"/>
                <a:gd name="connsiteX3" fmla="*/ 175618 w 332054"/>
                <a:gd name="connsiteY3" fmla="*/ 175886 h 332777"/>
                <a:gd name="connsiteX4" fmla="*/ 175618 w 332054"/>
                <a:gd name="connsiteY4" fmla="*/ 175699 h 332777"/>
                <a:gd name="connsiteX5" fmla="*/ 167222 w 332054"/>
                <a:gd name="connsiteY5" fmla="*/ 167491 h 332777"/>
                <a:gd name="connsiteX6" fmla="*/ 159108 w 332054"/>
                <a:gd name="connsiteY6" fmla="*/ 68523 h 332777"/>
                <a:gd name="connsiteX7" fmla="*/ 175618 w 332054"/>
                <a:gd name="connsiteY7" fmla="*/ 68523 h 332777"/>
                <a:gd name="connsiteX8" fmla="*/ 175618 w 332054"/>
                <a:gd name="connsiteY8" fmla="*/ 152583 h 332777"/>
                <a:gd name="connsiteX9" fmla="*/ 175240 w 332054"/>
                <a:gd name="connsiteY9" fmla="*/ 152583 h 332777"/>
                <a:gd name="connsiteX10" fmla="*/ 190186 w 332054"/>
                <a:gd name="connsiteY10" fmla="*/ 167484 h 332777"/>
                <a:gd name="connsiteX11" fmla="*/ 175310 w 332054"/>
                <a:gd name="connsiteY11" fmla="*/ 198970 h 332777"/>
                <a:gd name="connsiteX12" fmla="*/ 143824 w 332054"/>
                <a:gd name="connsiteY12" fmla="*/ 184094 h 332777"/>
                <a:gd name="connsiteX13" fmla="*/ 84860 w 332054"/>
                <a:gd name="connsiteY13" fmla="*/ 184094 h 332777"/>
                <a:gd name="connsiteX14" fmla="*/ 84860 w 332054"/>
                <a:gd name="connsiteY14" fmla="*/ 167584 h 332777"/>
                <a:gd name="connsiteX15" fmla="*/ 143824 w 332054"/>
                <a:gd name="connsiteY15" fmla="*/ 167584 h 332777"/>
                <a:gd name="connsiteX16" fmla="*/ 159108 w 332054"/>
                <a:gd name="connsiteY16" fmla="*/ 152583 h 332777"/>
                <a:gd name="connsiteX17" fmla="*/ 167221 w 332054"/>
                <a:gd name="connsiteY17" fmla="*/ 51918 h 332777"/>
                <a:gd name="connsiteX18" fmla="*/ 43443 w 332054"/>
                <a:gd name="connsiteY18" fmla="*/ 175886 h 332777"/>
                <a:gd name="connsiteX19" fmla="*/ 167410 w 332054"/>
                <a:gd name="connsiteY19" fmla="*/ 299664 h 332777"/>
                <a:gd name="connsiteX20" fmla="*/ 291188 w 332054"/>
                <a:gd name="connsiteY20" fmla="*/ 175886 h 332777"/>
                <a:gd name="connsiteX21" fmla="*/ 291188 w 332054"/>
                <a:gd name="connsiteY21" fmla="*/ 175697 h 332777"/>
                <a:gd name="connsiteX22" fmla="*/ 167221 w 332054"/>
                <a:gd name="connsiteY22" fmla="*/ 51918 h 332777"/>
                <a:gd name="connsiteX23" fmla="*/ 167748 w 332054"/>
                <a:gd name="connsiteY23" fmla="*/ 35165 h 332777"/>
                <a:gd name="connsiteX24" fmla="*/ 307792 w 332054"/>
                <a:gd name="connsiteY24" fmla="*/ 175886 h 332777"/>
                <a:gd name="connsiteX25" fmla="*/ 259866 w 332054"/>
                <a:gd name="connsiteY25" fmla="*/ 280889 h 332777"/>
                <a:gd name="connsiteX26" fmla="*/ 297131 w 332054"/>
                <a:gd name="connsiteY26" fmla="*/ 318627 h 332777"/>
                <a:gd name="connsiteX27" fmla="*/ 297414 w 332054"/>
                <a:gd name="connsiteY27" fmla="*/ 318910 h 332777"/>
                <a:gd name="connsiteX28" fmla="*/ 297131 w 332054"/>
                <a:gd name="connsiteY28" fmla="*/ 330514 h 332777"/>
                <a:gd name="connsiteX29" fmla="*/ 285527 w 332054"/>
                <a:gd name="connsiteY29" fmla="*/ 330231 h 332777"/>
                <a:gd name="connsiteX30" fmla="*/ 246846 w 332054"/>
                <a:gd name="connsiteY30" fmla="*/ 291550 h 332777"/>
                <a:gd name="connsiteX31" fmla="*/ 88162 w 332054"/>
                <a:gd name="connsiteY31" fmla="*/ 291550 h 332777"/>
                <a:gd name="connsiteX32" fmla="*/ 49481 w 332054"/>
                <a:gd name="connsiteY32" fmla="*/ 330231 h 332777"/>
                <a:gd name="connsiteX33" fmla="*/ 39832 w 332054"/>
                <a:gd name="connsiteY33" fmla="*/ 330429 h 332777"/>
                <a:gd name="connsiteX34" fmla="*/ 37783 w 332054"/>
                <a:gd name="connsiteY34" fmla="*/ 319004 h 332777"/>
                <a:gd name="connsiteX35" fmla="*/ 75048 w 332054"/>
                <a:gd name="connsiteY35" fmla="*/ 281267 h 332777"/>
                <a:gd name="connsiteX36" fmla="*/ 27028 w 332054"/>
                <a:gd name="connsiteY36" fmla="*/ 175211 h 332777"/>
                <a:gd name="connsiteX37" fmla="*/ 167748 w 332054"/>
                <a:gd name="connsiteY37" fmla="*/ 35165 h 332777"/>
                <a:gd name="connsiteX38" fmla="*/ 266470 w 332054"/>
                <a:gd name="connsiteY38" fmla="*/ 2483 h 332777"/>
                <a:gd name="connsiteX39" fmla="*/ 313376 w 332054"/>
                <a:gd name="connsiteY39" fmla="*/ 22498 h 332777"/>
                <a:gd name="connsiteX40" fmla="*/ 312038 w 332054"/>
                <a:gd name="connsiteY40" fmla="*/ 115883 h 332777"/>
                <a:gd name="connsiteX41" fmla="*/ 304208 w 332054"/>
                <a:gd name="connsiteY41" fmla="*/ 99845 h 332777"/>
                <a:gd name="connsiteX42" fmla="*/ 316000 w 332054"/>
                <a:gd name="connsiteY42" fmla="*/ 68523 h 332777"/>
                <a:gd name="connsiteX43" fmla="*/ 266470 w 332054"/>
                <a:gd name="connsiteY43" fmla="*/ 18993 h 332777"/>
                <a:gd name="connsiteX44" fmla="*/ 232035 w 332054"/>
                <a:gd name="connsiteY44" fmla="*/ 33050 h 332777"/>
                <a:gd name="connsiteX45" fmla="*/ 215714 w 332054"/>
                <a:gd name="connsiteY45" fmla="*/ 26729 h 332777"/>
                <a:gd name="connsiteX46" fmla="*/ 266470 w 332054"/>
                <a:gd name="connsiteY46" fmla="*/ 2483 h 332777"/>
                <a:gd name="connsiteX47" fmla="*/ 75764 w 332054"/>
                <a:gd name="connsiteY47" fmla="*/ 723 h 332777"/>
                <a:gd name="connsiteX48" fmla="*/ 119106 w 332054"/>
                <a:gd name="connsiteY48" fmla="*/ 26729 h 332777"/>
                <a:gd name="connsiteX49" fmla="*/ 102785 w 332054"/>
                <a:gd name="connsiteY49" fmla="*/ 33050 h 332777"/>
                <a:gd name="connsiteX50" fmla="*/ 68350 w 332054"/>
                <a:gd name="connsiteY50" fmla="*/ 18993 h 332777"/>
                <a:gd name="connsiteX51" fmla="*/ 18820 w 332054"/>
                <a:gd name="connsiteY51" fmla="*/ 68523 h 332777"/>
                <a:gd name="connsiteX52" fmla="*/ 30613 w 332054"/>
                <a:gd name="connsiteY52" fmla="*/ 99844 h 332777"/>
                <a:gd name="connsiteX53" fmla="*/ 22499 w 332054"/>
                <a:gd name="connsiteY53" fmla="*/ 115694 h 332777"/>
                <a:gd name="connsiteX54" fmla="*/ 12982 w 332054"/>
                <a:gd name="connsiteY54" fmla="*/ 105360 h 332777"/>
                <a:gd name="connsiteX55" fmla="*/ 26729 w 332054"/>
                <a:gd name="connsiteY55" fmla="*/ 12982 h 332777"/>
                <a:gd name="connsiteX56" fmla="*/ 75764 w 332054"/>
                <a:gd name="connsiteY56" fmla="*/ 723 h 33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2054" h="332777">
                  <a:moveTo>
                    <a:pt x="167222" y="167491"/>
                  </a:moveTo>
                  <a:cubicBezTo>
                    <a:pt x="162638" y="167543"/>
                    <a:pt x="158963" y="171301"/>
                    <a:pt x="159015" y="175886"/>
                  </a:cubicBezTo>
                  <a:cubicBezTo>
                    <a:pt x="159066" y="180471"/>
                    <a:pt x="162825" y="184146"/>
                    <a:pt x="167410" y="184094"/>
                  </a:cubicBezTo>
                  <a:cubicBezTo>
                    <a:pt x="171922" y="184043"/>
                    <a:pt x="175567" y="180398"/>
                    <a:pt x="175618" y="175886"/>
                  </a:cubicBezTo>
                  <a:cubicBezTo>
                    <a:pt x="175619" y="175824"/>
                    <a:pt x="175619" y="175761"/>
                    <a:pt x="175618" y="175699"/>
                  </a:cubicBezTo>
                  <a:cubicBezTo>
                    <a:pt x="175566" y="171114"/>
                    <a:pt x="171807" y="167439"/>
                    <a:pt x="167222" y="167491"/>
                  </a:cubicBezTo>
                  <a:close/>
                  <a:moveTo>
                    <a:pt x="159108" y="68523"/>
                  </a:moveTo>
                  <a:lnTo>
                    <a:pt x="175618" y="68523"/>
                  </a:lnTo>
                  <a:lnTo>
                    <a:pt x="175618" y="152583"/>
                  </a:lnTo>
                  <a:lnTo>
                    <a:pt x="175240" y="152583"/>
                  </a:lnTo>
                  <a:cubicBezTo>
                    <a:pt x="182206" y="155056"/>
                    <a:pt x="187693" y="160526"/>
                    <a:pt x="190186" y="167484"/>
                  </a:cubicBezTo>
                  <a:cubicBezTo>
                    <a:pt x="194772" y="180286"/>
                    <a:pt x="188112" y="194383"/>
                    <a:pt x="175310" y="198970"/>
                  </a:cubicBezTo>
                  <a:cubicBezTo>
                    <a:pt x="162508" y="203556"/>
                    <a:pt x="148411" y="196896"/>
                    <a:pt x="143824" y="184094"/>
                  </a:cubicBezTo>
                  <a:lnTo>
                    <a:pt x="84860" y="184094"/>
                  </a:lnTo>
                  <a:lnTo>
                    <a:pt x="84860" y="167584"/>
                  </a:lnTo>
                  <a:lnTo>
                    <a:pt x="143824" y="167584"/>
                  </a:lnTo>
                  <a:cubicBezTo>
                    <a:pt x="146340" y="160499"/>
                    <a:pt x="151977" y="154966"/>
                    <a:pt x="159108" y="152583"/>
                  </a:cubicBezTo>
                  <a:close/>
                  <a:moveTo>
                    <a:pt x="167221" y="51918"/>
                  </a:moveTo>
                  <a:cubicBezTo>
                    <a:pt x="98808" y="51970"/>
                    <a:pt x="43391" y="107472"/>
                    <a:pt x="43443" y="175886"/>
                  </a:cubicBezTo>
                  <a:cubicBezTo>
                    <a:pt x="43495" y="244298"/>
                    <a:pt x="98997" y="299716"/>
                    <a:pt x="167410" y="299664"/>
                  </a:cubicBezTo>
                  <a:cubicBezTo>
                    <a:pt x="235749" y="299612"/>
                    <a:pt x="291136" y="244225"/>
                    <a:pt x="291188" y="175886"/>
                  </a:cubicBezTo>
                  <a:cubicBezTo>
                    <a:pt x="291188" y="175823"/>
                    <a:pt x="291188" y="175760"/>
                    <a:pt x="291188" y="175697"/>
                  </a:cubicBezTo>
                  <a:cubicBezTo>
                    <a:pt x="291136" y="107283"/>
                    <a:pt x="235634" y="51866"/>
                    <a:pt x="167221" y="51918"/>
                  </a:cubicBezTo>
                  <a:close/>
                  <a:moveTo>
                    <a:pt x="167748" y="35165"/>
                  </a:moveTo>
                  <a:cubicBezTo>
                    <a:pt x="245278" y="35352"/>
                    <a:pt x="307978" y="98354"/>
                    <a:pt x="307792" y="175886"/>
                  </a:cubicBezTo>
                  <a:cubicBezTo>
                    <a:pt x="307708" y="216161"/>
                    <a:pt x="290238" y="254438"/>
                    <a:pt x="259866" y="280889"/>
                  </a:cubicBezTo>
                  <a:lnTo>
                    <a:pt x="297131" y="318627"/>
                  </a:lnTo>
                  <a:cubicBezTo>
                    <a:pt x="297228" y="318719"/>
                    <a:pt x="297322" y="318813"/>
                    <a:pt x="297414" y="318910"/>
                  </a:cubicBezTo>
                  <a:cubicBezTo>
                    <a:pt x="300540" y="322192"/>
                    <a:pt x="300414" y="327387"/>
                    <a:pt x="297131" y="330514"/>
                  </a:cubicBezTo>
                  <a:cubicBezTo>
                    <a:pt x="293849" y="333640"/>
                    <a:pt x="288653" y="333513"/>
                    <a:pt x="285527" y="330231"/>
                  </a:cubicBezTo>
                  <a:lnTo>
                    <a:pt x="246846" y="291550"/>
                  </a:lnTo>
                  <a:cubicBezTo>
                    <a:pt x="199050" y="324393"/>
                    <a:pt x="135958" y="324393"/>
                    <a:pt x="88162" y="291550"/>
                  </a:cubicBezTo>
                  <a:lnTo>
                    <a:pt x="49481" y="330231"/>
                  </a:lnTo>
                  <a:cubicBezTo>
                    <a:pt x="46648" y="332381"/>
                    <a:pt x="42751" y="332461"/>
                    <a:pt x="39832" y="330429"/>
                  </a:cubicBezTo>
                  <a:cubicBezTo>
                    <a:pt x="36111" y="327840"/>
                    <a:pt x="35193" y="322725"/>
                    <a:pt x="37783" y="319004"/>
                  </a:cubicBezTo>
                  <a:lnTo>
                    <a:pt x="75048" y="281267"/>
                  </a:lnTo>
                  <a:cubicBezTo>
                    <a:pt x="44446" y="254531"/>
                    <a:pt x="26931" y="215846"/>
                    <a:pt x="27028" y="175211"/>
                  </a:cubicBezTo>
                  <a:cubicBezTo>
                    <a:pt x="27215" y="97679"/>
                    <a:pt x="90217" y="34979"/>
                    <a:pt x="167748" y="35165"/>
                  </a:cubicBezTo>
                  <a:close/>
                  <a:moveTo>
                    <a:pt x="266470" y="2483"/>
                  </a:moveTo>
                  <a:cubicBezTo>
                    <a:pt x="284155" y="2605"/>
                    <a:pt x="301052" y="9815"/>
                    <a:pt x="313376" y="22498"/>
                  </a:cubicBezTo>
                  <a:cubicBezTo>
                    <a:pt x="338794" y="48655"/>
                    <a:pt x="338195" y="90465"/>
                    <a:pt x="312038" y="115883"/>
                  </a:cubicBezTo>
                  <a:cubicBezTo>
                    <a:pt x="309753" y="110384"/>
                    <a:pt x="307138" y="105029"/>
                    <a:pt x="304208" y="99845"/>
                  </a:cubicBezTo>
                  <a:cubicBezTo>
                    <a:pt x="311696" y="91113"/>
                    <a:pt x="315871" y="80025"/>
                    <a:pt x="316000" y="68523"/>
                  </a:cubicBezTo>
                  <a:cubicBezTo>
                    <a:pt x="315949" y="41190"/>
                    <a:pt x="293804" y="19045"/>
                    <a:pt x="266470" y="18993"/>
                  </a:cubicBezTo>
                  <a:cubicBezTo>
                    <a:pt x="253594" y="18987"/>
                    <a:pt x="241229" y="24035"/>
                    <a:pt x="232035" y="33050"/>
                  </a:cubicBezTo>
                  <a:cubicBezTo>
                    <a:pt x="226713" y="30651"/>
                    <a:pt x="221264" y="28541"/>
                    <a:pt x="215714" y="26729"/>
                  </a:cubicBezTo>
                  <a:cubicBezTo>
                    <a:pt x="228173" y="11486"/>
                    <a:pt x="246783" y="2595"/>
                    <a:pt x="266470" y="2483"/>
                  </a:cubicBezTo>
                  <a:close/>
                  <a:moveTo>
                    <a:pt x="75764" y="723"/>
                  </a:moveTo>
                  <a:cubicBezTo>
                    <a:pt x="92481" y="3211"/>
                    <a:pt x="108249" y="12076"/>
                    <a:pt x="119106" y="26729"/>
                  </a:cubicBezTo>
                  <a:cubicBezTo>
                    <a:pt x="113556" y="28540"/>
                    <a:pt x="108108" y="30650"/>
                    <a:pt x="102785" y="33050"/>
                  </a:cubicBezTo>
                  <a:cubicBezTo>
                    <a:pt x="93591" y="24034"/>
                    <a:pt x="81226" y="18987"/>
                    <a:pt x="68350" y="18993"/>
                  </a:cubicBezTo>
                  <a:cubicBezTo>
                    <a:pt x="41017" y="19045"/>
                    <a:pt x="18872" y="41189"/>
                    <a:pt x="18820" y="68523"/>
                  </a:cubicBezTo>
                  <a:cubicBezTo>
                    <a:pt x="18950" y="80024"/>
                    <a:pt x="23125" y="91113"/>
                    <a:pt x="30613" y="99844"/>
                  </a:cubicBezTo>
                  <a:cubicBezTo>
                    <a:pt x="27593" y="104960"/>
                    <a:pt x="24883" y="110253"/>
                    <a:pt x="22499" y="115694"/>
                  </a:cubicBezTo>
                  <a:cubicBezTo>
                    <a:pt x="18968" y="112597"/>
                    <a:pt x="15778" y="109133"/>
                    <a:pt x="12982" y="105360"/>
                  </a:cubicBezTo>
                  <a:cubicBezTo>
                    <a:pt x="-8731" y="76054"/>
                    <a:pt x="-2577" y="34696"/>
                    <a:pt x="26729" y="12982"/>
                  </a:cubicBezTo>
                  <a:cubicBezTo>
                    <a:pt x="41381" y="2125"/>
                    <a:pt x="59047" y="-1764"/>
                    <a:pt x="75764" y="723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90EEA2F8-3DE0-43B3-9342-A92F684E2B12}"/>
                </a:ext>
              </a:extLst>
            </p:cNvPr>
            <p:cNvSpPr/>
            <p:nvPr/>
          </p:nvSpPr>
          <p:spPr>
            <a:xfrm>
              <a:off x="4282266" y="1980978"/>
              <a:ext cx="258333" cy="218245"/>
            </a:xfrm>
            <a:custGeom>
              <a:avLst/>
              <a:gdLst>
                <a:gd name="connsiteX0" fmla="*/ 82668 w 327961"/>
                <a:gd name="connsiteY0" fmla="*/ 179283 h 277068"/>
                <a:gd name="connsiteX1" fmla="*/ 118331 w 327961"/>
                <a:gd name="connsiteY1" fmla="*/ 260774 h 277068"/>
                <a:gd name="connsiteX2" fmla="*/ 151351 w 327961"/>
                <a:gd name="connsiteY2" fmla="*/ 244476 h 277068"/>
                <a:gd name="connsiteX3" fmla="*/ 122765 w 327961"/>
                <a:gd name="connsiteY3" fmla="*/ 179283 h 277068"/>
                <a:gd name="connsiteX4" fmla="*/ 261921 w 327961"/>
                <a:gd name="connsiteY4" fmla="*/ 89501 h 277068"/>
                <a:gd name="connsiteX5" fmla="*/ 261921 w 327961"/>
                <a:gd name="connsiteY5" fmla="*/ 154696 h 277068"/>
                <a:gd name="connsiteX6" fmla="*/ 270571 w 327961"/>
                <a:gd name="connsiteY6" fmla="*/ 146156 h 277068"/>
                <a:gd name="connsiteX7" fmla="*/ 261921 w 327961"/>
                <a:gd name="connsiteY7" fmla="*/ 89501 h 277068"/>
                <a:gd name="connsiteX8" fmla="*/ 55498 w 327961"/>
                <a:gd name="connsiteY8" fmla="*/ 81492 h 277068"/>
                <a:gd name="connsiteX9" fmla="*/ 16197 w 327961"/>
                <a:gd name="connsiteY9" fmla="*/ 120290 h 277068"/>
                <a:gd name="connsiteX10" fmla="*/ 55498 w 327961"/>
                <a:gd name="connsiteY10" fmla="*/ 162984 h 277068"/>
                <a:gd name="connsiteX11" fmla="*/ 63800 w 327961"/>
                <a:gd name="connsiteY11" fmla="*/ 162984 h 277068"/>
                <a:gd name="connsiteX12" fmla="*/ 63800 w 327961"/>
                <a:gd name="connsiteY12" fmla="*/ 81492 h 277068"/>
                <a:gd name="connsiteX13" fmla="*/ 280788 w 327961"/>
                <a:gd name="connsiteY13" fmla="*/ 45356 h 277068"/>
                <a:gd name="connsiteX14" fmla="*/ 327961 w 327961"/>
                <a:gd name="connsiteY14" fmla="*/ 122191 h 277068"/>
                <a:gd name="connsiteX15" fmla="*/ 280788 w 327961"/>
                <a:gd name="connsiteY15" fmla="*/ 199119 h 277068"/>
                <a:gd name="connsiteX16" fmla="*/ 271354 w 327961"/>
                <a:gd name="connsiteY16" fmla="*/ 185522 h 277068"/>
                <a:gd name="connsiteX17" fmla="*/ 311168 w 327961"/>
                <a:gd name="connsiteY17" fmla="*/ 122191 h 277068"/>
                <a:gd name="connsiteX18" fmla="*/ 271354 w 327961"/>
                <a:gd name="connsiteY18" fmla="*/ 58953 h 277068"/>
                <a:gd name="connsiteX19" fmla="*/ 245411 w 327961"/>
                <a:gd name="connsiteY19" fmla="*/ 16298 h 277068"/>
                <a:gd name="connsiteX20" fmla="*/ 162861 w 327961"/>
                <a:gd name="connsiteY20" fmla="*/ 81492 h 277068"/>
                <a:gd name="connsiteX21" fmla="*/ 80310 w 327961"/>
                <a:gd name="connsiteY21" fmla="*/ 81492 h 277068"/>
                <a:gd name="connsiteX22" fmla="*/ 80310 w 327961"/>
                <a:gd name="connsiteY22" fmla="*/ 162984 h 277068"/>
                <a:gd name="connsiteX23" fmla="*/ 163144 w 327961"/>
                <a:gd name="connsiteY23" fmla="*/ 162984 h 277068"/>
                <a:gd name="connsiteX24" fmla="*/ 245694 w 327961"/>
                <a:gd name="connsiteY24" fmla="*/ 228178 h 277068"/>
                <a:gd name="connsiteX25" fmla="*/ 245411 w 327961"/>
                <a:gd name="connsiteY25" fmla="*/ 0 h 277068"/>
                <a:gd name="connsiteX26" fmla="*/ 252487 w 327961"/>
                <a:gd name="connsiteY26" fmla="*/ 1583 h 277068"/>
                <a:gd name="connsiteX27" fmla="*/ 261921 w 327961"/>
                <a:gd name="connsiteY27" fmla="*/ 16298 h 277068"/>
                <a:gd name="connsiteX28" fmla="*/ 261921 w 327961"/>
                <a:gd name="connsiteY28" fmla="*/ 70968 h 277068"/>
                <a:gd name="connsiteX29" fmla="*/ 294941 w 327961"/>
                <a:gd name="connsiteY29" fmla="*/ 122192 h 277068"/>
                <a:gd name="connsiteX30" fmla="*/ 262015 w 327961"/>
                <a:gd name="connsiteY30" fmla="*/ 173508 h 277068"/>
                <a:gd name="connsiteX31" fmla="*/ 262015 w 327961"/>
                <a:gd name="connsiteY31" fmla="*/ 228178 h 277068"/>
                <a:gd name="connsiteX32" fmla="*/ 252581 w 327961"/>
                <a:gd name="connsiteY32" fmla="*/ 242893 h 277068"/>
                <a:gd name="connsiteX33" fmla="*/ 245411 w 327961"/>
                <a:gd name="connsiteY33" fmla="*/ 244476 h 277068"/>
                <a:gd name="connsiteX34" fmla="*/ 235128 w 327961"/>
                <a:gd name="connsiteY34" fmla="*/ 240937 h 277068"/>
                <a:gd name="connsiteX35" fmla="*/ 157106 w 327961"/>
                <a:gd name="connsiteY35" fmla="*/ 179283 h 277068"/>
                <a:gd name="connsiteX36" fmla="*/ 140973 w 327961"/>
                <a:gd name="connsiteY36" fmla="*/ 179283 h 277068"/>
                <a:gd name="connsiteX37" fmla="*/ 166446 w 327961"/>
                <a:gd name="connsiteY37" fmla="*/ 238050 h 277068"/>
                <a:gd name="connsiteX38" fmla="*/ 158710 w 327961"/>
                <a:gd name="connsiteY38" fmla="*/ 259098 h 277068"/>
                <a:gd name="connsiteX39" fmla="*/ 125690 w 327961"/>
                <a:gd name="connsiteY39" fmla="*/ 275396 h 277068"/>
                <a:gd name="connsiteX40" fmla="*/ 112576 w 327961"/>
                <a:gd name="connsiteY40" fmla="*/ 276048 h 277068"/>
                <a:gd name="connsiteX41" fmla="*/ 103141 w 327961"/>
                <a:gd name="connsiteY41" fmla="*/ 267201 h 277068"/>
                <a:gd name="connsiteX42" fmla="*/ 64932 w 327961"/>
                <a:gd name="connsiteY42" fmla="*/ 179283 h 277068"/>
                <a:gd name="connsiteX43" fmla="*/ 55498 w 327961"/>
                <a:gd name="connsiteY43" fmla="*/ 179283 h 277068"/>
                <a:gd name="connsiteX44" fmla="*/ 48 w 327961"/>
                <a:gd name="connsiteY44" fmla="*/ 124544 h 277068"/>
                <a:gd name="connsiteX45" fmla="*/ 55498 w 327961"/>
                <a:gd name="connsiteY45" fmla="*/ 65193 h 277068"/>
                <a:gd name="connsiteX46" fmla="*/ 157106 w 327961"/>
                <a:gd name="connsiteY46" fmla="*/ 65193 h 277068"/>
                <a:gd name="connsiteX47" fmla="*/ 235128 w 327961"/>
                <a:gd name="connsiteY47" fmla="*/ 3539 h 277068"/>
                <a:gd name="connsiteX48" fmla="*/ 245411 w 327961"/>
                <a:gd name="connsiteY48" fmla="*/ 0 h 2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7961" h="277068">
                  <a:moveTo>
                    <a:pt x="82668" y="179283"/>
                  </a:moveTo>
                  <a:lnTo>
                    <a:pt x="118331" y="260774"/>
                  </a:lnTo>
                  <a:lnTo>
                    <a:pt x="151351" y="244476"/>
                  </a:lnTo>
                  <a:lnTo>
                    <a:pt x="122765" y="179283"/>
                  </a:lnTo>
                  <a:close/>
                  <a:moveTo>
                    <a:pt x="261921" y="89501"/>
                  </a:moveTo>
                  <a:lnTo>
                    <a:pt x="261921" y="154696"/>
                  </a:lnTo>
                  <a:cubicBezTo>
                    <a:pt x="265220" y="152292"/>
                    <a:pt x="268136" y="149413"/>
                    <a:pt x="270571" y="146156"/>
                  </a:cubicBezTo>
                  <a:cubicBezTo>
                    <a:pt x="284030" y="128154"/>
                    <a:pt x="280157" y="102789"/>
                    <a:pt x="261921" y="89501"/>
                  </a:cubicBezTo>
                  <a:close/>
                  <a:moveTo>
                    <a:pt x="55498" y="81492"/>
                  </a:moveTo>
                  <a:cubicBezTo>
                    <a:pt x="34228" y="82496"/>
                    <a:pt x="17214" y="99292"/>
                    <a:pt x="16197" y="120290"/>
                  </a:cubicBezTo>
                  <a:cubicBezTo>
                    <a:pt x="15106" y="142793"/>
                    <a:pt x="32702" y="161908"/>
                    <a:pt x="55498" y="162984"/>
                  </a:cubicBezTo>
                  <a:lnTo>
                    <a:pt x="63800" y="162984"/>
                  </a:lnTo>
                  <a:lnTo>
                    <a:pt x="63800" y="81492"/>
                  </a:lnTo>
                  <a:close/>
                  <a:moveTo>
                    <a:pt x="280788" y="45356"/>
                  </a:moveTo>
                  <a:cubicBezTo>
                    <a:pt x="309382" y="60713"/>
                    <a:pt x="327400" y="90062"/>
                    <a:pt x="327961" y="122191"/>
                  </a:cubicBezTo>
                  <a:cubicBezTo>
                    <a:pt x="327414" y="154347"/>
                    <a:pt x="309397" y="183731"/>
                    <a:pt x="280788" y="199119"/>
                  </a:cubicBezTo>
                  <a:lnTo>
                    <a:pt x="271354" y="185522"/>
                  </a:lnTo>
                  <a:cubicBezTo>
                    <a:pt x="295407" y="173238"/>
                    <a:pt x="310694" y="148920"/>
                    <a:pt x="311168" y="122191"/>
                  </a:cubicBezTo>
                  <a:cubicBezTo>
                    <a:pt x="310660" y="95496"/>
                    <a:pt x="295377" y="71222"/>
                    <a:pt x="271354" y="58953"/>
                  </a:cubicBezTo>
                  <a:close/>
                  <a:moveTo>
                    <a:pt x="245411" y="16298"/>
                  </a:moveTo>
                  <a:lnTo>
                    <a:pt x="162861" y="81492"/>
                  </a:lnTo>
                  <a:lnTo>
                    <a:pt x="80310" y="81492"/>
                  </a:lnTo>
                  <a:lnTo>
                    <a:pt x="80310" y="162984"/>
                  </a:lnTo>
                  <a:lnTo>
                    <a:pt x="163144" y="162984"/>
                  </a:lnTo>
                  <a:lnTo>
                    <a:pt x="245694" y="228178"/>
                  </a:lnTo>
                  <a:close/>
                  <a:moveTo>
                    <a:pt x="245411" y="0"/>
                  </a:moveTo>
                  <a:cubicBezTo>
                    <a:pt x="247856" y="27"/>
                    <a:pt x="250268" y="567"/>
                    <a:pt x="252487" y="1583"/>
                  </a:cubicBezTo>
                  <a:cubicBezTo>
                    <a:pt x="258229" y="4297"/>
                    <a:pt x="261894" y="10014"/>
                    <a:pt x="261921" y="16298"/>
                  </a:cubicBezTo>
                  <a:lnTo>
                    <a:pt x="261921" y="70968"/>
                  </a:lnTo>
                  <a:cubicBezTo>
                    <a:pt x="282022" y="80317"/>
                    <a:pt x="294875" y="100256"/>
                    <a:pt x="294941" y="122192"/>
                  </a:cubicBezTo>
                  <a:cubicBezTo>
                    <a:pt x="294905" y="144133"/>
                    <a:pt x="282094" y="164100"/>
                    <a:pt x="262015" y="173508"/>
                  </a:cubicBezTo>
                  <a:lnTo>
                    <a:pt x="262015" y="228178"/>
                  </a:lnTo>
                  <a:cubicBezTo>
                    <a:pt x="261988" y="234463"/>
                    <a:pt x="258323" y="240179"/>
                    <a:pt x="252581" y="242893"/>
                  </a:cubicBezTo>
                  <a:cubicBezTo>
                    <a:pt x="250334" y="243922"/>
                    <a:pt x="247888" y="244462"/>
                    <a:pt x="245411" y="244476"/>
                  </a:cubicBezTo>
                  <a:cubicBezTo>
                    <a:pt x="241675" y="244486"/>
                    <a:pt x="238048" y="243237"/>
                    <a:pt x="235128" y="240937"/>
                  </a:cubicBezTo>
                  <a:lnTo>
                    <a:pt x="157106" y="179283"/>
                  </a:lnTo>
                  <a:lnTo>
                    <a:pt x="140973" y="179283"/>
                  </a:lnTo>
                  <a:lnTo>
                    <a:pt x="166446" y="238050"/>
                  </a:lnTo>
                  <a:cubicBezTo>
                    <a:pt x="169930" y="245981"/>
                    <a:pt x="166535" y="255218"/>
                    <a:pt x="158710" y="259098"/>
                  </a:cubicBezTo>
                  <a:lnTo>
                    <a:pt x="125690" y="275396"/>
                  </a:lnTo>
                  <a:cubicBezTo>
                    <a:pt x="121592" y="277372"/>
                    <a:pt x="116854" y="277608"/>
                    <a:pt x="112576" y="276048"/>
                  </a:cubicBezTo>
                  <a:cubicBezTo>
                    <a:pt x="108324" y="274518"/>
                    <a:pt x="104907" y="271313"/>
                    <a:pt x="103141" y="267201"/>
                  </a:cubicBezTo>
                  <a:lnTo>
                    <a:pt x="64932" y="179283"/>
                  </a:lnTo>
                  <a:lnTo>
                    <a:pt x="55498" y="179283"/>
                  </a:lnTo>
                  <a:cubicBezTo>
                    <a:pt x="25392" y="178082"/>
                    <a:pt x="1265" y="154264"/>
                    <a:pt x="48" y="124544"/>
                  </a:cubicBezTo>
                  <a:cubicBezTo>
                    <a:pt x="-1242" y="93038"/>
                    <a:pt x="23584" y="66467"/>
                    <a:pt x="55498" y="65193"/>
                  </a:cubicBezTo>
                  <a:lnTo>
                    <a:pt x="157106" y="65193"/>
                  </a:lnTo>
                  <a:lnTo>
                    <a:pt x="235128" y="3539"/>
                  </a:lnTo>
                  <a:cubicBezTo>
                    <a:pt x="238048" y="1239"/>
                    <a:pt x="241675" y="-10"/>
                    <a:pt x="245411" y="0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37686A56-72DA-4298-8FC5-C0D5D0707E05}"/>
                </a:ext>
              </a:extLst>
            </p:cNvPr>
            <p:cNvSpPr txBox="1">
              <a:spLocks/>
            </p:cNvSpPr>
            <p:nvPr/>
          </p:nvSpPr>
          <p:spPr>
            <a:xfrm>
              <a:off x="4626106" y="2798994"/>
              <a:ext cx="2997372" cy="222791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Value</a:t>
              </a:r>
            </a:p>
            <a:p>
              <a:pPr algn="ctr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Steam </a:t>
              </a:r>
            </a:p>
            <a:p>
              <a:pPr algn="ctr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Map </a:t>
              </a:r>
            </a:p>
            <a:p>
              <a:pPr algn="ctr"/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Component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8D3E06-DC6B-468E-8FB9-9ECB6B2A6F7C}"/>
                </a:ext>
              </a:extLst>
            </p:cNvPr>
            <p:cNvSpPr/>
            <p:nvPr/>
          </p:nvSpPr>
          <p:spPr>
            <a:xfrm>
              <a:off x="4169678" y="2922563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Freeform 93">
              <a:extLst>
                <a:ext uri="{FF2B5EF4-FFF2-40B4-BE49-F238E27FC236}">
                  <a16:creationId xmlns:a16="http://schemas.microsoft.com/office/drawing/2014/main" id="{E695C484-216A-4205-9B4B-CA1D0B6202C0}"/>
                </a:ext>
              </a:extLst>
            </p:cNvPr>
            <p:cNvSpPr/>
            <p:nvPr/>
          </p:nvSpPr>
          <p:spPr>
            <a:xfrm>
              <a:off x="4255141" y="3007837"/>
              <a:ext cx="260097" cy="260475"/>
            </a:xfrm>
            <a:custGeom>
              <a:avLst/>
              <a:gdLst>
                <a:gd name="connsiteX0" fmla="*/ 291049 w 330200"/>
                <a:gd name="connsiteY0" fmla="*/ 278349 h 330679"/>
                <a:gd name="connsiteX1" fmla="*/ 296142 w 330200"/>
                <a:gd name="connsiteY1" fmla="*/ 288840 h 330679"/>
                <a:gd name="connsiteX2" fmla="*/ 273349 w 330200"/>
                <a:gd name="connsiteY2" fmla="*/ 329444 h 330679"/>
                <a:gd name="connsiteX3" fmla="*/ 232744 w 330200"/>
                <a:gd name="connsiteY3" fmla="*/ 306652 h 330679"/>
                <a:gd name="connsiteX4" fmla="*/ 248499 w 330200"/>
                <a:gd name="connsiteY4" fmla="*/ 301463 h 330679"/>
                <a:gd name="connsiteX5" fmla="*/ 264161 w 330200"/>
                <a:gd name="connsiteY5" fmla="*/ 313256 h 330679"/>
                <a:gd name="connsiteX6" fmla="*/ 264351 w 330200"/>
                <a:gd name="connsiteY6" fmla="*/ 313255 h 330679"/>
                <a:gd name="connsiteX7" fmla="*/ 280671 w 330200"/>
                <a:gd name="connsiteY7" fmla="*/ 296557 h 330679"/>
                <a:gd name="connsiteX8" fmla="*/ 277180 w 330200"/>
                <a:gd name="connsiteY8" fmla="*/ 287123 h 330679"/>
                <a:gd name="connsiteX9" fmla="*/ 291049 w 330200"/>
                <a:gd name="connsiteY9" fmla="*/ 278349 h 330679"/>
                <a:gd name="connsiteX10" fmla="*/ 72078 w 330200"/>
                <a:gd name="connsiteY10" fmla="*/ 277877 h 330679"/>
                <a:gd name="connsiteX11" fmla="*/ 86041 w 330200"/>
                <a:gd name="connsiteY11" fmla="*/ 287311 h 330679"/>
                <a:gd name="connsiteX12" fmla="*/ 82550 w 330200"/>
                <a:gd name="connsiteY12" fmla="*/ 296746 h 330679"/>
                <a:gd name="connsiteX13" fmla="*/ 99061 w 330200"/>
                <a:gd name="connsiteY13" fmla="*/ 313256 h 330679"/>
                <a:gd name="connsiteX14" fmla="*/ 114722 w 330200"/>
                <a:gd name="connsiteY14" fmla="*/ 301085 h 330679"/>
                <a:gd name="connsiteX15" fmla="*/ 130572 w 330200"/>
                <a:gd name="connsiteY15" fmla="*/ 306180 h 330679"/>
                <a:gd name="connsiteX16" fmla="*/ 125922 w 330200"/>
                <a:gd name="connsiteY16" fmla="*/ 315789 h 330679"/>
                <a:gd name="connsiteX17" fmla="*/ 80043 w 330200"/>
                <a:gd name="connsiteY17" fmla="*/ 323755 h 330679"/>
                <a:gd name="connsiteX18" fmla="*/ 72078 w 330200"/>
                <a:gd name="connsiteY18" fmla="*/ 277877 h 330679"/>
                <a:gd name="connsiteX19" fmla="*/ 99061 w 330200"/>
                <a:gd name="connsiteY19" fmla="*/ 115136 h 330679"/>
                <a:gd name="connsiteX20" fmla="*/ 115571 w 330200"/>
                <a:gd name="connsiteY20" fmla="*/ 131647 h 330679"/>
                <a:gd name="connsiteX21" fmla="*/ 99061 w 330200"/>
                <a:gd name="connsiteY21" fmla="*/ 148157 h 330679"/>
                <a:gd name="connsiteX22" fmla="*/ 82550 w 330200"/>
                <a:gd name="connsiteY22" fmla="*/ 131647 h 330679"/>
                <a:gd name="connsiteX23" fmla="*/ 99061 w 330200"/>
                <a:gd name="connsiteY23" fmla="*/ 115136 h 330679"/>
                <a:gd name="connsiteX24" fmla="*/ 82550 w 330200"/>
                <a:gd name="connsiteY24" fmla="*/ 65606 h 330679"/>
                <a:gd name="connsiteX25" fmla="*/ 82550 w 330200"/>
                <a:gd name="connsiteY25" fmla="*/ 102211 h 330679"/>
                <a:gd name="connsiteX26" fmla="*/ 53209 w 330200"/>
                <a:gd name="connsiteY26" fmla="*/ 148156 h 330679"/>
                <a:gd name="connsiteX27" fmla="*/ 16510 w 330200"/>
                <a:gd name="connsiteY27" fmla="*/ 148156 h 330679"/>
                <a:gd name="connsiteX28" fmla="*/ 16510 w 330200"/>
                <a:gd name="connsiteY28" fmla="*/ 197686 h 330679"/>
                <a:gd name="connsiteX29" fmla="*/ 53209 w 330200"/>
                <a:gd name="connsiteY29" fmla="*/ 197686 h 330679"/>
                <a:gd name="connsiteX30" fmla="*/ 181610 w 330200"/>
                <a:gd name="connsiteY30" fmla="*/ 280236 h 330679"/>
                <a:gd name="connsiteX31" fmla="*/ 313690 w 330200"/>
                <a:gd name="connsiteY31" fmla="*/ 172968 h 330679"/>
                <a:gd name="connsiteX32" fmla="*/ 181610 w 330200"/>
                <a:gd name="connsiteY32" fmla="*/ 65606 h 330679"/>
                <a:gd name="connsiteX33" fmla="*/ 138684 w 330200"/>
                <a:gd name="connsiteY33" fmla="*/ 71550 h 330679"/>
                <a:gd name="connsiteX34" fmla="*/ 181610 w 330200"/>
                <a:gd name="connsiteY34" fmla="*/ 49096 h 330679"/>
                <a:gd name="connsiteX35" fmla="*/ 330200 w 330200"/>
                <a:gd name="connsiteY35" fmla="*/ 172968 h 330679"/>
                <a:gd name="connsiteX36" fmla="*/ 181610 w 330200"/>
                <a:gd name="connsiteY36" fmla="*/ 296746 h 330679"/>
                <a:gd name="connsiteX37" fmla="*/ 41605 w 330200"/>
                <a:gd name="connsiteY37" fmla="*/ 214196 h 330679"/>
                <a:gd name="connsiteX38" fmla="*/ 16510 w 330200"/>
                <a:gd name="connsiteY38" fmla="*/ 214196 h 330679"/>
                <a:gd name="connsiteX39" fmla="*/ 0 w 330200"/>
                <a:gd name="connsiteY39" fmla="*/ 197686 h 330679"/>
                <a:gd name="connsiteX40" fmla="*/ 0 w 330200"/>
                <a:gd name="connsiteY40" fmla="*/ 148156 h 330679"/>
                <a:gd name="connsiteX41" fmla="*/ 16510 w 330200"/>
                <a:gd name="connsiteY41" fmla="*/ 131646 h 330679"/>
                <a:gd name="connsiteX42" fmla="*/ 41605 w 330200"/>
                <a:gd name="connsiteY42" fmla="*/ 131646 h 330679"/>
                <a:gd name="connsiteX43" fmla="*/ 66040 w 330200"/>
                <a:gd name="connsiteY43" fmla="*/ 95230 h 330679"/>
                <a:gd name="connsiteX44" fmla="*/ 66040 w 330200"/>
                <a:gd name="connsiteY44" fmla="*/ 65606 h 330679"/>
                <a:gd name="connsiteX45" fmla="*/ 82550 w 330200"/>
                <a:gd name="connsiteY45" fmla="*/ 49190 h 330679"/>
                <a:gd name="connsiteX46" fmla="*/ 84248 w 330200"/>
                <a:gd name="connsiteY46" fmla="*/ 49190 h 330679"/>
                <a:gd name="connsiteX47" fmla="*/ 137269 w 330200"/>
                <a:gd name="connsiteY47" fmla="*/ 54757 h 330679"/>
                <a:gd name="connsiteX48" fmla="*/ 181610 w 330200"/>
                <a:gd name="connsiteY48" fmla="*/ 49096 h 330679"/>
                <a:gd name="connsiteX49" fmla="*/ 248117 w 330200"/>
                <a:gd name="connsiteY49" fmla="*/ 3 h 330679"/>
                <a:gd name="connsiteX50" fmla="*/ 267270 w 330200"/>
                <a:gd name="connsiteY50" fmla="*/ 4134 h 330679"/>
                <a:gd name="connsiteX51" fmla="*/ 292747 w 330200"/>
                <a:gd name="connsiteY51" fmla="*/ 69096 h 330679"/>
                <a:gd name="connsiteX52" fmla="*/ 278784 w 330200"/>
                <a:gd name="connsiteY52" fmla="*/ 59662 h 330679"/>
                <a:gd name="connsiteX53" fmla="*/ 280671 w 330200"/>
                <a:gd name="connsiteY53" fmla="*/ 49096 h 330679"/>
                <a:gd name="connsiteX54" fmla="*/ 247651 w 330200"/>
                <a:gd name="connsiteY54" fmla="*/ 16076 h 330679"/>
                <a:gd name="connsiteX55" fmla="*/ 217366 w 330200"/>
                <a:gd name="connsiteY55" fmla="*/ 35699 h 330679"/>
                <a:gd name="connsiteX56" fmla="*/ 200856 w 330200"/>
                <a:gd name="connsiteY56" fmla="*/ 33340 h 330679"/>
                <a:gd name="connsiteX57" fmla="*/ 202307 w 330200"/>
                <a:gd name="connsiteY57" fmla="*/ 29611 h 330679"/>
                <a:gd name="connsiteX58" fmla="*/ 229512 w 330200"/>
                <a:gd name="connsiteY58" fmla="*/ 3419 h 330679"/>
                <a:gd name="connsiteX59" fmla="*/ 248117 w 330200"/>
                <a:gd name="connsiteY59" fmla="*/ 3 h 3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0200" h="330679">
                  <a:moveTo>
                    <a:pt x="291049" y="278349"/>
                  </a:moveTo>
                  <a:cubicBezTo>
                    <a:pt x="293357" y="281515"/>
                    <a:pt x="295082" y="285068"/>
                    <a:pt x="296142" y="288840"/>
                  </a:cubicBezTo>
                  <a:cubicBezTo>
                    <a:pt x="301060" y="306347"/>
                    <a:pt x="290856" y="324526"/>
                    <a:pt x="273349" y="329444"/>
                  </a:cubicBezTo>
                  <a:cubicBezTo>
                    <a:pt x="255843" y="334363"/>
                    <a:pt x="237663" y="324158"/>
                    <a:pt x="232744" y="306652"/>
                  </a:cubicBezTo>
                  <a:cubicBezTo>
                    <a:pt x="238122" y="305142"/>
                    <a:pt x="243405" y="303444"/>
                    <a:pt x="248499" y="301463"/>
                  </a:cubicBezTo>
                  <a:cubicBezTo>
                    <a:pt x="250514" y="308441"/>
                    <a:pt x="256898" y="313247"/>
                    <a:pt x="264161" y="313256"/>
                  </a:cubicBezTo>
                  <a:cubicBezTo>
                    <a:pt x="264224" y="313256"/>
                    <a:pt x="264288" y="313256"/>
                    <a:pt x="264351" y="313255"/>
                  </a:cubicBezTo>
                  <a:cubicBezTo>
                    <a:pt x="273469" y="313151"/>
                    <a:pt x="280775" y="305675"/>
                    <a:pt x="280671" y="296557"/>
                  </a:cubicBezTo>
                  <a:cubicBezTo>
                    <a:pt x="280570" y="293115"/>
                    <a:pt x="279344" y="289802"/>
                    <a:pt x="277180" y="287123"/>
                  </a:cubicBezTo>
                  <a:cubicBezTo>
                    <a:pt x="281954" y="284444"/>
                    <a:pt x="286583" y="281515"/>
                    <a:pt x="291049" y="278349"/>
                  </a:cubicBezTo>
                  <a:close/>
                  <a:moveTo>
                    <a:pt x="72078" y="277877"/>
                  </a:moveTo>
                  <a:cubicBezTo>
                    <a:pt x="76558" y="281272"/>
                    <a:pt x="81219" y="284421"/>
                    <a:pt x="86041" y="287311"/>
                  </a:cubicBezTo>
                  <a:cubicBezTo>
                    <a:pt x="83896" y="290000"/>
                    <a:pt x="82672" y="293308"/>
                    <a:pt x="82550" y="296746"/>
                  </a:cubicBezTo>
                  <a:cubicBezTo>
                    <a:pt x="82602" y="305842"/>
                    <a:pt x="89964" y="313204"/>
                    <a:pt x="99061" y="313256"/>
                  </a:cubicBezTo>
                  <a:cubicBezTo>
                    <a:pt x="106430" y="313200"/>
                    <a:pt x="112848" y="308212"/>
                    <a:pt x="114722" y="301085"/>
                  </a:cubicBezTo>
                  <a:cubicBezTo>
                    <a:pt x="119816" y="302972"/>
                    <a:pt x="125194" y="304670"/>
                    <a:pt x="130572" y="306180"/>
                  </a:cubicBezTo>
                  <a:cubicBezTo>
                    <a:pt x="129555" y="309615"/>
                    <a:pt x="127984" y="312860"/>
                    <a:pt x="125922" y="315789"/>
                  </a:cubicBezTo>
                  <a:cubicBezTo>
                    <a:pt x="115453" y="330658"/>
                    <a:pt x="94913" y="334224"/>
                    <a:pt x="80043" y="323755"/>
                  </a:cubicBezTo>
                  <a:cubicBezTo>
                    <a:pt x="65175" y="313285"/>
                    <a:pt x="61609" y="292745"/>
                    <a:pt x="72078" y="277877"/>
                  </a:cubicBezTo>
                  <a:close/>
                  <a:moveTo>
                    <a:pt x="99061" y="115136"/>
                  </a:moveTo>
                  <a:cubicBezTo>
                    <a:pt x="108179" y="115136"/>
                    <a:pt x="115571" y="122528"/>
                    <a:pt x="115571" y="131647"/>
                  </a:cubicBezTo>
                  <a:cubicBezTo>
                    <a:pt x="115571" y="140765"/>
                    <a:pt x="108179" y="148157"/>
                    <a:pt x="99061" y="148157"/>
                  </a:cubicBezTo>
                  <a:cubicBezTo>
                    <a:pt x="89942" y="148157"/>
                    <a:pt x="82550" y="140765"/>
                    <a:pt x="82550" y="131647"/>
                  </a:cubicBezTo>
                  <a:cubicBezTo>
                    <a:pt x="82550" y="122528"/>
                    <a:pt x="89942" y="115136"/>
                    <a:pt x="99061" y="115136"/>
                  </a:cubicBezTo>
                  <a:close/>
                  <a:moveTo>
                    <a:pt x="82550" y="65606"/>
                  </a:moveTo>
                  <a:lnTo>
                    <a:pt x="82550" y="102211"/>
                  </a:lnTo>
                  <a:cubicBezTo>
                    <a:pt x="68793" y="114589"/>
                    <a:pt x="58652" y="130468"/>
                    <a:pt x="53209" y="148156"/>
                  </a:cubicBezTo>
                  <a:lnTo>
                    <a:pt x="16510" y="148156"/>
                  </a:lnTo>
                  <a:lnTo>
                    <a:pt x="16510" y="197686"/>
                  </a:lnTo>
                  <a:lnTo>
                    <a:pt x="53209" y="197686"/>
                  </a:lnTo>
                  <a:cubicBezTo>
                    <a:pt x="66983" y="244857"/>
                    <a:pt x="119155" y="280236"/>
                    <a:pt x="181610" y="280236"/>
                  </a:cubicBezTo>
                  <a:cubicBezTo>
                    <a:pt x="254726" y="280236"/>
                    <a:pt x="313690" y="232310"/>
                    <a:pt x="313690" y="172968"/>
                  </a:cubicBezTo>
                  <a:cubicBezTo>
                    <a:pt x="313690" y="113627"/>
                    <a:pt x="254537" y="65606"/>
                    <a:pt x="181610" y="65606"/>
                  </a:cubicBezTo>
                  <a:cubicBezTo>
                    <a:pt x="167097" y="65610"/>
                    <a:pt x="152653" y="67610"/>
                    <a:pt x="138684" y="71550"/>
                  </a:cubicBezTo>
                  <a:close/>
                  <a:moveTo>
                    <a:pt x="181610" y="49096"/>
                  </a:moveTo>
                  <a:cubicBezTo>
                    <a:pt x="263500" y="49096"/>
                    <a:pt x="330200" y="104664"/>
                    <a:pt x="330200" y="172968"/>
                  </a:cubicBezTo>
                  <a:cubicBezTo>
                    <a:pt x="330200" y="241178"/>
                    <a:pt x="263500" y="296746"/>
                    <a:pt x="181610" y="296746"/>
                  </a:cubicBezTo>
                  <a:cubicBezTo>
                    <a:pt x="117929" y="296746"/>
                    <a:pt x="62266" y="263726"/>
                    <a:pt x="41605" y="214196"/>
                  </a:cubicBezTo>
                  <a:lnTo>
                    <a:pt x="16510" y="214196"/>
                  </a:lnTo>
                  <a:cubicBezTo>
                    <a:pt x="7392" y="214196"/>
                    <a:pt x="0" y="206804"/>
                    <a:pt x="0" y="197686"/>
                  </a:cubicBezTo>
                  <a:lnTo>
                    <a:pt x="0" y="148156"/>
                  </a:lnTo>
                  <a:cubicBezTo>
                    <a:pt x="0" y="139038"/>
                    <a:pt x="7392" y="131646"/>
                    <a:pt x="16510" y="131646"/>
                  </a:cubicBezTo>
                  <a:lnTo>
                    <a:pt x="41605" y="131646"/>
                  </a:lnTo>
                  <a:cubicBezTo>
                    <a:pt x="47456" y="118116"/>
                    <a:pt x="55737" y="105773"/>
                    <a:pt x="66040" y="95230"/>
                  </a:cubicBezTo>
                  <a:lnTo>
                    <a:pt x="66040" y="65606"/>
                  </a:lnTo>
                  <a:cubicBezTo>
                    <a:pt x="66092" y="56525"/>
                    <a:pt x="73468" y="49190"/>
                    <a:pt x="82550" y="49190"/>
                  </a:cubicBezTo>
                  <a:lnTo>
                    <a:pt x="84248" y="49190"/>
                  </a:lnTo>
                  <a:lnTo>
                    <a:pt x="137269" y="54757"/>
                  </a:lnTo>
                  <a:cubicBezTo>
                    <a:pt x="151749" y="50997"/>
                    <a:pt x="166649" y="49095"/>
                    <a:pt x="181610" y="49096"/>
                  </a:cubicBezTo>
                  <a:close/>
                  <a:moveTo>
                    <a:pt x="248117" y="3"/>
                  </a:moveTo>
                  <a:cubicBezTo>
                    <a:pt x="254526" y="77"/>
                    <a:pt x="261026" y="1408"/>
                    <a:pt x="267270" y="4134"/>
                  </a:cubicBezTo>
                  <a:cubicBezTo>
                    <a:pt x="292244" y="15038"/>
                    <a:pt x="303650" y="44122"/>
                    <a:pt x="292747" y="69096"/>
                  </a:cubicBezTo>
                  <a:cubicBezTo>
                    <a:pt x="288218" y="65983"/>
                    <a:pt x="283596" y="62775"/>
                    <a:pt x="278784" y="59662"/>
                  </a:cubicBezTo>
                  <a:cubicBezTo>
                    <a:pt x="279999" y="56270"/>
                    <a:pt x="280636" y="52698"/>
                    <a:pt x="280671" y="49096"/>
                  </a:cubicBezTo>
                  <a:cubicBezTo>
                    <a:pt x="280671" y="30859"/>
                    <a:pt x="265888" y="16076"/>
                    <a:pt x="247651" y="16076"/>
                  </a:cubicBezTo>
                  <a:cubicBezTo>
                    <a:pt x="234558" y="16035"/>
                    <a:pt x="222678" y="23733"/>
                    <a:pt x="217366" y="35699"/>
                  </a:cubicBezTo>
                  <a:cubicBezTo>
                    <a:pt x="211988" y="34661"/>
                    <a:pt x="206422" y="33906"/>
                    <a:pt x="200856" y="33340"/>
                  </a:cubicBezTo>
                  <a:cubicBezTo>
                    <a:pt x="201289" y="32078"/>
                    <a:pt x="201773" y="30834"/>
                    <a:pt x="202307" y="29611"/>
                  </a:cubicBezTo>
                  <a:cubicBezTo>
                    <a:pt x="207759" y="17124"/>
                    <a:pt x="217756" y="8029"/>
                    <a:pt x="229512" y="3419"/>
                  </a:cubicBezTo>
                  <a:cubicBezTo>
                    <a:pt x="235390" y="1113"/>
                    <a:pt x="241708" y="-71"/>
                    <a:pt x="248117" y="3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928D01-B08B-41CB-A00B-7F7861C1D0A6}"/>
                </a:ext>
              </a:extLst>
            </p:cNvPr>
            <p:cNvSpPr/>
            <p:nvPr/>
          </p:nvSpPr>
          <p:spPr>
            <a:xfrm>
              <a:off x="4145413" y="4012093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Freeform 95">
              <a:extLst>
                <a:ext uri="{FF2B5EF4-FFF2-40B4-BE49-F238E27FC236}">
                  <a16:creationId xmlns:a16="http://schemas.microsoft.com/office/drawing/2014/main" id="{4978EA3F-05F5-4244-99AB-C1D81D5FCA44}"/>
                </a:ext>
              </a:extLst>
            </p:cNvPr>
            <p:cNvSpPr/>
            <p:nvPr/>
          </p:nvSpPr>
          <p:spPr>
            <a:xfrm>
              <a:off x="4250420" y="4117579"/>
              <a:ext cx="221009" cy="220051"/>
            </a:xfrm>
            <a:custGeom>
              <a:avLst/>
              <a:gdLst>
                <a:gd name="connsiteX0" fmla="*/ 255858 w 330200"/>
                <a:gd name="connsiteY0" fmla="*/ 246216 h 328767"/>
                <a:gd name="connsiteX1" fmla="*/ 247650 w 330200"/>
                <a:gd name="connsiteY1" fmla="*/ 254424 h 328767"/>
                <a:gd name="connsiteX2" fmla="*/ 247650 w 330200"/>
                <a:gd name="connsiteY2" fmla="*/ 254612 h 328767"/>
                <a:gd name="connsiteX3" fmla="*/ 256045 w 330200"/>
                <a:gd name="connsiteY3" fmla="*/ 262819 h 328767"/>
                <a:gd name="connsiteX4" fmla="*/ 264253 w 330200"/>
                <a:gd name="connsiteY4" fmla="*/ 254424 h 328767"/>
                <a:gd name="connsiteX5" fmla="*/ 255858 w 330200"/>
                <a:gd name="connsiteY5" fmla="*/ 246216 h 328767"/>
                <a:gd name="connsiteX6" fmla="*/ 165100 w 330200"/>
                <a:gd name="connsiteY6" fmla="*/ 246216 h 328767"/>
                <a:gd name="connsiteX7" fmla="*/ 156798 w 330200"/>
                <a:gd name="connsiteY7" fmla="*/ 254424 h 328767"/>
                <a:gd name="connsiteX8" fmla="*/ 156797 w 330200"/>
                <a:gd name="connsiteY8" fmla="*/ 254518 h 328767"/>
                <a:gd name="connsiteX9" fmla="*/ 165099 w 330200"/>
                <a:gd name="connsiteY9" fmla="*/ 262821 h 328767"/>
                <a:gd name="connsiteX10" fmla="*/ 173402 w 330200"/>
                <a:gd name="connsiteY10" fmla="*/ 254519 h 328767"/>
                <a:gd name="connsiteX11" fmla="*/ 165100 w 330200"/>
                <a:gd name="connsiteY11" fmla="*/ 246216 h 328767"/>
                <a:gd name="connsiteX12" fmla="*/ 74247 w 330200"/>
                <a:gd name="connsiteY12" fmla="*/ 246216 h 328767"/>
                <a:gd name="connsiteX13" fmla="*/ 66040 w 330200"/>
                <a:gd name="connsiteY13" fmla="*/ 254424 h 328767"/>
                <a:gd name="connsiteX14" fmla="*/ 66039 w 330200"/>
                <a:gd name="connsiteY14" fmla="*/ 254518 h 328767"/>
                <a:gd name="connsiteX15" fmla="*/ 74341 w 330200"/>
                <a:gd name="connsiteY15" fmla="*/ 262821 h 328767"/>
                <a:gd name="connsiteX16" fmla="*/ 82644 w 330200"/>
                <a:gd name="connsiteY16" fmla="*/ 254519 h 328767"/>
                <a:gd name="connsiteX17" fmla="*/ 74342 w 330200"/>
                <a:gd name="connsiteY17" fmla="*/ 246216 h 328767"/>
                <a:gd name="connsiteX18" fmla="*/ 74247 w 330200"/>
                <a:gd name="connsiteY18" fmla="*/ 246216 h 328767"/>
                <a:gd name="connsiteX19" fmla="*/ 256047 w 330200"/>
                <a:gd name="connsiteY19" fmla="*/ 229612 h 328767"/>
                <a:gd name="connsiteX20" fmla="*/ 280764 w 330200"/>
                <a:gd name="connsiteY20" fmla="*/ 254519 h 328767"/>
                <a:gd name="connsiteX21" fmla="*/ 255858 w 330200"/>
                <a:gd name="connsiteY21" fmla="*/ 279236 h 328767"/>
                <a:gd name="connsiteX22" fmla="*/ 231140 w 330200"/>
                <a:gd name="connsiteY22" fmla="*/ 254424 h 328767"/>
                <a:gd name="connsiteX23" fmla="*/ 231140 w 330200"/>
                <a:gd name="connsiteY23" fmla="*/ 254330 h 328767"/>
                <a:gd name="connsiteX24" fmla="*/ 256047 w 330200"/>
                <a:gd name="connsiteY24" fmla="*/ 229612 h 328767"/>
                <a:gd name="connsiteX25" fmla="*/ 165289 w 330200"/>
                <a:gd name="connsiteY25" fmla="*/ 229612 h 328767"/>
                <a:gd name="connsiteX26" fmla="*/ 190006 w 330200"/>
                <a:gd name="connsiteY26" fmla="*/ 254519 h 328767"/>
                <a:gd name="connsiteX27" fmla="*/ 165100 w 330200"/>
                <a:gd name="connsiteY27" fmla="*/ 279236 h 328767"/>
                <a:gd name="connsiteX28" fmla="*/ 165005 w 330200"/>
                <a:gd name="connsiteY28" fmla="*/ 279236 h 328767"/>
                <a:gd name="connsiteX29" fmla="*/ 140382 w 330200"/>
                <a:gd name="connsiteY29" fmla="*/ 254424 h 328767"/>
                <a:gd name="connsiteX30" fmla="*/ 140382 w 330200"/>
                <a:gd name="connsiteY30" fmla="*/ 254330 h 328767"/>
                <a:gd name="connsiteX31" fmla="*/ 165289 w 330200"/>
                <a:gd name="connsiteY31" fmla="*/ 229612 h 328767"/>
                <a:gd name="connsiteX32" fmla="*/ 74342 w 330200"/>
                <a:gd name="connsiteY32" fmla="*/ 229612 h 328767"/>
                <a:gd name="connsiteX33" fmla="*/ 99154 w 330200"/>
                <a:gd name="connsiteY33" fmla="*/ 254424 h 328767"/>
                <a:gd name="connsiteX34" fmla="*/ 74342 w 330200"/>
                <a:gd name="connsiteY34" fmla="*/ 279236 h 328767"/>
                <a:gd name="connsiteX35" fmla="*/ 49530 w 330200"/>
                <a:gd name="connsiteY35" fmla="*/ 254424 h 328767"/>
                <a:gd name="connsiteX36" fmla="*/ 74342 w 330200"/>
                <a:gd name="connsiteY36" fmla="*/ 229612 h 328767"/>
                <a:gd name="connsiteX37" fmla="*/ 255858 w 330200"/>
                <a:gd name="connsiteY37" fmla="*/ 163666 h 328767"/>
                <a:gd name="connsiteX38" fmla="*/ 255763 w 330200"/>
                <a:gd name="connsiteY38" fmla="*/ 163667 h 328767"/>
                <a:gd name="connsiteX39" fmla="*/ 247650 w 330200"/>
                <a:gd name="connsiteY39" fmla="*/ 171968 h 328767"/>
                <a:gd name="connsiteX40" fmla="*/ 247651 w 330200"/>
                <a:gd name="connsiteY40" fmla="*/ 172062 h 328767"/>
                <a:gd name="connsiteX41" fmla="*/ 256047 w 330200"/>
                <a:gd name="connsiteY41" fmla="*/ 180269 h 328767"/>
                <a:gd name="connsiteX42" fmla="*/ 264254 w 330200"/>
                <a:gd name="connsiteY42" fmla="*/ 171873 h 328767"/>
                <a:gd name="connsiteX43" fmla="*/ 255858 w 330200"/>
                <a:gd name="connsiteY43" fmla="*/ 163666 h 328767"/>
                <a:gd name="connsiteX44" fmla="*/ 165100 w 330200"/>
                <a:gd name="connsiteY44" fmla="*/ 163666 h 328767"/>
                <a:gd name="connsiteX45" fmla="*/ 156798 w 330200"/>
                <a:gd name="connsiteY45" fmla="*/ 171968 h 328767"/>
                <a:gd name="connsiteX46" fmla="*/ 165100 w 330200"/>
                <a:gd name="connsiteY46" fmla="*/ 180271 h 328767"/>
                <a:gd name="connsiteX47" fmla="*/ 173402 w 330200"/>
                <a:gd name="connsiteY47" fmla="*/ 171968 h 328767"/>
                <a:gd name="connsiteX48" fmla="*/ 165100 w 330200"/>
                <a:gd name="connsiteY48" fmla="*/ 163666 h 328767"/>
                <a:gd name="connsiteX49" fmla="*/ 74153 w 330200"/>
                <a:gd name="connsiteY49" fmla="*/ 163666 h 328767"/>
                <a:gd name="connsiteX50" fmla="*/ 66040 w 330200"/>
                <a:gd name="connsiteY50" fmla="*/ 171969 h 328767"/>
                <a:gd name="connsiteX51" fmla="*/ 74342 w 330200"/>
                <a:gd name="connsiteY51" fmla="*/ 180271 h 328767"/>
                <a:gd name="connsiteX52" fmla="*/ 82645 w 330200"/>
                <a:gd name="connsiteY52" fmla="*/ 171969 h 328767"/>
                <a:gd name="connsiteX53" fmla="*/ 74342 w 330200"/>
                <a:gd name="connsiteY53" fmla="*/ 163666 h 328767"/>
                <a:gd name="connsiteX54" fmla="*/ 74153 w 330200"/>
                <a:gd name="connsiteY54" fmla="*/ 163666 h 328767"/>
                <a:gd name="connsiteX55" fmla="*/ 256046 w 330200"/>
                <a:gd name="connsiteY55" fmla="*/ 147062 h 328767"/>
                <a:gd name="connsiteX56" fmla="*/ 280764 w 330200"/>
                <a:gd name="connsiteY56" fmla="*/ 171968 h 328767"/>
                <a:gd name="connsiteX57" fmla="*/ 255858 w 330200"/>
                <a:gd name="connsiteY57" fmla="*/ 196686 h 328767"/>
                <a:gd name="connsiteX58" fmla="*/ 231140 w 330200"/>
                <a:gd name="connsiteY58" fmla="*/ 171968 h 328767"/>
                <a:gd name="connsiteX59" fmla="*/ 231140 w 330200"/>
                <a:gd name="connsiteY59" fmla="*/ 171780 h 328767"/>
                <a:gd name="connsiteX60" fmla="*/ 256046 w 330200"/>
                <a:gd name="connsiteY60" fmla="*/ 147062 h 328767"/>
                <a:gd name="connsiteX61" fmla="*/ 165288 w 330200"/>
                <a:gd name="connsiteY61" fmla="*/ 147062 h 328767"/>
                <a:gd name="connsiteX62" fmla="*/ 190006 w 330200"/>
                <a:gd name="connsiteY62" fmla="*/ 171968 h 328767"/>
                <a:gd name="connsiteX63" fmla="*/ 165100 w 330200"/>
                <a:gd name="connsiteY63" fmla="*/ 196686 h 328767"/>
                <a:gd name="connsiteX64" fmla="*/ 140382 w 330200"/>
                <a:gd name="connsiteY64" fmla="*/ 171968 h 328767"/>
                <a:gd name="connsiteX65" fmla="*/ 140382 w 330200"/>
                <a:gd name="connsiteY65" fmla="*/ 171780 h 328767"/>
                <a:gd name="connsiteX66" fmla="*/ 165288 w 330200"/>
                <a:gd name="connsiteY66" fmla="*/ 147062 h 328767"/>
                <a:gd name="connsiteX67" fmla="*/ 74342 w 330200"/>
                <a:gd name="connsiteY67" fmla="*/ 147062 h 328767"/>
                <a:gd name="connsiteX68" fmla="*/ 99154 w 330200"/>
                <a:gd name="connsiteY68" fmla="*/ 171874 h 328767"/>
                <a:gd name="connsiteX69" fmla="*/ 74342 w 330200"/>
                <a:gd name="connsiteY69" fmla="*/ 196686 h 328767"/>
                <a:gd name="connsiteX70" fmla="*/ 49530 w 330200"/>
                <a:gd name="connsiteY70" fmla="*/ 171969 h 328767"/>
                <a:gd name="connsiteX71" fmla="*/ 49530 w 330200"/>
                <a:gd name="connsiteY71" fmla="*/ 171874 h 328767"/>
                <a:gd name="connsiteX72" fmla="*/ 74342 w 330200"/>
                <a:gd name="connsiteY72" fmla="*/ 147062 h 328767"/>
                <a:gd name="connsiteX73" fmla="*/ 16510 w 330200"/>
                <a:gd name="connsiteY73" fmla="*/ 114136 h 328767"/>
                <a:gd name="connsiteX74" fmla="*/ 16510 w 330200"/>
                <a:gd name="connsiteY74" fmla="*/ 312257 h 328767"/>
                <a:gd name="connsiteX75" fmla="*/ 313690 w 330200"/>
                <a:gd name="connsiteY75" fmla="*/ 312257 h 328767"/>
                <a:gd name="connsiteX76" fmla="*/ 313690 w 330200"/>
                <a:gd name="connsiteY76" fmla="*/ 114136 h 328767"/>
                <a:gd name="connsiteX77" fmla="*/ 16510 w 330200"/>
                <a:gd name="connsiteY77" fmla="*/ 48096 h 328767"/>
                <a:gd name="connsiteX78" fmla="*/ 16510 w 330200"/>
                <a:gd name="connsiteY78" fmla="*/ 97626 h 328767"/>
                <a:gd name="connsiteX79" fmla="*/ 313690 w 330200"/>
                <a:gd name="connsiteY79" fmla="*/ 97626 h 328767"/>
                <a:gd name="connsiteX80" fmla="*/ 313690 w 330200"/>
                <a:gd name="connsiteY80" fmla="*/ 48096 h 328767"/>
                <a:gd name="connsiteX81" fmla="*/ 256789 w 330200"/>
                <a:gd name="connsiteY81" fmla="*/ 15912 h 328767"/>
                <a:gd name="connsiteX82" fmla="*/ 247650 w 330200"/>
                <a:gd name="connsiteY82" fmla="*/ 23284 h 328767"/>
                <a:gd name="connsiteX83" fmla="*/ 247650 w 330200"/>
                <a:gd name="connsiteY83" fmla="*/ 31586 h 328767"/>
                <a:gd name="connsiteX84" fmla="*/ 264160 w 330200"/>
                <a:gd name="connsiteY84" fmla="*/ 31586 h 328767"/>
                <a:gd name="connsiteX85" fmla="*/ 264160 w 330200"/>
                <a:gd name="connsiteY85" fmla="*/ 23284 h 328767"/>
                <a:gd name="connsiteX86" fmla="*/ 256789 w 330200"/>
                <a:gd name="connsiteY86" fmla="*/ 15912 h 328767"/>
                <a:gd name="connsiteX87" fmla="*/ 75179 w 330200"/>
                <a:gd name="connsiteY87" fmla="*/ 15912 h 328767"/>
                <a:gd name="connsiteX88" fmla="*/ 66040 w 330200"/>
                <a:gd name="connsiteY88" fmla="*/ 23284 h 328767"/>
                <a:gd name="connsiteX89" fmla="*/ 66040 w 330200"/>
                <a:gd name="connsiteY89" fmla="*/ 31586 h 328767"/>
                <a:gd name="connsiteX90" fmla="*/ 82550 w 330200"/>
                <a:gd name="connsiteY90" fmla="*/ 31586 h 328767"/>
                <a:gd name="connsiteX91" fmla="*/ 82550 w 330200"/>
                <a:gd name="connsiteY91" fmla="*/ 23284 h 328767"/>
                <a:gd name="connsiteX92" fmla="*/ 75179 w 330200"/>
                <a:gd name="connsiteY92" fmla="*/ 15912 h 328767"/>
                <a:gd name="connsiteX93" fmla="*/ 72766 w 330200"/>
                <a:gd name="connsiteY93" fmla="*/ 48 h 328767"/>
                <a:gd name="connsiteX94" fmla="*/ 99060 w 330200"/>
                <a:gd name="connsiteY94" fmla="*/ 23284 h 328767"/>
                <a:gd name="connsiteX95" fmla="*/ 99060 w 330200"/>
                <a:gd name="connsiteY95" fmla="*/ 31586 h 328767"/>
                <a:gd name="connsiteX96" fmla="*/ 231140 w 330200"/>
                <a:gd name="connsiteY96" fmla="*/ 31586 h 328767"/>
                <a:gd name="connsiteX97" fmla="*/ 231140 w 330200"/>
                <a:gd name="connsiteY97" fmla="*/ 23284 h 328767"/>
                <a:gd name="connsiteX98" fmla="*/ 254376 w 330200"/>
                <a:gd name="connsiteY98" fmla="*/ 48 h 328767"/>
                <a:gd name="connsiteX99" fmla="*/ 280670 w 330200"/>
                <a:gd name="connsiteY99" fmla="*/ 23284 h 328767"/>
                <a:gd name="connsiteX100" fmla="*/ 280670 w 330200"/>
                <a:gd name="connsiteY100" fmla="*/ 31586 h 328767"/>
                <a:gd name="connsiteX101" fmla="*/ 313690 w 330200"/>
                <a:gd name="connsiteY101" fmla="*/ 31586 h 328767"/>
                <a:gd name="connsiteX102" fmla="*/ 330200 w 330200"/>
                <a:gd name="connsiteY102" fmla="*/ 48096 h 328767"/>
                <a:gd name="connsiteX103" fmla="*/ 330200 w 330200"/>
                <a:gd name="connsiteY103" fmla="*/ 312257 h 328767"/>
                <a:gd name="connsiteX104" fmla="*/ 313690 w 330200"/>
                <a:gd name="connsiteY104" fmla="*/ 328767 h 328767"/>
                <a:gd name="connsiteX105" fmla="*/ 16510 w 330200"/>
                <a:gd name="connsiteY105" fmla="*/ 328767 h 328767"/>
                <a:gd name="connsiteX106" fmla="*/ 0 w 330200"/>
                <a:gd name="connsiteY106" fmla="*/ 312257 h 328767"/>
                <a:gd name="connsiteX107" fmla="*/ 0 w 330200"/>
                <a:gd name="connsiteY107" fmla="*/ 48096 h 328767"/>
                <a:gd name="connsiteX108" fmla="*/ 16510 w 330200"/>
                <a:gd name="connsiteY108" fmla="*/ 31586 h 328767"/>
                <a:gd name="connsiteX109" fmla="*/ 49530 w 330200"/>
                <a:gd name="connsiteY109" fmla="*/ 31586 h 328767"/>
                <a:gd name="connsiteX110" fmla="*/ 49530 w 330200"/>
                <a:gd name="connsiteY110" fmla="*/ 23284 h 328767"/>
                <a:gd name="connsiteX111" fmla="*/ 72766 w 330200"/>
                <a:gd name="connsiteY111" fmla="*/ 48 h 3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0200" h="328767">
                  <a:moveTo>
                    <a:pt x="255858" y="246216"/>
                  </a:moveTo>
                  <a:cubicBezTo>
                    <a:pt x="251325" y="246216"/>
                    <a:pt x="247650" y="249891"/>
                    <a:pt x="247650" y="254424"/>
                  </a:cubicBezTo>
                  <a:cubicBezTo>
                    <a:pt x="247649" y="254487"/>
                    <a:pt x="247649" y="254549"/>
                    <a:pt x="247650" y="254612"/>
                  </a:cubicBezTo>
                  <a:cubicBezTo>
                    <a:pt x="247702" y="259196"/>
                    <a:pt x="251461" y="262871"/>
                    <a:pt x="256045" y="262819"/>
                  </a:cubicBezTo>
                  <a:cubicBezTo>
                    <a:pt x="260630" y="262768"/>
                    <a:pt x="264305" y="259009"/>
                    <a:pt x="264253" y="254424"/>
                  </a:cubicBezTo>
                  <a:cubicBezTo>
                    <a:pt x="264201" y="249839"/>
                    <a:pt x="260443" y="246164"/>
                    <a:pt x="255858" y="246216"/>
                  </a:cubicBezTo>
                  <a:close/>
                  <a:moveTo>
                    <a:pt x="165100" y="246216"/>
                  </a:moveTo>
                  <a:cubicBezTo>
                    <a:pt x="160551" y="246216"/>
                    <a:pt x="156850" y="249876"/>
                    <a:pt x="156798" y="254424"/>
                  </a:cubicBezTo>
                  <a:cubicBezTo>
                    <a:pt x="156798" y="254455"/>
                    <a:pt x="156797" y="254487"/>
                    <a:pt x="156797" y="254518"/>
                  </a:cubicBezTo>
                  <a:cubicBezTo>
                    <a:pt x="156797" y="259103"/>
                    <a:pt x="160514" y="262820"/>
                    <a:pt x="165099" y="262821"/>
                  </a:cubicBezTo>
                  <a:cubicBezTo>
                    <a:pt x="169684" y="262821"/>
                    <a:pt x="173401" y="259104"/>
                    <a:pt x="173402" y="254519"/>
                  </a:cubicBezTo>
                  <a:cubicBezTo>
                    <a:pt x="173402" y="249934"/>
                    <a:pt x="169685" y="246216"/>
                    <a:pt x="165100" y="246216"/>
                  </a:cubicBezTo>
                  <a:close/>
                  <a:moveTo>
                    <a:pt x="74247" y="246216"/>
                  </a:moveTo>
                  <a:cubicBezTo>
                    <a:pt x="69714" y="246216"/>
                    <a:pt x="66040" y="249891"/>
                    <a:pt x="66040" y="254424"/>
                  </a:cubicBezTo>
                  <a:cubicBezTo>
                    <a:pt x="66040" y="254455"/>
                    <a:pt x="66039" y="254487"/>
                    <a:pt x="66039" y="254518"/>
                  </a:cubicBezTo>
                  <a:cubicBezTo>
                    <a:pt x="66039" y="259103"/>
                    <a:pt x="69756" y="262820"/>
                    <a:pt x="74341" y="262821"/>
                  </a:cubicBezTo>
                  <a:cubicBezTo>
                    <a:pt x="78926" y="262821"/>
                    <a:pt x="82644" y="259104"/>
                    <a:pt x="82644" y="254519"/>
                  </a:cubicBezTo>
                  <a:cubicBezTo>
                    <a:pt x="82644" y="249934"/>
                    <a:pt x="78927" y="246217"/>
                    <a:pt x="74342" y="246216"/>
                  </a:cubicBezTo>
                  <a:cubicBezTo>
                    <a:pt x="74311" y="246216"/>
                    <a:pt x="74279" y="246216"/>
                    <a:pt x="74247" y="246216"/>
                  </a:cubicBezTo>
                  <a:close/>
                  <a:moveTo>
                    <a:pt x="256047" y="229612"/>
                  </a:moveTo>
                  <a:cubicBezTo>
                    <a:pt x="269750" y="229664"/>
                    <a:pt x="280816" y="240815"/>
                    <a:pt x="280764" y="254519"/>
                  </a:cubicBezTo>
                  <a:cubicBezTo>
                    <a:pt x="280712" y="268222"/>
                    <a:pt x="269561" y="279288"/>
                    <a:pt x="255858" y="279236"/>
                  </a:cubicBezTo>
                  <a:cubicBezTo>
                    <a:pt x="242191" y="279184"/>
                    <a:pt x="231140" y="268091"/>
                    <a:pt x="231140" y="254424"/>
                  </a:cubicBezTo>
                  <a:cubicBezTo>
                    <a:pt x="231140" y="254393"/>
                    <a:pt x="231140" y="254361"/>
                    <a:pt x="231140" y="254330"/>
                  </a:cubicBezTo>
                  <a:cubicBezTo>
                    <a:pt x="231192" y="240627"/>
                    <a:pt x="242343" y="229560"/>
                    <a:pt x="256047" y="229612"/>
                  </a:cubicBezTo>
                  <a:close/>
                  <a:moveTo>
                    <a:pt x="165289" y="229612"/>
                  </a:moveTo>
                  <a:cubicBezTo>
                    <a:pt x="178992" y="229664"/>
                    <a:pt x="190058" y="240815"/>
                    <a:pt x="190006" y="254519"/>
                  </a:cubicBezTo>
                  <a:cubicBezTo>
                    <a:pt x="189954" y="268222"/>
                    <a:pt x="178803" y="279288"/>
                    <a:pt x="165100" y="279236"/>
                  </a:cubicBezTo>
                  <a:cubicBezTo>
                    <a:pt x="165069" y="279236"/>
                    <a:pt x="165037" y="279236"/>
                    <a:pt x="165005" y="279236"/>
                  </a:cubicBezTo>
                  <a:cubicBezTo>
                    <a:pt x="151354" y="279184"/>
                    <a:pt x="140330" y="268075"/>
                    <a:pt x="140382" y="254424"/>
                  </a:cubicBezTo>
                  <a:cubicBezTo>
                    <a:pt x="140382" y="254393"/>
                    <a:pt x="140382" y="254361"/>
                    <a:pt x="140382" y="254330"/>
                  </a:cubicBezTo>
                  <a:cubicBezTo>
                    <a:pt x="140434" y="240627"/>
                    <a:pt x="151585" y="229560"/>
                    <a:pt x="165289" y="229612"/>
                  </a:cubicBezTo>
                  <a:close/>
                  <a:moveTo>
                    <a:pt x="74342" y="229612"/>
                  </a:moveTo>
                  <a:cubicBezTo>
                    <a:pt x="88046" y="229612"/>
                    <a:pt x="99154" y="240721"/>
                    <a:pt x="99154" y="254424"/>
                  </a:cubicBezTo>
                  <a:cubicBezTo>
                    <a:pt x="99154" y="268128"/>
                    <a:pt x="88046" y="279236"/>
                    <a:pt x="74342" y="279236"/>
                  </a:cubicBezTo>
                  <a:cubicBezTo>
                    <a:pt x="60639" y="279236"/>
                    <a:pt x="49530" y="268128"/>
                    <a:pt x="49530" y="254424"/>
                  </a:cubicBezTo>
                  <a:cubicBezTo>
                    <a:pt x="49530" y="240721"/>
                    <a:pt x="60639" y="229612"/>
                    <a:pt x="74342" y="229612"/>
                  </a:cubicBezTo>
                  <a:close/>
                  <a:moveTo>
                    <a:pt x="255858" y="163666"/>
                  </a:moveTo>
                  <a:cubicBezTo>
                    <a:pt x="255826" y="163666"/>
                    <a:pt x="255795" y="163666"/>
                    <a:pt x="255763" y="163667"/>
                  </a:cubicBezTo>
                  <a:cubicBezTo>
                    <a:pt x="251230" y="163719"/>
                    <a:pt x="247598" y="167436"/>
                    <a:pt x="247650" y="171968"/>
                  </a:cubicBezTo>
                  <a:cubicBezTo>
                    <a:pt x="247650" y="172000"/>
                    <a:pt x="247650" y="172031"/>
                    <a:pt x="247651" y="172062"/>
                  </a:cubicBezTo>
                  <a:cubicBezTo>
                    <a:pt x="247703" y="176647"/>
                    <a:pt x="251462" y="180322"/>
                    <a:pt x="256047" y="180269"/>
                  </a:cubicBezTo>
                  <a:cubicBezTo>
                    <a:pt x="260632" y="180217"/>
                    <a:pt x="264306" y="176458"/>
                    <a:pt x="264254" y="171873"/>
                  </a:cubicBezTo>
                  <a:cubicBezTo>
                    <a:pt x="264202" y="167289"/>
                    <a:pt x="260443" y="163614"/>
                    <a:pt x="255858" y="163666"/>
                  </a:cubicBezTo>
                  <a:close/>
                  <a:moveTo>
                    <a:pt x="165100" y="163666"/>
                  </a:moveTo>
                  <a:cubicBezTo>
                    <a:pt x="160515" y="163666"/>
                    <a:pt x="156798" y="167383"/>
                    <a:pt x="156798" y="171968"/>
                  </a:cubicBezTo>
                  <a:cubicBezTo>
                    <a:pt x="156798" y="176553"/>
                    <a:pt x="160515" y="180271"/>
                    <a:pt x="165100" y="180271"/>
                  </a:cubicBezTo>
                  <a:cubicBezTo>
                    <a:pt x="169685" y="180271"/>
                    <a:pt x="173402" y="176554"/>
                    <a:pt x="173402" y="171968"/>
                  </a:cubicBezTo>
                  <a:cubicBezTo>
                    <a:pt x="173402" y="167383"/>
                    <a:pt x="169685" y="163666"/>
                    <a:pt x="165100" y="163666"/>
                  </a:cubicBezTo>
                  <a:close/>
                  <a:moveTo>
                    <a:pt x="74153" y="163666"/>
                  </a:moveTo>
                  <a:cubicBezTo>
                    <a:pt x="69620" y="163719"/>
                    <a:pt x="65988" y="167436"/>
                    <a:pt x="66040" y="171969"/>
                  </a:cubicBezTo>
                  <a:cubicBezTo>
                    <a:pt x="66040" y="176554"/>
                    <a:pt x="69757" y="180271"/>
                    <a:pt x="74342" y="180271"/>
                  </a:cubicBezTo>
                  <a:cubicBezTo>
                    <a:pt x="78928" y="180271"/>
                    <a:pt x="82645" y="176554"/>
                    <a:pt x="82645" y="171969"/>
                  </a:cubicBezTo>
                  <a:cubicBezTo>
                    <a:pt x="82645" y="167383"/>
                    <a:pt x="78928" y="163666"/>
                    <a:pt x="74342" y="163666"/>
                  </a:cubicBezTo>
                  <a:cubicBezTo>
                    <a:pt x="74279" y="163666"/>
                    <a:pt x="74216" y="163666"/>
                    <a:pt x="74153" y="163666"/>
                  </a:cubicBezTo>
                  <a:close/>
                  <a:moveTo>
                    <a:pt x="256046" y="147062"/>
                  </a:moveTo>
                  <a:cubicBezTo>
                    <a:pt x="269750" y="147114"/>
                    <a:pt x="280816" y="158265"/>
                    <a:pt x="280764" y="171968"/>
                  </a:cubicBezTo>
                  <a:cubicBezTo>
                    <a:pt x="280712" y="185672"/>
                    <a:pt x="269561" y="196738"/>
                    <a:pt x="255858" y="196686"/>
                  </a:cubicBezTo>
                  <a:cubicBezTo>
                    <a:pt x="242228" y="196634"/>
                    <a:pt x="231192" y="185598"/>
                    <a:pt x="231140" y="171968"/>
                  </a:cubicBezTo>
                  <a:cubicBezTo>
                    <a:pt x="231140" y="171906"/>
                    <a:pt x="231140" y="171843"/>
                    <a:pt x="231140" y="171780"/>
                  </a:cubicBezTo>
                  <a:cubicBezTo>
                    <a:pt x="231192" y="158077"/>
                    <a:pt x="242343" y="147010"/>
                    <a:pt x="256046" y="147062"/>
                  </a:cubicBezTo>
                  <a:close/>
                  <a:moveTo>
                    <a:pt x="165288" y="147062"/>
                  </a:moveTo>
                  <a:cubicBezTo>
                    <a:pt x="178992" y="147114"/>
                    <a:pt x="190058" y="158265"/>
                    <a:pt x="190006" y="171968"/>
                  </a:cubicBezTo>
                  <a:cubicBezTo>
                    <a:pt x="189954" y="185672"/>
                    <a:pt x="178803" y="196738"/>
                    <a:pt x="165100" y="196686"/>
                  </a:cubicBezTo>
                  <a:cubicBezTo>
                    <a:pt x="151449" y="196686"/>
                    <a:pt x="140382" y="185620"/>
                    <a:pt x="140382" y="171968"/>
                  </a:cubicBezTo>
                  <a:cubicBezTo>
                    <a:pt x="140382" y="171906"/>
                    <a:pt x="140382" y="171843"/>
                    <a:pt x="140382" y="171780"/>
                  </a:cubicBezTo>
                  <a:cubicBezTo>
                    <a:pt x="140434" y="158077"/>
                    <a:pt x="151585" y="147010"/>
                    <a:pt x="165288" y="147062"/>
                  </a:cubicBezTo>
                  <a:close/>
                  <a:moveTo>
                    <a:pt x="74342" y="147062"/>
                  </a:moveTo>
                  <a:cubicBezTo>
                    <a:pt x="88045" y="147062"/>
                    <a:pt x="99154" y="158171"/>
                    <a:pt x="99154" y="171874"/>
                  </a:cubicBezTo>
                  <a:cubicBezTo>
                    <a:pt x="99154" y="185577"/>
                    <a:pt x="88046" y="196686"/>
                    <a:pt x="74342" y="196686"/>
                  </a:cubicBezTo>
                  <a:cubicBezTo>
                    <a:pt x="60676" y="196686"/>
                    <a:pt x="49582" y="185635"/>
                    <a:pt x="49530" y="171969"/>
                  </a:cubicBezTo>
                  <a:cubicBezTo>
                    <a:pt x="49530" y="171937"/>
                    <a:pt x="49530" y="171906"/>
                    <a:pt x="49530" y="171874"/>
                  </a:cubicBezTo>
                  <a:cubicBezTo>
                    <a:pt x="49530" y="158171"/>
                    <a:pt x="60639" y="147062"/>
                    <a:pt x="74342" y="147062"/>
                  </a:cubicBezTo>
                  <a:close/>
                  <a:moveTo>
                    <a:pt x="16510" y="114136"/>
                  </a:moveTo>
                  <a:lnTo>
                    <a:pt x="16510" y="312257"/>
                  </a:lnTo>
                  <a:lnTo>
                    <a:pt x="313690" y="312257"/>
                  </a:lnTo>
                  <a:lnTo>
                    <a:pt x="313690" y="114136"/>
                  </a:lnTo>
                  <a:close/>
                  <a:moveTo>
                    <a:pt x="16510" y="48096"/>
                  </a:moveTo>
                  <a:lnTo>
                    <a:pt x="16510" y="97626"/>
                  </a:lnTo>
                  <a:lnTo>
                    <a:pt x="313690" y="97626"/>
                  </a:lnTo>
                  <a:lnTo>
                    <a:pt x="313690" y="48096"/>
                  </a:lnTo>
                  <a:close/>
                  <a:moveTo>
                    <a:pt x="256789" y="15912"/>
                  </a:moveTo>
                  <a:cubicBezTo>
                    <a:pt x="252230" y="15424"/>
                    <a:pt x="248138" y="18725"/>
                    <a:pt x="247650" y="23284"/>
                  </a:cubicBezTo>
                  <a:lnTo>
                    <a:pt x="247650" y="31586"/>
                  </a:lnTo>
                  <a:lnTo>
                    <a:pt x="264160" y="31586"/>
                  </a:lnTo>
                  <a:lnTo>
                    <a:pt x="264160" y="23284"/>
                  </a:lnTo>
                  <a:cubicBezTo>
                    <a:pt x="263744" y="19398"/>
                    <a:pt x="260674" y="16328"/>
                    <a:pt x="256789" y="15912"/>
                  </a:cubicBezTo>
                  <a:close/>
                  <a:moveTo>
                    <a:pt x="75179" y="15912"/>
                  </a:moveTo>
                  <a:cubicBezTo>
                    <a:pt x="70620" y="15424"/>
                    <a:pt x="66528" y="18725"/>
                    <a:pt x="66040" y="23284"/>
                  </a:cubicBezTo>
                  <a:lnTo>
                    <a:pt x="66040" y="31586"/>
                  </a:lnTo>
                  <a:lnTo>
                    <a:pt x="82550" y="31586"/>
                  </a:lnTo>
                  <a:lnTo>
                    <a:pt x="82550" y="23284"/>
                  </a:lnTo>
                  <a:cubicBezTo>
                    <a:pt x="82134" y="19398"/>
                    <a:pt x="79064" y="16328"/>
                    <a:pt x="75179" y="15912"/>
                  </a:cubicBezTo>
                  <a:close/>
                  <a:moveTo>
                    <a:pt x="72766" y="48"/>
                  </a:moveTo>
                  <a:cubicBezTo>
                    <a:pt x="86443" y="-797"/>
                    <a:pt x="98215" y="9606"/>
                    <a:pt x="99060" y="23284"/>
                  </a:cubicBezTo>
                  <a:lnTo>
                    <a:pt x="99060" y="31586"/>
                  </a:lnTo>
                  <a:lnTo>
                    <a:pt x="231140" y="31586"/>
                  </a:lnTo>
                  <a:lnTo>
                    <a:pt x="231140" y="23284"/>
                  </a:lnTo>
                  <a:cubicBezTo>
                    <a:pt x="231912" y="10785"/>
                    <a:pt x="241877" y="820"/>
                    <a:pt x="254376" y="48"/>
                  </a:cubicBezTo>
                  <a:cubicBezTo>
                    <a:pt x="268053" y="-797"/>
                    <a:pt x="279825" y="9606"/>
                    <a:pt x="280670" y="23284"/>
                  </a:cubicBezTo>
                  <a:lnTo>
                    <a:pt x="280670" y="31586"/>
                  </a:lnTo>
                  <a:lnTo>
                    <a:pt x="313690" y="31586"/>
                  </a:lnTo>
                  <a:cubicBezTo>
                    <a:pt x="322808" y="31586"/>
                    <a:pt x="330200" y="38978"/>
                    <a:pt x="330200" y="48096"/>
                  </a:cubicBezTo>
                  <a:lnTo>
                    <a:pt x="330200" y="312257"/>
                  </a:lnTo>
                  <a:cubicBezTo>
                    <a:pt x="330200" y="321375"/>
                    <a:pt x="322808" y="328767"/>
                    <a:pt x="313690" y="328767"/>
                  </a:cubicBezTo>
                  <a:lnTo>
                    <a:pt x="16510" y="328767"/>
                  </a:lnTo>
                  <a:cubicBezTo>
                    <a:pt x="7392" y="328767"/>
                    <a:pt x="0" y="321375"/>
                    <a:pt x="0" y="312257"/>
                  </a:cubicBezTo>
                  <a:lnTo>
                    <a:pt x="0" y="48096"/>
                  </a:lnTo>
                  <a:cubicBezTo>
                    <a:pt x="0" y="38978"/>
                    <a:pt x="7392" y="31586"/>
                    <a:pt x="16510" y="31586"/>
                  </a:cubicBezTo>
                  <a:lnTo>
                    <a:pt x="49530" y="31586"/>
                  </a:lnTo>
                  <a:lnTo>
                    <a:pt x="49530" y="23284"/>
                  </a:lnTo>
                  <a:cubicBezTo>
                    <a:pt x="50302" y="10785"/>
                    <a:pt x="60267" y="820"/>
                    <a:pt x="72766" y="48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F0F2D3-921D-4C2D-A039-D6D732A74D62}"/>
                </a:ext>
              </a:extLst>
            </p:cNvPr>
            <p:cNvSpPr/>
            <p:nvPr/>
          </p:nvSpPr>
          <p:spPr>
            <a:xfrm>
              <a:off x="7611710" y="1828997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1F7FCD-7977-4772-9451-8D559DB3D525}"/>
                </a:ext>
              </a:extLst>
            </p:cNvPr>
            <p:cNvSpPr/>
            <p:nvPr/>
          </p:nvSpPr>
          <p:spPr>
            <a:xfrm>
              <a:off x="7611710" y="5171288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Freeform 98">
              <a:extLst>
                <a:ext uri="{FF2B5EF4-FFF2-40B4-BE49-F238E27FC236}">
                  <a16:creationId xmlns:a16="http://schemas.microsoft.com/office/drawing/2014/main" id="{9C207F15-B5B2-4ECC-A323-F1C4193FF029}"/>
                </a:ext>
              </a:extLst>
            </p:cNvPr>
            <p:cNvSpPr/>
            <p:nvPr/>
          </p:nvSpPr>
          <p:spPr>
            <a:xfrm>
              <a:off x="7696443" y="5255736"/>
              <a:ext cx="261557" cy="262127"/>
            </a:xfrm>
            <a:custGeom>
              <a:avLst/>
              <a:gdLst>
                <a:gd name="connsiteX0" fmla="*/ 167222 w 332054"/>
                <a:gd name="connsiteY0" fmla="*/ 167491 h 332777"/>
                <a:gd name="connsiteX1" fmla="*/ 159015 w 332054"/>
                <a:gd name="connsiteY1" fmla="*/ 175886 h 332777"/>
                <a:gd name="connsiteX2" fmla="*/ 167410 w 332054"/>
                <a:gd name="connsiteY2" fmla="*/ 184094 h 332777"/>
                <a:gd name="connsiteX3" fmla="*/ 175618 w 332054"/>
                <a:gd name="connsiteY3" fmla="*/ 175886 h 332777"/>
                <a:gd name="connsiteX4" fmla="*/ 175618 w 332054"/>
                <a:gd name="connsiteY4" fmla="*/ 175699 h 332777"/>
                <a:gd name="connsiteX5" fmla="*/ 167222 w 332054"/>
                <a:gd name="connsiteY5" fmla="*/ 167491 h 332777"/>
                <a:gd name="connsiteX6" fmla="*/ 159108 w 332054"/>
                <a:gd name="connsiteY6" fmla="*/ 68523 h 332777"/>
                <a:gd name="connsiteX7" fmla="*/ 175618 w 332054"/>
                <a:gd name="connsiteY7" fmla="*/ 68523 h 332777"/>
                <a:gd name="connsiteX8" fmla="*/ 175618 w 332054"/>
                <a:gd name="connsiteY8" fmla="*/ 152583 h 332777"/>
                <a:gd name="connsiteX9" fmla="*/ 175240 w 332054"/>
                <a:gd name="connsiteY9" fmla="*/ 152583 h 332777"/>
                <a:gd name="connsiteX10" fmla="*/ 190186 w 332054"/>
                <a:gd name="connsiteY10" fmla="*/ 167484 h 332777"/>
                <a:gd name="connsiteX11" fmla="*/ 175310 w 332054"/>
                <a:gd name="connsiteY11" fmla="*/ 198970 h 332777"/>
                <a:gd name="connsiteX12" fmla="*/ 143824 w 332054"/>
                <a:gd name="connsiteY12" fmla="*/ 184094 h 332777"/>
                <a:gd name="connsiteX13" fmla="*/ 84860 w 332054"/>
                <a:gd name="connsiteY13" fmla="*/ 184094 h 332777"/>
                <a:gd name="connsiteX14" fmla="*/ 84860 w 332054"/>
                <a:gd name="connsiteY14" fmla="*/ 167584 h 332777"/>
                <a:gd name="connsiteX15" fmla="*/ 143824 w 332054"/>
                <a:gd name="connsiteY15" fmla="*/ 167584 h 332777"/>
                <a:gd name="connsiteX16" fmla="*/ 159108 w 332054"/>
                <a:gd name="connsiteY16" fmla="*/ 152583 h 332777"/>
                <a:gd name="connsiteX17" fmla="*/ 167221 w 332054"/>
                <a:gd name="connsiteY17" fmla="*/ 51918 h 332777"/>
                <a:gd name="connsiteX18" fmla="*/ 43443 w 332054"/>
                <a:gd name="connsiteY18" fmla="*/ 175886 h 332777"/>
                <a:gd name="connsiteX19" fmla="*/ 167410 w 332054"/>
                <a:gd name="connsiteY19" fmla="*/ 299664 h 332777"/>
                <a:gd name="connsiteX20" fmla="*/ 291188 w 332054"/>
                <a:gd name="connsiteY20" fmla="*/ 175886 h 332777"/>
                <a:gd name="connsiteX21" fmla="*/ 291188 w 332054"/>
                <a:gd name="connsiteY21" fmla="*/ 175697 h 332777"/>
                <a:gd name="connsiteX22" fmla="*/ 167221 w 332054"/>
                <a:gd name="connsiteY22" fmla="*/ 51918 h 332777"/>
                <a:gd name="connsiteX23" fmla="*/ 167748 w 332054"/>
                <a:gd name="connsiteY23" fmla="*/ 35165 h 332777"/>
                <a:gd name="connsiteX24" fmla="*/ 307792 w 332054"/>
                <a:gd name="connsiteY24" fmla="*/ 175886 h 332777"/>
                <a:gd name="connsiteX25" fmla="*/ 259866 w 332054"/>
                <a:gd name="connsiteY25" fmla="*/ 280889 h 332777"/>
                <a:gd name="connsiteX26" fmla="*/ 297131 w 332054"/>
                <a:gd name="connsiteY26" fmla="*/ 318627 h 332777"/>
                <a:gd name="connsiteX27" fmla="*/ 297414 w 332054"/>
                <a:gd name="connsiteY27" fmla="*/ 318910 h 332777"/>
                <a:gd name="connsiteX28" fmla="*/ 297131 w 332054"/>
                <a:gd name="connsiteY28" fmla="*/ 330514 h 332777"/>
                <a:gd name="connsiteX29" fmla="*/ 285527 w 332054"/>
                <a:gd name="connsiteY29" fmla="*/ 330231 h 332777"/>
                <a:gd name="connsiteX30" fmla="*/ 246846 w 332054"/>
                <a:gd name="connsiteY30" fmla="*/ 291550 h 332777"/>
                <a:gd name="connsiteX31" fmla="*/ 88162 w 332054"/>
                <a:gd name="connsiteY31" fmla="*/ 291550 h 332777"/>
                <a:gd name="connsiteX32" fmla="*/ 49481 w 332054"/>
                <a:gd name="connsiteY32" fmla="*/ 330231 h 332777"/>
                <a:gd name="connsiteX33" fmla="*/ 39832 w 332054"/>
                <a:gd name="connsiteY33" fmla="*/ 330429 h 332777"/>
                <a:gd name="connsiteX34" fmla="*/ 37783 w 332054"/>
                <a:gd name="connsiteY34" fmla="*/ 319004 h 332777"/>
                <a:gd name="connsiteX35" fmla="*/ 75048 w 332054"/>
                <a:gd name="connsiteY35" fmla="*/ 281267 h 332777"/>
                <a:gd name="connsiteX36" fmla="*/ 27028 w 332054"/>
                <a:gd name="connsiteY36" fmla="*/ 175211 h 332777"/>
                <a:gd name="connsiteX37" fmla="*/ 167748 w 332054"/>
                <a:gd name="connsiteY37" fmla="*/ 35165 h 332777"/>
                <a:gd name="connsiteX38" fmla="*/ 266470 w 332054"/>
                <a:gd name="connsiteY38" fmla="*/ 2483 h 332777"/>
                <a:gd name="connsiteX39" fmla="*/ 313376 w 332054"/>
                <a:gd name="connsiteY39" fmla="*/ 22498 h 332777"/>
                <a:gd name="connsiteX40" fmla="*/ 312038 w 332054"/>
                <a:gd name="connsiteY40" fmla="*/ 115883 h 332777"/>
                <a:gd name="connsiteX41" fmla="*/ 304208 w 332054"/>
                <a:gd name="connsiteY41" fmla="*/ 99845 h 332777"/>
                <a:gd name="connsiteX42" fmla="*/ 316000 w 332054"/>
                <a:gd name="connsiteY42" fmla="*/ 68523 h 332777"/>
                <a:gd name="connsiteX43" fmla="*/ 266470 w 332054"/>
                <a:gd name="connsiteY43" fmla="*/ 18993 h 332777"/>
                <a:gd name="connsiteX44" fmla="*/ 232035 w 332054"/>
                <a:gd name="connsiteY44" fmla="*/ 33050 h 332777"/>
                <a:gd name="connsiteX45" fmla="*/ 215714 w 332054"/>
                <a:gd name="connsiteY45" fmla="*/ 26729 h 332777"/>
                <a:gd name="connsiteX46" fmla="*/ 266470 w 332054"/>
                <a:gd name="connsiteY46" fmla="*/ 2483 h 332777"/>
                <a:gd name="connsiteX47" fmla="*/ 75764 w 332054"/>
                <a:gd name="connsiteY47" fmla="*/ 723 h 332777"/>
                <a:gd name="connsiteX48" fmla="*/ 119106 w 332054"/>
                <a:gd name="connsiteY48" fmla="*/ 26729 h 332777"/>
                <a:gd name="connsiteX49" fmla="*/ 102785 w 332054"/>
                <a:gd name="connsiteY49" fmla="*/ 33050 h 332777"/>
                <a:gd name="connsiteX50" fmla="*/ 68350 w 332054"/>
                <a:gd name="connsiteY50" fmla="*/ 18993 h 332777"/>
                <a:gd name="connsiteX51" fmla="*/ 18820 w 332054"/>
                <a:gd name="connsiteY51" fmla="*/ 68523 h 332777"/>
                <a:gd name="connsiteX52" fmla="*/ 30613 w 332054"/>
                <a:gd name="connsiteY52" fmla="*/ 99844 h 332777"/>
                <a:gd name="connsiteX53" fmla="*/ 22499 w 332054"/>
                <a:gd name="connsiteY53" fmla="*/ 115694 h 332777"/>
                <a:gd name="connsiteX54" fmla="*/ 12982 w 332054"/>
                <a:gd name="connsiteY54" fmla="*/ 105360 h 332777"/>
                <a:gd name="connsiteX55" fmla="*/ 26729 w 332054"/>
                <a:gd name="connsiteY55" fmla="*/ 12982 h 332777"/>
                <a:gd name="connsiteX56" fmla="*/ 75764 w 332054"/>
                <a:gd name="connsiteY56" fmla="*/ 723 h 33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2054" h="332777">
                  <a:moveTo>
                    <a:pt x="167222" y="167491"/>
                  </a:moveTo>
                  <a:cubicBezTo>
                    <a:pt x="162638" y="167543"/>
                    <a:pt x="158963" y="171301"/>
                    <a:pt x="159015" y="175886"/>
                  </a:cubicBezTo>
                  <a:cubicBezTo>
                    <a:pt x="159066" y="180471"/>
                    <a:pt x="162825" y="184146"/>
                    <a:pt x="167410" y="184094"/>
                  </a:cubicBezTo>
                  <a:cubicBezTo>
                    <a:pt x="171922" y="184043"/>
                    <a:pt x="175567" y="180398"/>
                    <a:pt x="175618" y="175886"/>
                  </a:cubicBezTo>
                  <a:cubicBezTo>
                    <a:pt x="175619" y="175824"/>
                    <a:pt x="175619" y="175761"/>
                    <a:pt x="175618" y="175699"/>
                  </a:cubicBezTo>
                  <a:cubicBezTo>
                    <a:pt x="175566" y="171114"/>
                    <a:pt x="171807" y="167439"/>
                    <a:pt x="167222" y="167491"/>
                  </a:cubicBezTo>
                  <a:close/>
                  <a:moveTo>
                    <a:pt x="159108" y="68523"/>
                  </a:moveTo>
                  <a:lnTo>
                    <a:pt x="175618" y="68523"/>
                  </a:lnTo>
                  <a:lnTo>
                    <a:pt x="175618" y="152583"/>
                  </a:lnTo>
                  <a:lnTo>
                    <a:pt x="175240" y="152583"/>
                  </a:lnTo>
                  <a:cubicBezTo>
                    <a:pt x="182206" y="155056"/>
                    <a:pt x="187693" y="160526"/>
                    <a:pt x="190186" y="167484"/>
                  </a:cubicBezTo>
                  <a:cubicBezTo>
                    <a:pt x="194772" y="180286"/>
                    <a:pt x="188112" y="194383"/>
                    <a:pt x="175310" y="198970"/>
                  </a:cubicBezTo>
                  <a:cubicBezTo>
                    <a:pt x="162508" y="203556"/>
                    <a:pt x="148411" y="196896"/>
                    <a:pt x="143824" y="184094"/>
                  </a:cubicBezTo>
                  <a:lnTo>
                    <a:pt x="84860" y="184094"/>
                  </a:lnTo>
                  <a:lnTo>
                    <a:pt x="84860" y="167584"/>
                  </a:lnTo>
                  <a:lnTo>
                    <a:pt x="143824" y="167584"/>
                  </a:lnTo>
                  <a:cubicBezTo>
                    <a:pt x="146340" y="160499"/>
                    <a:pt x="151977" y="154966"/>
                    <a:pt x="159108" y="152583"/>
                  </a:cubicBezTo>
                  <a:close/>
                  <a:moveTo>
                    <a:pt x="167221" y="51918"/>
                  </a:moveTo>
                  <a:cubicBezTo>
                    <a:pt x="98808" y="51970"/>
                    <a:pt x="43391" y="107472"/>
                    <a:pt x="43443" y="175886"/>
                  </a:cubicBezTo>
                  <a:cubicBezTo>
                    <a:pt x="43495" y="244298"/>
                    <a:pt x="98997" y="299716"/>
                    <a:pt x="167410" y="299664"/>
                  </a:cubicBezTo>
                  <a:cubicBezTo>
                    <a:pt x="235749" y="299612"/>
                    <a:pt x="291136" y="244225"/>
                    <a:pt x="291188" y="175886"/>
                  </a:cubicBezTo>
                  <a:cubicBezTo>
                    <a:pt x="291188" y="175823"/>
                    <a:pt x="291188" y="175760"/>
                    <a:pt x="291188" y="175697"/>
                  </a:cubicBezTo>
                  <a:cubicBezTo>
                    <a:pt x="291136" y="107283"/>
                    <a:pt x="235634" y="51866"/>
                    <a:pt x="167221" y="51918"/>
                  </a:cubicBezTo>
                  <a:close/>
                  <a:moveTo>
                    <a:pt x="167748" y="35165"/>
                  </a:moveTo>
                  <a:cubicBezTo>
                    <a:pt x="245278" y="35352"/>
                    <a:pt x="307978" y="98354"/>
                    <a:pt x="307792" y="175886"/>
                  </a:cubicBezTo>
                  <a:cubicBezTo>
                    <a:pt x="307708" y="216161"/>
                    <a:pt x="290238" y="254438"/>
                    <a:pt x="259866" y="280889"/>
                  </a:cubicBezTo>
                  <a:lnTo>
                    <a:pt x="297131" y="318627"/>
                  </a:lnTo>
                  <a:cubicBezTo>
                    <a:pt x="297228" y="318719"/>
                    <a:pt x="297322" y="318813"/>
                    <a:pt x="297414" y="318910"/>
                  </a:cubicBezTo>
                  <a:cubicBezTo>
                    <a:pt x="300540" y="322192"/>
                    <a:pt x="300414" y="327387"/>
                    <a:pt x="297131" y="330514"/>
                  </a:cubicBezTo>
                  <a:cubicBezTo>
                    <a:pt x="293849" y="333640"/>
                    <a:pt x="288653" y="333513"/>
                    <a:pt x="285527" y="330231"/>
                  </a:cubicBezTo>
                  <a:lnTo>
                    <a:pt x="246846" y="291550"/>
                  </a:lnTo>
                  <a:cubicBezTo>
                    <a:pt x="199050" y="324393"/>
                    <a:pt x="135958" y="324393"/>
                    <a:pt x="88162" y="291550"/>
                  </a:cubicBezTo>
                  <a:lnTo>
                    <a:pt x="49481" y="330231"/>
                  </a:lnTo>
                  <a:cubicBezTo>
                    <a:pt x="46648" y="332381"/>
                    <a:pt x="42751" y="332461"/>
                    <a:pt x="39832" y="330429"/>
                  </a:cubicBezTo>
                  <a:cubicBezTo>
                    <a:pt x="36111" y="327840"/>
                    <a:pt x="35193" y="322725"/>
                    <a:pt x="37783" y="319004"/>
                  </a:cubicBezTo>
                  <a:lnTo>
                    <a:pt x="75048" y="281267"/>
                  </a:lnTo>
                  <a:cubicBezTo>
                    <a:pt x="44446" y="254531"/>
                    <a:pt x="26931" y="215846"/>
                    <a:pt x="27028" y="175211"/>
                  </a:cubicBezTo>
                  <a:cubicBezTo>
                    <a:pt x="27215" y="97679"/>
                    <a:pt x="90217" y="34979"/>
                    <a:pt x="167748" y="35165"/>
                  </a:cubicBezTo>
                  <a:close/>
                  <a:moveTo>
                    <a:pt x="266470" y="2483"/>
                  </a:moveTo>
                  <a:cubicBezTo>
                    <a:pt x="284155" y="2605"/>
                    <a:pt x="301052" y="9815"/>
                    <a:pt x="313376" y="22498"/>
                  </a:cubicBezTo>
                  <a:cubicBezTo>
                    <a:pt x="338794" y="48655"/>
                    <a:pt x="338195" y="90465"/>
                    <a:pt x="312038" y="115883"/>
                  </a:cubicBezTo>
                  <a:cubicBezTo>
                    <a:pt x="309753" y="110384"/>
                    <a:pt x="307138" y="105029"/>
                    <a:pt x="304208" y="99845"/>
                  </a:cubicBezTo>
                  <a:cubicBezTo>
                    <a:pt x="311696" y="91113"/>
                    <a:pt x="315871" y="80025"/>
                    <a:pt x="316000" y="68523"/>
                  </a:cubicBezTo>
                  <a:cubicBezTo>
                    <a:pt x="315949" y="41190"/>
                    <a:pt x="293804" y="19045"/>
                    <a:pt x="266470" y="18993"/>
                  </a:cubicBezTo>
                  <a:cubicBezTo>
                    <a:pt x="253594" y="18987"/>
                    <a:pt x="241229" y="24035"/>
                    <a:pt x="232035" y="33050"/>
                  </a:cubicBezTo>
                  <a:cubicBezTo>
                    <a:pt x="226713" y="30651"/>
                    <a:pt x="221264" y="28541"/>
                    <a:pt x="215714" y="26729"/>
                  </a:cubicBezTo>
                  <a:cubicBezTo>
                    <a:pt x="228173" y="11486"/>
                    <a:pt x="246783" y="2595"/>
                    <a:pt x="266470" y="2483"/>
                  </a:cubicBezTo>
                  <a:close/>
                  <a:moveTo>
                    <a:pt x="75764" y="723"/>
                  </a:moveTo>
                  <a:cubicBezTo>
                    <a:pt x="92481" y="3211"/>
                    <a:pt x="108249" y="12076"/>
                    <a:pt x="119106" y="26729"/>
                  </a:cubicBezTo>
                  <a:cubicBezTo>
                    <a:pt x="113556" y="28540"/>
                    <a:pt x="108108" y="30650"/>
                    <a:pt x="102785" y="33050"/>
                  </a:cubicBezTo>
                  <a:cubicBezTo>
                    <a:pt x="93591" y="24034"/>
                    <a:pt x="81226" y="18987"/>
                    <a:pt x="68350" y="18993"/>
                  </a:cubicBezTo>
                  <a:cubicBezTo>
                    <a:pt x="41017" y="19045"/>
                    <a:pt x="18872" y="41189"/>
                    <a:pt x="18820" y="68523"/>
                  </a:cubicBezTo>
                  <a:cubicBezTo>
                    <a:pt x="18950" y="80024"/>
                    <a:pt x="23125" y="91113"/>
                    <a:pt x="30613" y="99844"/>
                  </a:cubicBezTo>
                  <a:cubicBezTo>
                    <a:pt x="27593" y="104960"/>
                    <a:pt x="24883" y="110253"/>
                    <a:pt x="22499" y="115694"/>
                  </a:cubicBezTo>
                  <a:cubicBezTo>
                    <a:pt x="18968" y="112597"/>
                    <a:pt x="15778" y="109133"/>
                    <a:pt x="12982" y="105360"/>
                  </a:cubicBezTo>
                  <a:cubicBezTo>
                    <a:pt x="-8731" y="76054"/>
                    <a:pt x="-2577" y="34696"/>
                    <a:pt x="26729" y="12982"/>
                  </a:cubicBezTo>
                  <a:cubicBezTo>
                    <a:pt x="41381" y="2125"/>
                    <a:pt x="59047" y="-1764"/>
                    <a:pt x="75764" y="723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Freeform 99">
              <a:extLst>
                <a:ext uri="{FF2B5EF4-FFF2-40B4-BE49-F238E27FC236}">
                  <a16:creationId xmlns:a16="http://schemas.microsoft.com/office/drawing/2014/main" id="{11018C7F-B033-409B-BA9A-B39A47DE627C}"/>
                </a:ext>
              </a:extLst>
            </p:cNvPr>
            <p:cNvSpPr/>
            <p:nvPr/>
          </p:nvSpPr>
          <p:spPr>
            <a:xfrm>
              <a:off x="7698055" y="1935386"/>
              <a:ext cx="258333" cy="218245"/>
            </a:xfrm>
            <a:custGeom>
              <a:avLst/>
              <a:gdLst>
                <a:gd name="connsiteX0" fmla="*/ 82668 w 327961"/>
                <a:gd name="connsiteY0" fmla="*/ 179283 h 277068"/>
                <a:gd name="connsiteX1" fmla="*/ 118331 w 327961"/>
                <a:gd name="connsiteY1" fmla="*/ 260774 h 277068"/>
                <a:gd name="connsiteX2" fmla="*/ 151351 w 327961"/>
                <a:gd name="connsiteY2" fmla="*/ 244476 h 277068"/>
                <a:gd name="connsiteX3" fmla="*/ 122765 w 327961"/>
                <a:gd name="connsiteY3" fmla="*/ 179283 h 277068"/>
                <a:gd name="connsiteX4" fmla="*/ 261921 w 327961"/>
                <a:gd name="connsiteY4" fmla="*/ 89501 h 277068"/>
                <a:gd name="connsiteX5" fmla="*/ 261921 w 327961"/>
                <a:gd name="connsiteY5" fmla="*/ 154696 h 277068"/>
                <a:gd name="connsiteX6" fmla="*/ 270571 w 327961"/>
                <a:gd name="connsiteY6" fmla="*/ 146156 h 277068"/>
                <a:gd name="connsiteX7" fmla="*/ 261921 w 327961"/>
                <a:gd name="connsiteY7" fmla="*/ 89501 h 277068"/>
                <a:gd name="connsiteX8" fmla="*/ 55498 w 327961"/>
                <a:gd name="connsiteY8" fmla="*/ 81492 h 277068"/>
                <a:gd name="connsiteX9" fmla="*/ 16197 w 327961"/>
                <a:gd name="connsiteY9" fmla="*/ 120290 h 277068"/>
                <a:gd name="connsiteX10" fmla="*/ 55498 w 327961"/>
                <a:gd name="connsiteY10" fmla="*/ 162984 h 277068"/>
                <a:gd name="connsiteX11" fmla="*/ 63800 w 327961"/>
                <a:gd name="connsiteY11" fmla="*/ 162984 h 277068"/>
                <a:gd name="connsiteX12" fmla="*/ 63800 w 327961"/>
                <a:gd name="connsiteY12" fmla="*/ 81492 h 277068"/>
                <a:gd name="connsiteX13" fmla="*/ 280788 w 327961"/>
                <a:gd name="connsiteY13" fmla="*/ 45356 h 277068"/>
                <a:gd name="connsiteX14" fmla="*/ 327961 w 327961"/>
                <a:gd name="connsiteY14" fmla="*/ 122191 h 277068"/>
                <a:gd name="connsiteX15" fmla="*/ 280788 w 327961"/>
                <a:gd name="connsiteY15" fmla="*/ 199119 h 277068"/>
                <a:gd name="connsiteX16" fmla="*/ 271354 w 327961"/>
                <a:gd name="connsiteY16" fmla="*/ 185522 h 277068"/>
                <a:gd name="connsiteX17" fmla="*/ 311168 w 327961"/>
                <a:gd name="connsiteY17" fmla="*/ 122191 h 277068"/>
                <a:gd name="connsiteX18" fmla="*/ 271354 w 327961"/>
                <a:gd name="connsiteY18" fmla="*/ 58953 h 277068"/>
                <a:gd name="connsiteX19" fmla="*/ 245411 w 327961"/>
                <a:gd name="connsiteY19" fmla="*/ 16298 h 277068"/>
                <a:gd name="connsiteX20" fmla="*/ 162861 w 327961"/>
                <a:gd name="connsiteY20" fmla="*/ 81492 h 277068"/>
                <a:gd name="connsiteX21" fmla="*/ 80310 w 327961"/>
                <a:gd name="connsiteY21" fmla="*/ 81492 h 277068"/>
                <a:gd name="connsiteX22" fmla="*/ 80310 w 327961"/>
                <a:gd name="connsiteY22" fmla="*/ 162984 h 277068"/>
                <a:gd name="connsiteX23" fmla="*/ 163144 w 327961"/>
                <a:gd name="connsiteY23" fmla="*/ 162984 h 277068"/>
                <a:gd name="connsiteX24" fmla="*/ 245694 w 327961"/>
                <a:gd name="connsiteY24" fmla="*/ 228178 h 277068"/>
                <a:gd name="connsiteX25" fmla="*/ 245411 w 327961"/>
                <a:gd name="connsiteY25" fmla="*/ 0 h 277068"/>
                <a:gd name="connsiteX26" fmla="*/ 252487 w 327961"/>
                <a:gd name="connsiteY26" fmla="*/ 1583 h 277068"/>
                <a:gd name="connsiteX27" fmla="*/ 261921 w 327961"/>
                <a:gd name="connsiteY27" fmla="*/ 16298 h 277068"/>
                <a:gd name="connsiteX28" fmla="*/ 261921 w 327961"/>
                <a:gd name="connsiteY28" fmla="*/ 70968 h 277068"/>
                <a:gd name="connsiteX29" fmla="*/ 294941 w 327961"/>
                <a:gd name="connsiteY29" fmla="*/ 122192 h 277068"/>
                <a:gd name="connsiteX30" fmla="*/ 262015 w 327961"/>
                <a:gd name="connsiteY30" fmla="*/ 173508 h 277068"/>
                <a:gd name="connsiteX31" fmla="*/ 262015 w 327961"/>
                <a:gd name="connsiteY31" fmla="*/ 228178 h 277068"/>
                <a:gd name="connsiteX32" fmla="*/ 252581 w 327961"/>
                <a:gd name="connsiteY32" fmla="*/ 242893 h 277068"/>
                <a:gd name="connsiteX33" fmla="*/ 245411 w 327961"/>
                <a:gd name="connsiteY33" fmla="*/ 244476 h 277068"/>
                <a:gd name="connsiteX34" fmla="*/ 235128 w 327961"/>
                <a:gd name="connsiteY34" fmla="*/ 240937 h 277068"/>
                <a:gd name="connsiteX35" fmla="*/ 157106 w 327961"/>
                <a:gd name="connsiteY35" fmla="*/ 179283 h 277068"/>
                <a:gd name="connsiteX36" fmla="*/ 140973 w 327961"/>
                <a:gd name="connsiteY36" fmla="*/ 179283 h 277068"/>
                <a:gd name="connsiteX37" fmla="*/ 166446 w 327961"/>
                <a:gd name="connsiteY37" fmla="*/ 238050 h 277068"/>
                <a:gd name="connsiteX38" fmla="*/ 158710 w 327961"/>
                <a:gd name="connsiteY38" fmla="*/ 259098 h 277068"/>
                <a:gd name="connsiteX39" fmla="*/ 125690 w 327961"/>
                <a:gd name="connsiteY39" fmla="*/ 275396 h 277068"/>
                <a:gd name="connsiteX40" fmla="*/ 112576 w 327961"/>
                <a:gd name="connsiteY40" fmla="*/ 276048 h 277068"/>
                <a:gd name="connsiteX41" fmla="*/ 103141 w 327961"/>
                <a:gd name="connsiteY41" fmla="*/ 267201 h 277068"/>
                <a:gd name="connsiteX42" fmla="*/ 64932 w 327961"/>
                <a:gd name="connsiteY42" fmla="*/ 179283 h 277068"/>
                <a:gd name="connsiteX43" fmla="*/ 55498 w 327961"/>
                <a:gd name="connsiteY43" fmla="*/ 179283 h 277068"/>
                <a:gd name="connsiteX44" fmla="*/ 48 w 327961"/>
                <a:gd name="connsiteY44" fmla="*/ 124544 h 277068"/>
                <a:gd name="connsiteX45" fmla="*/ 55498 w 327961"/>
                <a:gd name="connsiteY45" fmla="*/ 65193 h 277068"/>
                <a:gd name="connsiteX46" fmla="*/ 157106 w 327961"/>
                <a:gd name="connsiteY46" fmla="*/ 65193 h 277068"/>
                <a:gd name="connsiteX47" fmla="*/ 235128 w 327961"/>
                <a:gd name="connsiteY47" fmla="*/ 3539 h 277068"/>
                <a:gd name="connsiteX48" fmla="*/ 245411 w 327961"/>
                <a:gd name="connsiteY48" fmla="*/ 0 h 2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7961" h="277068">
                  <a:moveTo>
                    <a:pt x="82668" y="179283"/>
                  </a:moveTo>
                  <a:lnTo>
                    <a:pt x="118331" y="260774"/>
                  </a:lnTo>
                  <a:lnTo>
                    <a:pt x="151351" y="244476"/>
                  </a:lnTo>
                  <a:lnTo>
                    <a:pt x="122765" y="179283"/>
                  </a:lnTo>
                  <a:close/>
                  <a:moveTo>
                    <a:pt x="261921" y="89501"/>
                  </a:moveTo>
                  <a:lnTo>
                    <a:pt x="261921" y="154696"/>
                  </a:lnTo>
                  <a:cubicBezTo>
                    <a:pt x="265220" y="152292"/>
                    <a:pt x="268136" y="149413"/>
                    <a:pt x="270571" y="146156"/>
                  </a:cubicBezTo>
                  <a:cubicBezTo>
                    <a:pt x="284030" y="128154"/>
                    <a:pt x="280157" y="102789"/>
                    <a:pt x="261921" y="89501"/>
                  </a:cubicBezTo>
                  <a:close/>
                  <a:moveTo>
                    <a:pt x="55498" y="81492"/>
                  </a:moveTo>
                  <a:cubicBezTo>
                    <a:pt x="34228" y="82496"/>
                    <a:pt x="17214" y="99292"/>
                    <a:pt x="16197" y="120290"/>
                  </a:cubicBezTo>
                  <a:cubicBezTo>
                    <a:pt x="15106" y="142793"/>
                    <a:pt x="32702" y="161908"/>
                    <a:pt x="55498" y="162984"/>
                  </a:cubicBezTo>
                  <a:lnTo>
                    <a:pt x="63800" y="162984"/>
                  </a:lnTo>
                  <a:lnTo>
                    <a:pt x="63800" y="81492"/>
                  </a:lnTo>
                  <a:close/>
                  <a:moveTo>
                    <a:pt x="280788" y="45356"/>
                  </a:moveTo>
                  <a:cubicBezTo>
                    <a:pt x="309382" y="60713"/>
                    <a:pt x="327400" y="90062"/>
                    <a:pt x="327961" y="122191"/>
                  </a:cubicBezTo>
                  <a:cubicBezTo>
                    <a:pt x="327414" y="154347"/>
                    <a:pt x="309397" y="183731"/>
                    <a:pt x="280788" y="199119"/>
                  </a:cubicBezTo>
                  <a:lnTo>
                    <a:pt x="271354" y="185522"/>
                  </a:lnTo>
                  <a:cubicBezTo>
                    <a:pt x="295407" y="173238"/>
                    <a:pt x="310694" y="148920"/>
                    <a:pt x="311168" y="122191"/>
                  </a:cubicBezTo>
                  <a:cubicBezTo>
                    <a:pt x="310660" y="95496"/>
                    <a:pt x="295377" y="71222"/>
                    <a:pt x="271354" y="58953"/>
                  </a:cubicBezTo>
                  <a:close/>
                  <a:moveTo>
                    <a:pt x="245411" y="16298"/>
                  </a:moveTo>
                  <a:lnTo>
                    <a:pt x="162861" y="81492"/>
                  </a:lnTo>
                  <a:lnTo>
                    <a:pt x="80310" y="81492"/>
                  </a:lnTo>
                  <a:lnTo>
                    <a:pt x="80310" y="162984"/>
                  </a:lnTo>
                  <a:lnTo>
                    <a:pt x="163144" y="162984"/>
                  </a:lnTo>
                  <a:lnTo>
                    <a:pt x="245694" y="228178"/>
                  </a:lnTo>
                  <a:close/>
                  <a:moveTo>
                    <a:pt x="245411" y="0"/>
                  </a:moveTo>
                  <a:cubicBezTo>
                    <a:pt x="247856" y="27"/>
                    <a:pt x="250268" y="567"/>
                    <a:pt x="252487" y="1583"/>
                  </a:cubicBezTo>
                  <a:cubicBezTo>
                    <a:pt x="258229" y="4297"/>
                    <a:pt x="261894" y="10014"/>
                    <a:pt x="261921" y="16298"/>
                  </a:cubicBezTo>
                  <a:lnTo>
                    <a:pt x="261921" y="70968"/>
                  </a:lnTo>
                  <a:cubicBezTo>
                    <a:pt x="282022" y="80317"/>
                    <a:pt x="294875" y="100256"/>
                    <a:pt x="294941" y="122192"/>
                  </a:cubicBezTo>
                  <a:cubicBezTo>
                    <a:pt x="294905" y="144133"/>
                    <a:pt x="282094" y="164100"/>
                    <a:pt x="262015" y="173508"/>
                  </a:cubicBezTo>
                  <a:lnTo>
                    <a:pt x="262015" y="228178"/>
                  </a:lnTo>
                  <a:cubicBezTo>
                    <a:pt x="261988" y="234463"/>
                    <a:pt x="258323" y="240179"/>
                    <a:pt x="252581" y="242893"/>
                  </a:cubicBezTo>
                  <a:cubicBezTo>
                    <a:pt x="250334" y="243922"/>
                    <a:pt x="247888" y="244462"/>
                    <a:pt x="245411" y="244476"/>
                  </a:cubicBezTo>
                  <a:cubicBezTo>
                    <a:pt x="241675" y="244486"/>
                    <a:pt x="238048" y="243237"/>
                    <a:pt x="235128" y="240937"/>
                  </a:cubicBezTo>
                  <a:lnTo>
                    <a:pt x="157106" y="179283"/>
                  </a:lnTo>
                  <a:lnTo>
                    <a:pt x="140973" y="179283"/>
                  </a:lnTo>
                  <a:lnTo>
                    <a:pt x="166446" y="238050"/>
                  </a:lnTo>
                  <a:cubicBezTo>
                    <a:pt x="169930" y="245981"/>
                    <a:pt x="166535" y="255218"/>
                    <a:pt x="158710" y="259098"/>
                  </a:cubicBezTo>
                  <a:lnTo>
                    <a:pt x="125690" y="275396"/>
                  </a:lnTo>
                  <a:cubicBezTo>
                    <a:pt x="121592" y="277372"/>
                    <a:pt x="116854" y="277608"/>
                    <a:pt x="112576" y="276048"/>
                  </a:cubicBezTo>
                  <a:cubicBezTo>
                    <a:pt x="108324" y="274518"/>
                    <a:pt x="104907" y="271313"/>
                    <a:pt x="103141" y="267201"/>
                  </a:cubicBezTo>
                  <a:lnTo>
                    <a:pt x="64932" y="179283"/>
                  </a:lnTo>
                  <a:lnTo>
                    <a:pt x="55498" y="179283"/>
                  </a:lnTo>
                  <a:cubicBezTo>
                    <a:pt x="25392" y="178082"/>
                    <a:pt x="1265" y="154264"/>
                    <a:pt x="48" y="124544"/>
                  </a:cubicBezTo>
                  <a:cubicBezTo>
                    <a:pt x="-1242" y="93038"/>
                    <a:pt x="23584" y="66467"/>
                    <a:pt x="55498" y="65193"/>
                  </a:cubicBezTo>
                  <a:lnTo>
                    <a:pt x="157106" y="65193"/>
                  </a:lnTo>
                  <a:lnTo>
                    <a:pt x="235128" y="3539"/>
                  </a:lnTo>
                  <a:cubicBezTo>
                    <a:pt x="238048" y="1239"/>
                    <a:pt x="241675" y="-10"/>
                    <a:pt x="245411" y="0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A44D804-C9DD-4ED3-AC85-19E84FE8858B}"/>
                </a:ext>
              </a:extLst>
            </p:cNvPr>
            <p:cNvSpPr/>
            <p:nvPr/>
          </p:nvSpPr>
          <p:spPr>
            <a:xfrm>
              <a:off x="7585467" y="2876971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Freeform 101">
              <a:extLst>
                <a:ext uri="{FF2B5EF4-FFF2-40B4-BE49-F238E27FC236}">
                  <a16:creationId xmlns:a16="http://schemas.microsoft.com/office/drawing/2014/main" id="{E9C921A4-4CEA-464F-AF18-4A646B93A710}"/>
                </a:ext>
              </a:extLst>
            </p:cNvPr>
            <p:cNvSpPr/>
            <p:nvPr/>
          </p:nvSpPr>
          <p:spPr>
            <a:xfrm>
              <a:off x="7670930" y="2962245"/>
              <a:ext cx="260097" cy="260475"/>
            </a:xfrm>
            <a:custGeom>
              <a:avLst/>
              <a:gdLst>
                <a:gd name="connsiteX0" fmla="*/ 291049 w 330200"/>
                <a:gd name="connsiteY0" fmla="*/ 278349 h 330679"/>
                <a:gd name="connsiteX1" fmla="*/ 296142 w 330200"/>
                <a:gd name="connsiteY1" fmla="*/ 288840 h 330679"/>
                <a:gd name="connsiteX2" fmla="*/ 273349 w 330200"/>
                <a:gd name="connsiteY2" fmla="*/ 329444 h 330679"/>
                <a:gd name="connsiteX3" fmla="*/ 232744 w 330200"/>
                <a:gd name="connsiteY3" fmla="*/ 306652 h 330679"/>
                <a:gd name="connsiteX4" fmla="*/ 248499 w 330200"/>
                <a:gd name="connsiteY4" fmla="*/ 301463 h 330679"/>
                <a:gd name="connsiteX5" fmla="*/ 264161 w 330200"/>
                <a:gd name="connsiteY5" fmla="*/ 313256 h 330679"/>
                <a:gd name="connsiteX6" fmla="*/ 264351 w 330200"/>
                <a:gd name="connsiteY6" fmla="*/ 313255 h 330679"/>
                <a:gd name="connsiteX7" fmla="*/ 280671 w 330200"/>
                <a:gd name="connsiteY7" fmla="*/ 296557 h 330679"/>
                <a:gd name="connsiteX8" fmla="*/ 277180 w 330200"/>
                <a:gd name="connsiteY8" fmla="*/ 287123 h 330679"/>
                <a:gd name="connsiteX9" fmla="*/ 291049 w 330200"/>
                <a:gd name="connsiteY9" fmla="*/ 278349 h 330679"/>
                <a:gd name="connsiteX10" fmla="*/ 72078 w 330200"/>
                <a:gd name="connsiteY10" fmla="*/ 277877 h 330679"/>
                <a:gd name="connsiteX11" fmla="*/ 86041 w 330200"/>
                <a:gd name="connsiteY11" fmla="*/ 287311 h 330679"/>
                <a:gd name="connsiteX12" fmla="*/ 82550 w 330200"/>
                <a:gd name="connsiteY12" fmla="*/ 296746 h 330679"/>
                <a:gd name="connsiteX13" fmla="*/ 99061 w 330200"/>
                <a:gd name="connsiteY13" fmla="*/ 313256 h 330679"/>
                <a:gd name="connsiteX14" fmla="*/ 114722 w 330200"/>
                <a:gd name="connsiteY14" fmla="*/ 301085 h 330679"/>
                <a:gd name="connsiteX15" fmla="*/ 130572 w 330200"/>
                <a:gd name="connsiteY15" fmla="*/ 306180 h 330679"/>
                <a:gd name="connsiteX16" fmla="*/ 125922 w 330200"/>
                <a:gd name="connsiteY16" fmla="*/ 315789 h 330679"/>
                <a:gd name="connsiteX17" fmla="*/ 80043 w 330200"/>
                <a:gd name="connsiteY17" fmla="*/ 323755 h 330679"/>
                <a:gd name="connsiteX18" fmla="*/ 72078 w 330200"/>
                <a:gd name="connsiteY18" fmla="*/ 277877 h 330679"/>
                <a:gd name="connsiteX19" fmla="*/ 99061 w 330200"/>
                <a:gd name="connsiteY19" fmla="*/ 115136 h 330679"/>
                <a:gd name="connsiteX20" fmla="*/ 115571 w 330200"/>
                <a:gd name="connsiteY20" fmla="*/ 131647 h 330679"/>
                <a:gd name="connsiteX21" fmla="*/ 99061 w 330200"/>
                <a:gd name="connsiteY21" fmla="*/ 148157 h 330679"/>
                <a:gd name="connsiteX22" fmla="*/ 82550 w 330200"/>
                <a:gd name="connsiteY22" fmla="*/ 131647 h 330679"/>
                <a:gd name="connsiteX23" fmla="*/ 99061 w 330200"/>
                <a:gd name="connsiteY23" fmla="*/ 115136 h 330679"/>
                <a:gd name="connsiteX24" fmla="*/ 82550 w 330200"/>
                <a:gd name="connsiteY24" fmla="*/ 65606 h 330679"/>
                <a:gd name="connsiteX25" fmla="*/ 82550 w 330200"/>
                <a:gd name="connsiteY25" fmla="*/ 102211 h 330679"/>
                <a:gd name="connsiteX26" fmla="*/ 53209 w 330200"/>
                <a:gd name="connsiteY26" fmla="*/ 148156 h 330679"/>
                <a:gd name="connsiteX27" fmla="*/ 16510 w 330200"/>
                <a:gd name="connsiteY27" fmla="*/ 148156 h 330679"/>
                <a:gd name="connsiteX28" fmla="*/ 16510 w 330200"/>
                <a:gd name="connsiteY28" fmla="*/ 197686 h 330679"/>
                <a:gd name="connsiteX29" fmla="*/ 53209 w 330200"/>
                <a:gd name="connsiteY29" fmla="*/ 197686 h 330679"/>
                <a:gd name="connsiteX30" fmla="*/ 181610 w 330200"/>
                <a:gd name="connsiteY30" fmla="*/ 280236 h 330679"/>
                <a:gd name="connsiteX31" fmla="*/ 313690 w 330200"/>
                <a:gd name="connsiteY31" fmla="*/ 172968 h 330679"/>
                <a:gd name="connsiteX32" fmla="*/ 181610 w 330200"/>
                <a:gd name="connsiteY32" fmla="*/ 65606 h 330679"/>
                <a:gd name="connsiteX33" fmla="*/ 138684 w 330200"/>
                <a:gd name="connsiteY33" fmla="*/ 71550 h 330679"/>
                <a:gd name="connsiteX34" fmla="*/ 181610 w 330200"/>
                <a:gd name="connsiteY34" fmla="*/ 49096 h 330679"/>
                <a:gd name="connsiteX35" fmla="*/ 330200 w 330200"/>
                <a:gd name="connsiteY35" fmla="*/ 172968 h 330679"/>
                <a:gd name="connsiteX36" fmla="*/ 181610 w 330200"/>
                <a:gd name="connsiteY36" fmla="*/ 296746 h 330679"/>
                <a:gd name="connsiteX37" fmla="*/ 41605 w 330200"/>
                <a:gd name="connsiteY37" fmla="*/ 214196 h 330679"/>
                <a:gd name="connsiteX38" fmla="*/ 16510 w 330200"/>
                <a:gd name="connsiteY38" fmla="*/ 214196 h 330679"/>
                <a:gd name="connsiteX39" fmla="*/ 0 w 330200"/>
                <a:gd name="connsiteY39" fmla="*/ 197686 h 330679"/>
                <a:gd name="connsiteX40" fmla="*/ 0 w 330200"/>
                <a:gd name="connsiteY40" fmla="*/ 148156 h 330679"/>
                <a:gd name="connsiteX41" fmla="*/ 16510 w 330200"/>
                <a:gd name="connsiteY41" fmla="*/ 131646 h 330679"/>
                <a:gd name="connsiteX42" fmla="*/ 41605 w 330200"/>
                <a:gd name="connsiteY42" fmla="*/ 131646 h 330679"/>
                <a:gd name="connsiteX43" fmla="*/ 66040 w 330200"/>
                <a:gd name="connsiteY43" fmla="*/ 95230 h 330679"/>
                <a:gd name="connsiteX44" fmla="*/ 66040 w 330200"/>
                <a:gd name="connsiteY44" fmla="*/ 65606 h 330679"/>
                <a:gd name="connsiteX45" fmla="*/ 82550 w 330200"/>
                <a:gd name="connsiteY45" fmla="*/ 49190 h 330679"/>
                <a:gd name="connsiteX46" fmla="*/ 84248 w 330200"/>
                <a:gd name="connsiteY46" fmla="*/ 49190 h 330679"/>
                <a:gd name="connsiteX47" fmla="*/ 137269 w 330200"/>
                <a:gd name="connsiteY47" fmla="*/ 54757 h 330679"/>
                <a:gd name="connsiteX48" fmla="*/ 181610 w 330200"/>
                <a:gd name="connsiteY48" fmla="*/ 49096 h 330679"/>
                <a:gd name="connsiteX49" fmla="*/ 248117 w 330200"/>
                <a:gd name="connsiteY49" fmla="*/ 3 h 330679"/>
                <a:gd name="connsiteX50" fmla="*/ 267270 w 330200"/>
                <a:gd name="connsiteY50" fmla="*/ 4134 h 330679"/>
                <a:gd name="connsiteX51" fmla="*/ 292747 w 330200"/>
                <a:gd name="connsiteY51" fmla="*/ 69096 h 330679"/>
                <a:gd name="connsiteX52" fmla="*/ 278784 w 330200"/>
                <a:gd name="connsiteY52" fmla="*/ 59662 h 330679"/>
                <a:gd name="connsiteX53" fmla="*/ 280671 w 330200"/>
                <a:gd name="connsiteY53" fmla="*/ 49096 h 330679"/>
                <a:gd name="connsiteX54" fmla="*/ 247651 w 330200"/>
                <a:gd name="connsiteY54" fmla="*/ 16076 h 330679"/>
                <a:gd name="connsiteX55" fmla="*/ 217366 w 330200"/>
                <a:gd name="connsiteY55" fmla="*/ 35699 h 330679"/>
                <a:gd name="connsiteX56" fmla="*/ 200856 w 330200"/>
                <a:gd name="connsiteY56" fmla="*/ 33340 h 330679"/>
                <a:gd name="connsiteX57" fmla="*/ 202307 w 330200"/>
                <a:gd name="connsiteY57" fmla="*/ 29611 h 330679"/>
                <a:gd name="connsiteX58" fmla="*/ 229512 w 330200"/>
                <a:gd name="connsiteY58" fmla="*/ 3419 h 330679"/>
                <a:gd name="connsiteX59" fmla="*/ 248117 w 330200"/>
                <a:gd name="connsiteY59" fmla="*/ 3 h 3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0200" h="330679">
                  <a:moveTo>
                    <a:pt x="291049" y="278349"/>
                  </a:moveTo>
                  <a:cubicBezTo>
                    <a:pt x="293357" y="281515"/>
                    <a:pt x="295082" y="285068"/>
                    <a:pt x="296142" y="288840"/>
                  </a:cubicBezTo>
                  <a:cubicBezTo>
                    <a:pt x="301060" y="306347"/>
                    <a:pt x="290856" y="324526"/>
                    <a:pt x="273349" y="329444"/>
                  </a:cubicBezTo>
                  <a:cubicBezTo>
                    <a:pt x="255843" y="334363"/>
                    <a:pt x="237663" y="324158"/>
                    <a:pt x="232744" y="306652"/>
                  </a:cubicBezTo>
                  <a:cubicBezTo>
                    <a:pt x="238122" y="305142"/>
                    <a:pt x="243405" y="303444"/>
                    <a:pt x="248499" y="301463"/>
                  </a:cubicBezTo>
                  <a:cubicBezTo>
                    <a:pt x="250514" y="308441"/>
                    <a:pt x="256898" y="313247"/>
                    <a:pt x="264161" y="313256"/>
                  </a:cubicBezTo>
                  <a:cubicBezTo>
                    <a:pt x="264224" y="313256"/>
                    <a:pt x="264288" y="313256"/>
                    <a:pt x="264351" y="313255"/>
                  </a:cubicBezTo>
                  <a:cubicBezTo>
                    <a:pt x="273469" y="313151"/>
                    <a:pt x="280775" y="305675"/>
                    <a:pt x="280671" y="296557"/>
                  </a:cubicBezTo>
                  <a:cubicBezTo>
                    <a:pt x="280570" y="293115"/>
                    <a:pt x="279344" y="289802"/>
                    <a:pt x="277180" y="287123"/>
                  </a:cubicBezTo>
                  <a:cubicBezTo>
                    <a:pt x="281954" y="284444"/>
                    <a:pt x="286583" y="281515"/>
                    <a:pt x="291049" y="278349"/>
                  </a:cubicBezTo>
                  <a:close/>
                  <a:moveTo>
                    <a:pt x="72078" y="277877"/>
                  </a:moveTo>
                  <a:cubicBezTo>
                    <a:pt x="76558" y="281272"/>
                    <a:pt x="81219" y="284421"/>
                    <a:pt x="86041" y="287311"/>
                  </a:cubicBezTo>
                  <a:cubicBezTo>
                    <a:pt x="83896" y="290000"/>
                    <a:pt x="82672" y="293308"/>
                    <a:pt x="82550" y="296746"/>
                  </a:cubicBezTo>
                  <a:cubicBezTo>
                    <a:pt x="82602" y="305842"/>
                    <a:pt x="89964" y="313204"/>
                    <a:pt x="99061" y="313256"/>
                  </a:cubicBezTo>
                  <a:cubicBezTo>
                    <a:pt x="106430" y="313200"/>
                    <a:pt x="112848" y="308212"/>
                    <a:pt x="114722" y="301085"/>
                  </a:cubicBezTo>
                  <a:cubicBezTo>
                    <a:pt x="119816" y="302972"/>
                    <a:pt x="125194" y="304670"/>
                    <a:pt x="130572" y="306180"/>
                  </a:cubicBezTo>
                  <a:cubicBezTo>
                    <a:pt x="129555" y="309615"/>
                    <a:pt x="127984" y="312860"/>
                    <a:pt x="125922" y="315789"/>
                  </a:cubicBezTo>
                  <a:cubicBezTo>
                    <a:pt x="115453" y="330658"/>
                    <a:pt x="94913" y="334224"/>
                    <a:pt x="80043" y="323755"/>
                  </a:cubicBezTo>
                  <a:cubicBezTo>
                    <a:pt x="65175" y="313285"/>
                    <a:pt x="61609" y="292745"/>
                    <a:pt x="72078" y="277877"/>
                  </a:cubicBezTo>
                  <a:close/>
                  <a:moveTo>
                    <a:pt x="99061" y="115136"/>
                  </a:moveTo>
                  <a:cubicBezTo>
                    <a:pt x="108179" y="115136"/>
                    <a:pt x="115571" y="122528"/>
                    <a:pt x="115571" y="131647"/>
                  </a:cubicBezTo>
                  <a:cubicBezTo>
                    <a:pt x="115571" y="140765"/>
                    <a:pt x="108179" y="148157"/>
                    <a:pt x="99061" y="148157"/>
                  </a:cubicBezTo>
                  <a:cubicBezTo>
                    <a:pt x="89942" y="148157"/>
                    <a:pt x="82550" y="140765"/>
                    <a:pt x="82550" y="131647"/>
                  </a:cubicBezTo>
                  <a:cubicBezTo>
                    <a:pt x="82550" y="122528"/>
                    <a:pt x="89942" y="115136"/>
                    <a:pt x="99061" y="115136"/>
                  </a:cubicBezTo>
                  <a:close/>
                  <a:moveTo>
                    <a:pt x="82550" y="65606"/>
                  </a:moveTo>
                  <a:lnTo>
                    <a:pt x="82550" y="102211"/>
                  </a:lnTo>
                  <a:cubicBezTo>
                    <a:pt x="68793" y="114589"/>
                    <a:pt x="58652" y="130468"/>
                    <a:pt x="53209" y="148156"/>
                  </a:cubicBezTo>
                  <a:lnTo>
                    <a:pt x="16510" y="148156"/>
                  </a:lnTo>
                  <a:lnTo>
                    <a:pt x="16510" y="197686"/>
                  </a:lnTo>
                  <a:lnTo>
                    <a:pt x="53209" y="197686"/>
                  </a:lnTo>
                  <a:cubicBezTo>
                    <a:pt x="66983" y="244857"/>
                    <a:pt x="119155" y="280236"/>
                    <a:pt x="181610" y="280236"/>
                  </a:cubicBezTo>
                  <a:cubicBezTo>
                    <a:pt x="254726" y="280236"/>
                    <a:pt x="313690" y="232310"/>
                    <a:pt x="313690" y="172968"/>
                  </a:cubicBezTo>
                  <a:cubicBezTo>
                    <a:pt x="313690" y="113627"/>
                    <a:pt x="254537" y="65606"/>
                    <a:pt x="181610" y="65606"/>
                  </a:cubicBezTo>
                  <a:cubicBezTo>
                    <a:pt x="167097" y="65610"/>
                    <a:pt x="152653" y="67610"/>
                    <a:pt x="138684" y="71550"/>
                  </a:cubicBezTo>
                  <a:close/>
                  <a:moveTo>
                    <a:pt x="181610" y="49096"/>
                  </a:moveTo>
                  <a:cubicBezTo>
                    <a:pt x="263500" y="49096"/>
                    <a:pt x="330200" y="104664"/>
                    <a:pt x="330200" y="172968"/>
                  </a:cubicBezTo>
                  <a:cubicBezTo>
                    <a:pt x="330200" y="241178"/>
                    <a:pt x="263500" y="296746"/>
                    <a:pt x="181610" y="296746"/>
                  </a:cubicBezTo>
                  <a:cubicBezTo>
                    <a:pt x="117929" y="296746"/>
                    <a:pt x="62266" y="263726"/>
                    <a:pt x="41605" y="214196"/>
                  </a:cubicBezTo>
                  <a:lnTo>
                    <a:pt x="16510" y="214196"/>
                  </a:lnTo>
                  <a:cubicBezTo>
                    <a:pt x="7392" y="214196"/>
                    <a:pt x="0" y="206804"/>
                    <a:pt x="0" y="197686"/>
                  </a:cubicBezTo>
                  <a:lnTo>
                    <a:pt x="0" y="148156"/>
                  </a:lnTo>
                  <a:cubicBezTo>
                    <a:pt x="0" y="139038"/>
                    <a:pt x="7392" y="131646"/>
                    <a:pt x="16510" y="131646"/>
                  </a:cubicBezTo>
                  <a:lnTo>
                    <a:pt x="41605" y="131646"/>
                  </a:lnTo>
                  <a:cubicBezTo>
                    <a:pt x="47456" y="118116"/>
                    <a:pt x="55737" y="105773"/>
                    <a:pt x="66040" y="95230"/>
                  </a:cubicBezTo>
                  <a:lnTo>
                    <a:pt x="66040" y="65606"/>
                  </a:lnTo>
                  <a:cubicBezTo>
                    <a:pt x="66092" y="56525"/>
                    <a:pt x="73468" y="49190"/>
                    <a:pt x="82550" y="49190"/>
                  </a:cubicBezTo>
                  <a:lnTo>
                    <a:pt x="84248" y="49190"/>
                  </a:lnTo>
                  <a:lnTo>
                    <a:pt x="137269" y="54757"/>
                  </a:lnTo>
                  <a:cubicBezTo>
                    <a:pt x="151749" y="50997"/>
                    <a:pt x="166649" y="49095"/>
                    <a:pt x="181610" y="49096"/>
                  </a:cubicBezTo>
                  <a:close/>
                  <a:moveTo>
                    <a:pt x="248117" y="3"/>
                  </a:moveTo>
                  <a:cubicBezTo>
                    <a:pt x="254526" y="77"/>
                    <a:pt x="261026" y="1408"/>
                    <a:pt x="267270" y="4134"/>
                  </a:cubicBezTo>
                  <a:cubicBezTo>
                    <a:pt x="292244" y="15038"/>
                    <a:pt x="303650" y="44122"/>
                    <a:pt x="292747" y="69096"/>
                  </a:cubicBezTo>
                  <a:cubicBezTo>
                    <a:pt x="288218" y="65983"/>
                    <a:pt x="283596" y="62775"/>
                    <a:pt x="278784" y="59662"/>
                  </a:cubicBezTo>
                  <a:cubicBezTo>
                    <a:pt x="279999" y="56270"/>
                    <a:pt x="280636" y="52698"/>
                    <a:pt x="280671" y="49096"/>
                  </a:cubicBezTo>
                  <a:cubicBezTo>
                    <a:pt x="280671" y="30859"/>
                    <a:pt x="265888" y="16076"/>
                    <a:pt x="247651" y="16076"/>
                  </a:cubicBezTo>
                  <a:cubicBezTo>
                    <a:pt x="234558" y="16035"/>
                    <a:pt x="222678" y="23733"/>
                    <a:pt x="217366" y="35699"/>
                  </a:cubicBezTo>
                  <a:cubicBezTo>
                    <a:pt x="211988" y="34661"/>
                    <a:pt x="206422" y="33906"/>
                    <a:pt x="200856" y="33340"/>
                  </a:cubicBezTo>
                  <a:cubicBezTo>
                    <a:pt x="201289" y="32078"/>
                    <a:pt x="201773" y="30834"/>
                    <a:pt x="202307" y="29611"/>
                  </a:cubicBezTo>
                  <a:cubicBezTo>
                    <a:pt x="207759" y="17124"/>
                    <a:pt x="217756" y="8029"/>
                    <a:pt x="229512" y="3419"/>
                  </a:cubicBezTo>
                  <a:cubicBezTo>
                    <a:pt x="235390" y="1113"/>
                    <a:pt x="241708" y="-71"/>
                    <a:pt x="248117" y="3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FA49A2C-5CC5-4E27-BA40-F986A1DC7E4E}"/>
                </a:ext>
              </a:extLst>
            </p:cNvPr>
            <p:cNvSpPr/>
            <p:nvPr/>
          </p:nvSpPr>
          <p:spPr>
            <a:xfrm>
              <a:off x="7561202" y="3966501"/>
              <a:ext cx="431023" cy="431023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Freeform 103">
              <a:extLst>
                <a:ext uri="{FF2B5EF4-FFF2-40B4-BE49-F238E27FC236}">
                  <a16:creationId xmlns:a16="http://schemas.microsoft.com/office/drawing/2014/main" id="{CE513260-59D2-4431-B2DD-E9D6B8C93498}"/>
                </a:ext>
              </a:extLst>
            </p:cNvPr>
            <p:cNvSpPr/>
            <p:nvPr/>
          </p:nvSpPr>
          <p:spPr>
            <a:xfrm>
              <a:off x="7666209" y="4071987"/>
              <a:ext cx="221009" cy="220051"/>
            </a:xfrm>
            <a:custGeom>
              <a:avLst/>
              <a:gdLst>
                <a:gd name="connsiteX0" fmla="*/ 255858 w 330200"/>
                <a:gd name="connsiteY0" fmla="*/ 246216 h 328767"/>
                <a:gd name="connsiteX1" fmla="*/ 247650 w 330200"/>
                <a:gd name="connsiteY1" fmla="*/ 254424 h 328767"/>
                <a:gd name="connsiteX2" fmla="*/ 247650 w 330200"/>
                <a:gd name="connsiteY2" fmla="*/ 254612 h 328767"/>
                <a:gd name="connsiteX3" fmla="*/ 256045 w 330200"/>
                <a:gd name="connsiteY3" fmla="*/ 262819 h 328767"/>
                <a:gd name="connsiteX4" fmla="*/ 264253 w 330200"/>
                <a:gd name="connsiteY4" fmla="*/ 254424 h 328767"/>
                <a:gd name="connsiteX5" fmla="*/ 255858 w 330200"/>
                <a:gd name="connsiteY5" fmla="*/ 246216 h 328767"/>
                <a:gd name="connsiteX6" fmla="*/ 165100 w 330200"/>
                <a:gd name="connsiteY6" fmla="*/ 246216 h 328767"/>
                <a:gd name="connsiteX7" fmla="*/ 156798 w 330200"/>
                <a:gd name="connsiteY7" fmla="*/ 254424 h 328767"/>
                <a:gd name="connsiteX8" fmla="*/ 156797 w 330200"/>
                <a:gd name="connsiteY8" fmla="*/ 254518 h 328767"/>
                <a:gd name="connsiteX9" fmla="*/ 165099 w 330200"/>
                <a:gd name="connsiteY9" fmla="*/ 262821 h 328767"/>
                <a:gd name="connsiteX10" fmla="*/ 173402 w 330200"/>
                <a:gd name="connsiteY10" fmla="*/ 254519 h 328767"/>
                <a:gd name="connsiteX11" fmla="*/ 165100 w 330200"/>
                <a:gd name="connsiteY11" fmla="*/ 246216 h 328767"/>
                <a:gd name="connsiteX12" fmla="*/ 74247 w 330200"/>
                <a:gd name="connsiteY12" fmla="*/ 246216 h 328767"/>
                <a:gd name="connsiteX13" fmla="*/ 66040 w 330200"/>
                <a:gd name="connsiteY13" fmla="*/ 254424 h 328767"/>
                <a:gd name="connsiteX14" fmla="*/ 66039 w 330200"/>
                <a:gd name="connsiteY14" fmla="*/ 254518 h 328767"/>
                <a:gd name="connsiteX15" fmla="*/ 74341 w 330200"/>
                <a:gd name="connsiteY15" fmla="*/ 262821 h 328767"/>
                <a:gd name="connsiteX16" fmla="*/ 82644 w 330200"/>
                <a:gd name="connsiteY16" fmla="*/ 254519 h 328767"/>
                <a:gd name="connsiteX17" fmla="*/ 74342 w 330200"/>
                <a:gd name="connsiteY17" fmla="*/ 246216 h 328767"/>
                <a:gd name="connsiteX18" fmla="*/ 74247 w 330200"/>
                <a:gd name="connsiteY18" fmla="*/ 246216 h 328767"/>
                <a:gd name="connsiteX19" fmla="*/ 256047 w 330200"/>
                <a:gd name="connsiteY19" fmla="*/ 229612 h 328767"/>
                <a:gd name="connsiteX20" fmla="*/ 280764 w 330200"/>
                <a:gd name="connsiteY20" fmla="*/ 254519 h 328767"/>
                <a:gd name="connsiteX21" fmla="*/ 255858 w 330200"/>
                <a:gd name="connsiteY21" fmla="*/ 279236 h 328767"/>
                <a:gd name="connsiteX22" fmla="*/ 231140 w 330200"/>
                <a:gd name="connsiteY22" fmla="*/ 254424 h 328767"/>
                <a:gd name="connsiteX23" fmla="*/ 231140 w 330200"/>
                <a:gd name="connsiteY23" fmla="*/ 254330 h 328767"/>
                <a:gd name="connsiteX24" fmla="*/ 256047 w 330200"/>
                <a:gd name="connsiteY24" fmla="*/ 229612 h 328767"/>
                <a:gd name="connsiteX25" fmla="*/ 165289 w 330200"/>
                <a:gd name="connsiteY25" fmla="*/ 229612 h 328767"/>
                <a:gd name="connsiteX26" fmla="*/ 190006 w 330200"/>
                <a:gd name="connsiteY26" fmla="*/ 254519 h 328767"/>
                <a:gd name="connsiteX27" fmla="*/ 165100 w 330200"/>
                <a:gd name="connsiteY27" fmla="*/ 279236 h 328767"/>
                <a:gd name="connsiteX28" fmla="*/ 165005 w 330200"/>
                <a:gd name="connsiteY28" fmla="*/ 279236 h 328767"/>
                <a:gd name="connsiteX29" fmla="*/ 140382 w 330200"/>
                <a:gd name="connsiteY29" fmla="*/ 254424 h 328767"/>
                <a:gd name="connsiteX30" fmla="*/ 140382 w 330200"/>
                <a:gd name="connsiteY30" fmla="*/ 254330 h 328767"/>
                <a:gd name="connsiteX31" fmla="*/ 165289 w 330200"/>
                <a:gd name="connsiteY31" fmla="*/ 229612 h 328767"/>
                <a:gd name="connsiteX32" fmla="*/ 74342 w 330200"/>
                <a:gd name="connsiteY32" fmla="*/ 229612 h 328767"/>
                <a:gd name="connsiteX33" fmla="*/ 99154 w 330200"/>
                <a:gd name="connsiteY33" fmla="*/ 254424 h 328767"/>
                <a:gd name="connsiteX34" fmla="*/ 74342 w 330200"/>
                <a:gd name="connsiteY34" fmla="*/ 279236 h 328767"/>
                <a:gd name="connsiteX35" fmla="*/ 49530 w 330200"/>
                <a:gd name="connsiteY35" fmla="*/ 254424 h 328767"/>
                <a:gd name="connsiteX36" fmla="*/ 74342 w 330200"/>
                <a:gd name="connsiteY36" fmla="*/ 229612 h 328767"/>
                <a:gd name="connsiteX37" fmla="*/ 255858 w 330200"/>
                <a:gd name="connsiteY37" fmla="*/ 163666 h 328767"/>
                <a:gd name="connsiteX38" fmla="*/ 255763 w 330200"/>
                <a:gd name="connsiteY38" fmla="*/ 163667 h 328767"/>
                <a:gd name="connsiteX39" fmla="*/ 247650 w 330200"/>
                <a:gd name="connsiteY39" fmla="*/ 171968 h 328767"/>
                <a:gd name="connsiteX40" fmla="*/ 247651 w 330200"/>
                <a:gd name="connsiteY40" fmla="*/ 172062 h 328767"/>
                <a:gd name="connsiteX41" fmla="*/ 256047 w 330200"/>
                <a:gd name="connsiteY41" fmla="*/ 180269 h 328767"/>
                <a:gd name="connsiteX42" fmla="*/ 264254 w 330200"/>
                <a:gd name="connsiteY42" fmla="*/ 171873 h 328767"/>
                <a:gd name="connsiteX43" fmla="*/ 255858 w 330200"/>
                <a:gd name="connsiteY43" fmla="*/ 163666 h 328767"/>
                <a:gd name="connsiteX44" fmla="*/ 165100 w 330200"/>
                <a:gd name="connsiteY44" fmla="*/ 163666 h 328767"/>
                <a:gd name="connsiteX45" fmla="*/ 156798 w 330200"/>
                <a:gd name="connsiteY45" fmla="*/ 171968 h 328767"/>
                <a:gd name="connsiteX46" fmla="*/ 165100 w 330200"/>
                <a:gd name="connsiteY46" fmla="*/ 180271 h 328767"/>
                <a:gd name="connsiteX47" fmla="*/ 173402 w 330200"/>
                <a:gd name="connsiteY47" fmla="*/ 171968 h 328767"/>
                <a:gd name="connsiteX48" fmla="*/ 165100 w 330200"/>
                <a:gd name="connsiteY48" fmla="*/ 163666 h 328767"/>
                <a:gd name="connsiteX49" fmla="*/ 74153 w 330200"/>
                <a:gd name="connsiteY49" fmla="*/ 163666 h 328767"/>
                <a:gd name="connsiteX50" fmla="*/ 66040 w 330200"/>
                <a:gd name="connsiteY50" fmla="*/ 171969 h 328767"/>
                <a:gd name="connsiteX51" fmla="*/ 74342 w 330200"/>
                <a:gd name="connsiteY51" fmla="*/ 180271 h 328767"/>
                <a:gd name="connsiteX52" fmla="*/ 82645 w 330200"/>
                <a:gd name="connsiteY52" fmla="*/ 171969 h 328767"/>
                <a:gd name="connsiteX53" fmla="*/ 74342 w 330200"/>
                <a:gd name="connsiteY53" fmla="*/ 163666 h 328767"/>
                <a:gd name="connsiteX54" fmla="*/ 74153 w 330200"/>
                <a:gd name="connsiteY54" fmla="*/ 163666 h 328767"/>
                <a:gd name="connsiteX55" fmla="*/ 256046 w 330200"/>
                <a:gd name="connsiteY55" fmla="*/ 147062 h 328767"/>
                <a:gd name="connsiteX56" fmla="*/ 280764 w 330200"/>
                <a:gd name="connsiteY56" fmla="*/ 171968 h 328767"/>
                <a:gd name="connsiteX57" fmla="*/ 255858 w 330200"/>
                <a:gd name="connsiteY57" fmla="*/ 196686 h 328767"/>
                <a:gd name="connsiteX58" fmla="*/ 231140 w 330200"/>
                <a:gd name="connsiteY58" fmla="*/ 171968 h 328767"/>
                <a:gd name="connsiteX59" fmla="*/ 231140 w 330200"/>
                <a:gd name="connsiteY59" fmla="*/ 171780 h 328767"/>
                <a:gd name="connsiteX60" fmla="*/ 256046 w 330200"/>
                <a:gd name="connsiteY60" fmla="*/ 147062 h 328767"/>
                <a:gd name="connsiteX61" fmla="*/ 165288 w 330200"/>
                <a:gd name="connsiteY61" fmla="*/ 147062 h 328767"/>
                <a:gd name="connsiteX62" fmla="*/ 190006 w 330200"/>
                <a:gd name="connsiteY62" fmla="*/ 171968 h 328767"/>
                <a:gd name="connsiteX63" fmla="*/ 165100 w 330200"/>
                <a:gd name="connsiteY63" fmla="*/ 196686 h 328767"/>
                <a:gd name="connsiteX64" fmla="*/ 140382 w 330200"/>
                <a:gd name="connsiteY64" fmla="*/ 171968 h 328767"/>
                <a:gd name="connsiteX65" fmla="*/ 140382 w 330200"/>
                <a:gd name="connsiteY65" fmla="*/ 171780 h 328767"/>
                <a:gd name="connsiteX66" fmla="*/ 165288 w 330200"/>
                <a:gd name="connsiteY66" fmla="*/ 147062 h 328767"/>
                <a:gd name="connsiteX67" fmla="*/ 74342 w 330200"/>
                <a:gd name="connsiteY67" fmla="*/ 147062 h 328767"/>
                <a:gd name="connsiteX68" fmla="*/ 99154 w 330200"/>
                <a:gd name="connsiteY68" fmla="*/ 171874 h 328767"/>
                <a:gd name="connsiteX69" fmla="*/ 74342 w 330200"/>
                <a:gd name="connsiteY69" fmla="*/ 196686 h 328767"/>
                <a:gd name="connsiteX70" fmla="*/ 49530 w 330200"/>
                <a:gd name="connsiteY70" fmla="*/ 171969 h 328767"/>
                <a:gd name="connsiteX71" fmla="*/ 49530 w 330200"/>
                <a:gd name="connsiteY71" fmla="*/ 171874 h 328767"/>
                <a:gd name="connsiteX72" fmla="*/ 74342 w 330200"/>
                <a:gd name="connsiteY72" fmla="*/ 147062 h 328767"/>
                <a:gd name="connsiteX73" fmla="*/ 16510 w 330200"/>
                <a:gd name="connsiteY73" fmla="*/ 114136 h 328767"/>
                <a:gd name="connsiteX74" fmla="*/ 16510 w 330200"/>
                <a:gd name="connsiteY74" fmla="*/ 312257 h 328767"/>
                <a:gd name="connsiteX75" fmla="*/ 313690 w 330200"/>
                <a:gd name="connsiteY75" fmla="*/ 312257 h 328767"/>
                <a:gd name="connsiteX76" fmla="*/ 313690 w 330200"/>
                <a:gd name="connsiteY76" fmla="*/ 114136 h 328767"/>
                <a:gd name="connsiteX77" fmla="*/ 16510 w 330200"/>
                <a:gd name="connsiteY77" fmla="*/ 48096 h 328767"/>
                <a:gd name="connsiteX78" fmla="*/ 16510 w 330200"/>
                <a:gd name="connsiteY78" fmla="*/ 97626 h 328767"/>
                <a:gd name="connsiteX79" fmla="*/ 313690 w 330200"/>
                <a:gd name="connsiteY79" fmla="*/ 97626 h 328767"/>
                <a:gd name="connsiteX80" fmla="*/ 313690 w 330200"/>
                <a:gd name="connsiteY80" fmla="*/ 48096 h 328767"/>
                <a:gd name="connsiteX81" fmla="*/ 256789 w 330200"/>
                <a:gd name="connsiteY81" fmla="*/ 15912 h 328767"/>
                <a:gd name="connsiteX82" fmla="*/ 247650 w 330200"/>
                <a:gd name="connsiteY82" fmla="*/ 23284 h 328767"/>
                <a:gd name="connsiteX83" fmla="*/ 247650 w 330200"/>
                <a:gd name="connsiteY83" fmla="*/ 31586 h 328767"/>
                <a:gd name="connsiteX84" fmla="*/ 264160 w 330200"/>
                <a:gd name="connsiteY84" fmla="*/ 31586 h 328767"/>
                <a:gd name="connsiteX85" fmla="*/ 264160 w 330200"/>
                <a:gd name="connsiteY85" fmla="*/ 23284 h 328767"/>
                <a:gd name="connsiteX86" fmla="*/ 256789 w 330200"/>
                <a:gd name="connsiteY86" fmla="*/ 15912 h 328767"/>
                <a:gd name="connsiteX87" fmla="*/ 75179 w 330200"/>
                <a:gd name="connsiteY87" fmla="*/ 15912 h 328767"/>
                <a:gd name="connsiteX88" fmla="*/ 66040 w 330200"/>
                <a:gd name="connsiteY88" fmla="*/ 23284 h 328767"/>
                <a:gd name="connsiteX89" fmla="*/ 66040 w 330200"/>
                <a:gd name="connsiteY89" fmla="*/ 31586 h 328767"/>
                <a:gd name="connsiteX90" fmla="*/ 82550 w 330200"/>
                <a:gd name="connsiteY90" fmla="*/ 31586 h 328767"/>
                <a:gd name="connsiteX91" fmla="*/ 82550 w 330200"/>
                <a:gd name="connsiteY91" fmla="*/ 23284 h 328767"/>
                <a:gd name="connsiteX92" fmla="*/ 75179 w 330200"/>
                <a:gd name="connsiteY92" fmla="*/ 15912 h 328767"/>
                <a:gd name="connsiteX93" fmla="*/ 72766 w 330200"/>
                <a:gd name="connsiteY93" fmla="*/ 48 h 328767"/>
                <a:gd name="connsiteX94" fmla="*/ 99060 w 330200"/>
                <a:gd name="connsiteY94" fmla="*/ 23284 h 328767"/>
                <a:gd name="connsiteX95" fmla="*/ 99060 w 330200"/>
                <a:gd name="connsiteY95" fmla="*/ 31586 h 328767"/>
                <a:gd name="connsiteX96" fmla="*/ 231140 w 330200"/>
                <a:gd name="connsiteY96" fmla="*/ 31586 h 328767"/>
                <a:gd name="connsiteX97" fmla="*/ 231140 w 330200"/>
                <a:gd name="connsiteY97" fmla="*/ 23284 h 328767"/>
                <a:gd name="connsiteX98" fmla="*/ 254376 w 330200"/>
                <a:gd name="connsiteY98" fmla="*/ 48 h 328767"/>
                <a:gd name="connsiteX99" fmla="*/ 280670 w 330200"/>
                <a:gd name="connsiteY99" fmla="*/ 23284 h 328767"/>
                <a:gd name="connsiteX100" fmla="*/ 280670 w 330200"/>
                <a:gd name="connsiteY100" fmla="*/ 31586 h 328767"/>
                <a:gd name="connsiteX101" fmla="*/ 313690 w 330200"/>
                <a:gd name="connsiteY101" fmla="*/ 31586 h 328767"/>
                <a:gd name="connsiteX102" fmla="*/ 330200 w 330200"/>
                <a:gd name="connsiteY102" fmla="*/ 48096 h 328767"/>
                <a:gd name="connsiteX103" fmla="*/ 330200 w 330200"/>
                <a:gd name="connsiteY103" fmla="*/ 312257 h 328767"/>
                <a:gd name="connsiteX104" fmla="*/ 313690 w 330200"/>
                <a:gd name="connsiteY104" fmla="*/ 328767 h 328767"/>
                <a:gd name="connsiteX105" fmla="*/ 16510 w 330200"/>
                <a:gd name="connsiteY105" fmla="*/ 328767 h 328767"/>
                <a:gd name="connsiteX106" fmla="*/ 0 w 330200"/>
                <a:gd name="connsiteY106" fmla="*/ 312257 h 328767"/>
                <a:gd name="connsiteX107" fmla="*/ 0 w 330200"/>
                <a:gd name="connsiteY107" fmla="*/ 48096 h 328767"/>
                <a:gd name="connsiteX108" fmla="*/ 16510 w 330200"/>
                <a:gd name="connsiteY108" fmla="*/ 31586 h 328767"/>
                <a:gd name="connsiteX109" fmla="*/ 49530 w 330200"/>
                <a:gd name="connsiteY109" fmla="*/ 31586 h 328767"/>
                <a:gd name="connsiteX110" fmla="*/ 49530 w 330200"/>
                <a:gd name="connsiteY110" fmla="*/ 23284 h 328767"/>
                <a:gd name="connsiteX111" fmla="*/ 72766 w 330200"/>
                <a:gd name="connsiteY111" fmla="*/ 48 h 32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0200" h="328767">
                  <a:moveTo>
                    <a:pt x="255858" y="246216"/>
                  </a:moveTo>
                  <a:cubicBezTo>
                    <a:pt x="251325" y="246216"/>
                    <a:pt x="247650" y="249891"/>
                    <a:pt x="247650" y="254424"/>
                  </a:cubicBezTo>
                  <a:cubicBezTo>
                    <a:pt x="247649" y="254487"/>
                    <a:pt x="247649" y="254549"/>
                    <a:pt x="247650" y="254612"/>
                  </a:cubicBezTo>
                  <a:cubicBezTo>
                    <a:pt x="247702" y="259196"/>
                    <a:pt x="251461" y="262871"/>
                    <a:pt x="256045" y="262819"/>
                  </a:cubicBezTo>
                  <a:cubicBezTo>
                    <a:pt x="260630" y="262768"/>
                    <a:pt x="264305" y="259009"/>
                    <a:pt x="264253" y="254424"/>
                  </a:cubicBezTo>
                  <a:cubicBezTo>
                    <a:pt x="264201" y="249839"/>
                    <a:pt x="260443" y="246164"/>
                    <a:pt x="255858" y="246216"/>
                  </a:cubicBezTo>
                  <a:close/>
                  <a:moveTo>
                    <a:pt x="165100" y="246216"/>
                  </a:moveTo>
                  <a:cubicBezTo>
                    <a:pt x="160551" y="246216"/>
                    <a:pt x="156850" y="249876"/>
                    <a:pt x="156798" y="254424"/>
                  </a:cubicBezTo>
                  <a:cubicBezTo>
                    <a:pt x="156798" y="254455"/>
                    <a:pt x="156797" y="254487"/>
                    <a:pt x="156797" y="254518"/>
                  </a:cubicBezTo>
                  <a:cubicBezTo>
                    <a:pt x="156797" y="259103"/>
                    <a:pt x="160514" y="262820"/>
                    <a:pt x="165099" y="262821"/>
                  </a:cubicBezTo>
                  <a:cubicBezTo>
                    <a:pt x="169684" y="262821"/>
                    <a:pt x="173401" y="259104"/>
                    <a:pt x="173402" y="254519"/>
                  </a:cubicBezTo>
                  <a:cubicBezTo>
                    <a:pt x="173402" y="249934"/>
                    <a:pt x="169685" y="246216"/>
                    <a:pt x="165100" y="246216"/>
                  </a:cubicBezTo>
                  <a:close/>
                  <a:moveTo>
                    <a:pt x="74247" y="246216"/>
                  </a:moveTo>
                  <a:cubicBezTo>
                    <a:pt x="69714" y="246216"/>
                    <a:pt x="66040" y="249891"/>
                    <a:pt x="66040" y="254424"/>
                  </a:cubicBezTo>
                  <a:cubicBezTo>
                    <a:pt x="66040" y="254455"/>
                    <a:pt x="66039" y="254487"/>
                    <a:pt x="66039" y="254518"/>
                  </a:cubicBezTo>
                  <a:cubicBezTo>
                    <a:pt x="66039" y="259103"/>
                    <a:pt x="69756" y="262820"/>
                    <a:pt x="74341" y="262821"/>
                  </a:cubicBezTo>
                  <a:cubicBezTo>
                    <a:pt x="78926" y="262821"/>
                    <a:pt x="82644" y="259104"/>
                    <a:pt x="82644" y="254519"/>
                  </a:cubicBezTo>
                  <a:cubicBezTo>
                    <a:pt x="82644" y="249934"/>
                    <a:pt x="78927" y="246217"/>
                    <a:pt x="74342" y="246216"/>
                  </a:cubicBezTo>
                  <a:cubicBezTo>
                    <a:pt x="74311" y="246216"/>
                    <a:pt x="74279" y="246216"/>
                    <a:pt x="74247" y="246216"/>
                  </a:cubicBezTo>
                  <a:close/>
                  <a:moveTo>
                    <a:pt x="256047" y="229612"/>
                  </a:moveTo>
                  <a:cubicBezTo>
                    <a:pt x="269750" y="229664"/>
                    <a:pt x="280816" y="240815"/>
                    <a:pt x="280764" y="254519"/>
                  </a:cubicBezTo>
                  <a:cubicBezTo>
                    <a:pt x="280712" y="268222"/>
                    <a:pt x="269561" y="279288"/>
                    <a:pt x="255858" y="279236"/>
                  </a:cubicBezTo>
                  <a:cubicBezTo>
                    <a:pt x="242191" y="279184"/>
                    <a:pt x="231140" y="268091"/>
                    <a:pt x="231140" y="254424"/>
                  </a:cubicBezTo>
                  <a:cubicBezTo>
                    <a:pt x="231140" y="254393"/>
                    <a:pt x="231140" y="254361"/>
                    <a:pt x="231140" y="254330"/>
                  </a:cubicBezTo>
                  <a:cubicBezTo>
                    <a:pt x="231192" y="240627"/>
                    <a:pt x="242343" y="229560"/>
                    <a:pt x="256047" y="229612"/>
                  </a:cubicBezTo>
                  <a:close/>
                  <a:moveTo>
                    <a:pt x="165289" y="229612"/>
                  </a:moveTo>
                  <a:cubicBezTo>
                    <a:pt x="178992" y="229664"/>
                    <a:pt x="190058" y="240815"/>
                    <a:pt x="190006" y="254519"/>
                  </a:cubicBezTo>
                  <a:cubicBezTo>
                    <a:pt x="189954" y="268222"/>
                    <a:pt x="178803" y="279288"/>
                    <a:pt x="165100" y="279236"/>
                  </a:cubicBezTo>
                  <a:cubicBezTo>
                    <a:pt x="165069" y="279236"/>
                    <a:pt x="165037" y="279236"/>
                    <a:pt x="165005" y="279236"/>
                  </a:cubicBezTo>
                  <a:cubicBezTo>
                    <a:pt x="151354" y="279184"/>
                    <a:pt x="140330" y="268075"/>
                    <a:pt x="140382" y="254424"/>
                  </a:cubicBezTo>
                  <a:cubicBezTo>
                    <a:pt x="140382" y="254393"/>
                    <a:pt x="140382" y="254361"/>
                    <a:pt x="140382" y="254330"/>
                  </a:cubicBezTo>
                  <a:cubicBezTo>
                    <a:pt x="140434" y="240627"/>
                    <a:pt x="151585" y="229560"/>
                    <a:pt x="165289" y="229612"/>
                  </a:cubicBezTo>
                  <a:close/>
                  <a:moveTo>
                    <a:pt x="74342" y="229612"/>
                  </a:moveTo>
                  <a:cubicBezTo>
                    <a:pt x="88046" y="229612"/>
                    <a:pt x="99154" y="240721"/>
                    <a:pt x="99154" y="254424"/>
                  </a:cubicBezTo>
                  <a:cubicBezTo>
                    <a:pt x="99154" y="268128"/>
                    <a:pt x="88046" y="279236"/>
                    <a:pt x="74342" y="279236"/>
                  </a:cubicBezTo>
                  <a:cubicBezTo>
                    <a:pt x="60639" y="279236"/>
                    <a:pt x="49530" y="268128"/>
                    <a:pt x="49530" y="254424"/>
                  </a:cubicBezTo>
                  <a:cubicBezTo>
                    <a:pt x="49530" y="240721"/>
                    <a:pt x="60639" y="229612"/>
                    <a:pt x="74342" y="229612"/>
                  </a:cubicBezTo>
                  <a:close/>
                  <a:moveTo>
                    <a:pt x="255858" y="163666"/>
                  </a:moveTo>
                  <a:cubicBezTo>
                    <a:pt x="255826" y="163666"/>
                    <a:pt x="255795" y="163666"/>
                    <a:pt x="255763" y="163667"/>
                  </a:cubicBezTo>
                  <a:cubicBezTo>
                    <a:pt x="251230" y="163719"/>
                    <a:pt x="247598" y="167436"/>
                    <a:pt x="247650" y="171968"/>
                  </a:cubicBezTo>
                  <a:cubicBezTo>
                    <a:pt x="247650" y="172000"/>
                    <a:pt x="247650" y="172031"/>
                    <a:pt x="247651" y="172062"/>
                  </a:cubicBezTo>
                  <a:cubicBezTo>
                    <a:pt x="247703" y="176647"/>
                    <a:pt x="251462" y="180322"/>
                    <a:pt x="256047" y="180269"/>
                  </a:cubicBezTo>
                  <a:cubicBezTo>
                    <a:pt x="260632" y="180217"/>
                    <a:pt x="264306" y="176458"/>
                    <a:pt x="264254" y="171873"/>
                  </a:cubicBezTo>
                  <a:cubicBezTo>
                    <a:pt x="264202" y="167289"/>
                    <a:pt x="260443" y="163614"/>
                    <a:pt x="255858" y="163666"/>
                  </a:cubicBezTo>
                  <a:close/>
                  <a:moveTo>
                    <a:pt x="165100" y="163666"/>
                  </a:moveTo>
                  <a:cubicBezTo>
                    <a:pt x="160515" y="163666"/>
                    <a:pt x="156798" y="167383"/>
                    <a:pt x="156798" y="171968"/>
                  </a:cubicBezTo>
                  <a:cubicBezTo>
                    <a:pt x="156798" y="176553"/>
                    <a:pt x="160515" y="180271"/>
                    <a:pt x="165100" y="180271"/>
                  </a:cubicBezTo>
                  <a:cubicBezTo>
                    <a:pt x="169685" y="180271"/>
                    <a:pt x="173402" y="176554"/>
                    <a:pt x="173402" y="171968"/>
                  </a:cubicBezTo>
                  <a:cubicBezTo>
                    <a:pt x="173402" y="167383"/>
                    <a:pt x="169685" y="163666"/>
                    <a:pt x="165100" y="163666"/>
                  </a:cubicBezTo>
                  <a:close/>
                  <a:moveTo>
                    <a:pt x="74153" y="163666"/>
                  </a:moveTo>
                  <a:cubicBezTo>
                    <a:pt x="69620" y="163719"/>
                    <a:pt x="65988" y="167436"/>
                    <a:pt x="66040" y="171969"/>
                  </a:cubicBezTo>
                  <a:cubicBezTo>
                    <a:pt x="66040" y="176554"/>
                    <a:pt x="69757" y="180271"/>
                    <a:pt x="74342" y="180271"/>
                  </a:cubicBezTo>
                  <a:cubicBezTo>
                    <a:pt x="78928" y="180271"/>
                    <a:pt x="82645" y="176554"/>
                    <a:pt x="82645" y="171969"/>
                  </a:cubicBezTo>
                  <a:cubicBezTo>
                    <a:pt x="82645" y="167383"/>
                    <a:pt x="78928" y="163666"/>
                    <a:pt x="74342" y="163666"/>
                  </a:cubicBezTo>
                  <a:cubicBezTo>
                    <a:pt x="74279" y="163666"/>
                    <a:pt x="74216" y="163666"/>
                    <a:pt x="74153" y="163666"/>
                  </a:cubicBezTo>
                  <a:close/>
                  <a:moveTo>
                    <a:pt x="256046" y="147062"/>
                  </a:moveTo>
                  <a:cubicBezTo>
                    <a:pt x="269750" y="147114"/>
                    <a:pt x="280816" y="158265"/>
                    <a:pt x="280764" y="171968"/>
                  </a:cubicBezTo>
                  <a:cubicBezTo>
                    <a:pt x="280712" y="185672"/>
                    <a:pt x="269561" y="196738"/>
                    <a:pt x="255858" y="196686"/>
                  </a:cubicBezTo>
                  <a:cubicBezTo>
                    <a:pt x="242228" y="196634"/>
                    <a:pt x="231192" y="185598"/>
                    <a:pt x="231140" y="171968"/>
                  </a:cubicBezTo>
                  <a:cubicBezTo>
                    <a:pt x="231140" y="171906"/>
                    <a:pt x="231140" y="171843"/>
                    <a:pt x="231140" y="171780"/>
                  </a:cubicBezTo>
                  <a:cubicBezTo>
                    <a:pt x="231192" y="158077"/>
                    <a:pt x="242343" y="147010"/>
                    <a:pt x="256046" y="147062"/>
                  </a:cubicBezTo>
                  <a:close/>
                  <a:moveTo>
                    <a:pt x="165288" y="147062"/>
                  </a:moveTo>
                  <a:cubicBezTo>
                    <a:pt x="178992" y="147114"/>
                    <a:pt x="190058" y="158265"/>
                    <a:pt x="190006" y="171968"/>
                  </a:cubicBezTo>
                  <a:cubicBezTo>
                    <a:pt x="189954" y="185672"/>
                    <a:pt x="178803" y="196738"/>
                    <a:pt x="165100" y="196686"/>
                  </a:cubicBezTo>
                  <a:cubicBezTo>
                    <a:pt x="151449" y="196686"/>
                    <a:pt x="140382" y="185620"/>
                    <a:pt x="140382" y="171968"/>
                  </a:cubicBezTo>
                  <a:cubicBezTo>
                    <a:pt x="140382" y="171906"/>
                    <a:pt x="140382" y="171843"/>
                    <a:pt x="140382" y="171780"/>
                  </a:cubicBezTo>
                  <a:cubicBezTo>
                    <a:pt x="140434" y="158077"/>
                    <a:pt x="151585" y="147010"/>
                    <a:pt x="165288" y="147062"/>
                  </a:cubicBezTo>
                  <a:close/>
                  <a:moveTo>
                    <a:pt x="74342" y="147062"/>
                  </a:moveTo>
                  <a:cubicBezTo>
                    <a:pt x="88045" y="147062"/>
                    <a:pt x="99154" y="158171"/>
                    <a:pt x="99154" y="171874"/>
                  </a:cubicBezTo>
                  <a:cubicBezTo>
                    <a:pt x="99154" y="185577"/>
                    <a:pt x="88046" y="196686"/>
                    <a:pt x="74342" y="196686"/>
                  </a:cubicBezTo>
                  <a:cubicBezTo>
                    <a:pt x="60676" y="196686"/>
                    <a:pt x="49582" y="185635"/>
                    <a:pt x="49530" y="171969"/>
                  </a:cubicBezTo>
                  <a:cubicBezTo>
                    <a:pt x="49530" y="171937"/>
                    <a:pt x="49530" y="171906"/>
                    <a:pt x="49530" y="171874"/>
                  </a:cubicBezTo>
                  <a:cubicBezTo>
                    <a:pt x="49530" y="158171"/>
                    <a:pt x="60639" y="147062"/>
                    <a:pt x="74342" y="147062"/>
                  </a:cubicBezTo>
                  <a:close/>
                  <a:moveTo>
                    <a:pt x="16510" y="114136"/>
                  </a:moveTo>
                  <a:lnTo>
                    <a:pt x="16510" y="312257"/>
                  </a:lnTo>
                  <a:lnTo>
                    <a:pt x="313690" y="312257"/>
                  </a:lnTo>
                  <a:lnTo>
                    <a:pt x="313690" y="114136"/>
                  </a:lnTo>
                  <a:close/>
                  <a:moveTo>
                    <a:pt x="16510" y="48096"/>
                  </a:moveTo>
                  <a:lnTo>
                    <a:pt x="16510" y="97626"/>
                  </a:lnTo>
                  <a:lnTo>
                    <a:pt x="313690" y="97626"/>
                  </a:lnTo>
                  <a:lnTo>
                    <a:pt x="313690" y="48096"/>
                  </a:lnTo>
                  <a:close/>
                  <a:moveTo>
                    <a:pt x="256789" y="15912"/>
                  </a:moveTo>
                  <a:cubicBezTo>
                    <a:pt x="252230" y="15424"/>
                    <a:pt x="248138" y="18725"/>
                    <a:pt x="247650" y="23284"/>
                  </a:cubicBezTo>
                  <a:lnTo>
                    <a:pt x="247650" y="31586"/>
                  </a:lnTo>
                  <a:lnTo>
                    <a:pt x="264160" y="31586"/>
                  </a:lnTo>
                  <a:lnTo>
                    <a:pt x="264160" y="23284"/>
                  </a:lnTo>
                  <a:cubicBezTo>
                    <a:pt x="263744" y="19398"/>
                    <a:pt x="260674" y="16328"/>
                    <a:pt x="256789" y="15912"/>
                  </a:cubicBezTo>
                  <a:close/>
                  <a:moveTo>
                    <a:pt x="75179" y="15912"/>
                  </a:moveTo>
                  <a:cubicBezTo>
                    <a:pt x="70620" y="15424"/>
                    <a:pt x="66528" y="18725"/>
                    <a:pt x="66040" y="23284"/>
                  </a:cubicBezTo>
                  <a:lnTo>
                    <a:pt x="66040" y="31586"/>
                  </a:lnTo>
                  <a:lnTo>
                    <a:pt x="82550" y="31586"/>
                  </a:lnTo>
                  <a:lnTo>
                    <a:pt x="82550" y="23284"/>
                  </a:lnTo>
                  <a:cubicBezTo>
                    <a:pt x="82134" y="19398"/>
                    <a:pt x="79064" y="16328"/>
                    <a:pt x="75179" y="15912"/>
                  </a:cubicBezTo>
                  <a:close/>
                  <a:moveTo>
                    <a:pt x="72766" y="48"/>
                  </a:moveTo>
                  <a:cubicBezTo>
                    <a:pt x="86443" y="-797"/>
                    <a:pt x="98215" y="9606"/>
                    <a:pt x="99060" y="23284"/>
                  </a:cubicBezTo>
                  <a:lnTo>
                    <a:pt x="99060" y="31586"/>
                  </a:lnTo>
                  <a:lnTo>
                    <a:pt x="231140" y="31586"/>
                  </a:lnTo>
                  <a:lnTo>
                    <a:pt x="231140" y="23284"/>
                  </a:lnTo>
                  <a:cubicBezTo>
                    <a:pt x="231912" y="10785"/>
                    <a:pt x="241877" y="820"/>
                    <a:pt x="254376" y="48"/>
                  </a:cubicBezTo>
                  <a:cubicBezTo>
                    <a:pt x="268053" y="-797"/>
                    <a:pt x="279825" y="9606"/>
                    <a:pt x="280670" y="23284"/>
                  </a:cubicBezTo>
                  <a:lnTo>
                    <a:pt x="280670" y="31586"/>
                  </a:lnTo>
                  <a:lnTo>
                    <a:pt x="313690" y="31586"/>
                  </a:lnTo>
                  <a:cubicBezTo>
                    <a:pt x="322808" y="31586"/>
                    <a:pt x="330200" y="38978"/>
                    <a:pt x="330200" y="48096"/>
                  </a:cubicBezTo>
                  <a:lnTo>
                    <a:pt x="330200" y="312257"/>
                  </a:lnTo>
                  <a:cubicBezTo>
                    <a:pt x="330200" y="321375"/>
                    <a:pt x="322808" y="328767"/>
                    <a:pt x="313690" y="328767"/>
                  </a:cubicBezTo>
                  <a:lnTo>
                    <a:pt x="16510" y="328767"/>
                  </a:lnTo>
                  <a:cubicBezTo>
                    <a:pt x="7392" y="328767"/>
                    <a:pt x="0" y="321375"/>
                    <a:pt x="0" y="312257"/>
                  </a:cubicBezTo>
                  <a:lnTo>
                    <a:pt x="0" y="48096"/>
                  </a:lnTo>
                  <a:cubicBezTo>
                    <a:pt x="0" y="38978"/>
                    <a:pt x="7392" y="31586"/>
                    <a:pt x="16510" y="31586"/>
                  </a:cubicBezTo>
                  <a:lnTo>
                    <a:pt x="49530" y="31586"/>
                  </a:lnTo>
                  <a:lnTo>
                    <a:pt x="49530" y="23284"/>
                  </a:lnTo>
                  <a:cubicBezTo>
                    <a:pt x="50302" y="10785"/>
                    <a:pt x="60267" y="820"/>
                    <a:pt x="72766" y="48"/>
                  </a:cubicBezTo>
                  <a:close/>
                </a:path>
              </a:pathLst>
            </a:custGeom>
            <a:solidFill>
              <a:schemeClr val="bg2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2B4AD3-13B6-48FA-ABD9-F059F7CC9A8F}"/>
                </a:ext>
              </a:extLst>
            </p:cNvPr>
            <p:cNvSpPr/>
            <p:nvPr/>
          </p:nvSpPr>
          <p:spPr>
            <a:xfrm>
              <a:off x="8268821" y="1925682"/>
              <a:ext cx="2810019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/Service Process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636AB6-F6A0-4848-B748-03FABE012FE2}"/>
                </a:ext>
              </a:extLst>
            </p:cNvPr>
            <p:cNvSpPr/>
            <p:nvPr/>
          </p:nvSpPr>
          <p:spPr>
            <a:xfrm>
              <a:off x="8436961" y="2836795"/>
              <a:ext cx="3412334" cy="602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movement, configuration , WIP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EC3F90-F604-4511-883F-45CC897D5F0E}"/>
                </a:ext>
              </a:extLst>
            </p:cNvPr>
            <p:cNvSpPr/>
            <p:nvPr/>
          </p:nvSpPr>
          <p:spPr>
            <a:xfrm>
              <a:off x="8436961" y="3895988"/>
              <a:ext cx="3412334" cy="624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Enabling material flow : What , How, When Triggering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F20B2A-2858-4584-9DBB-6CE598661FD6}"/>
                </a:ext>
              </a:extLst>
            </p:cNvPr>
            <p:cNvSpPr/>
            <p:nvPr/>
          </p:nvSpPr>
          <p:spPr>
            <a:xfrm>
              <a:off x="8436961" y="4977468"/>
              <a:ext cx="3412334" cy="624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Details breakdown require in reflecting process current condition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FDE48F-1889-4C55-B6A0-8A71D18B2657}"/>
                </a:ext>
              </a:extLst>
            </p:cNvPr>
            <p:cNvSpPr/>
            <p:nvPr/>
          </p:nvSpPr>
          <p:spPr>
            <a:xfrm>
              <a:off x="1282316" y="1925682"/>
              <a:ext cx="425165" cy="413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2592BD-5188-4320-BBE9-ED4B26BB1193}"/>
                </a:ext>
              </a:extLst>
            </p:cNvPr>
            <p:cNvSpPr/>
            <p:nvPr/>
          </p:nvSpPr>
          <p:spPr>
            <a:xfrm>
              <a:off x="1282316" y="3051589"/>
              <a:ext cx="425165" cy="413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E02022-7BF3-4582-BACA-D1496755F42A}"/>
                </a:ext>
              </a:extLst>
            </p:cNvPr>
            <p:cNvSpPr/>
            <p:nvPr/>
          </p:nvSpPr>
          <p:spPr>
            <a:xfrm>
              <a:off x="1267539" y="4079914"/>
              <a:ext cx="425165" cy="413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CD5174-E438-452B-83B5-135DE6EB2070}"/>
                </a:ext>
              </a:extLst>
            </p:cNvPr>
            <p:cNvSpPr/>
            <p:nvPr/>
          </p:nvSpPr>
          <p:spPr>
            <a:xfrm>
              <a:off x="1215428" y="5150351"/>
              <a:ext cx="425165" cy="4131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BF6B09F-A408-467E-A1C0-614D7755596E}"/>
              </a:ext>
            </a:extLst>
          </p:cNvPr>
          <p:cNvSpPr txBox="1"/>
          <p:nvPr/>
        </p:nvSpPr>
        <p:spPr>
          <a:xfrm>
            <a:off x="7959550" y="671242"/>
            <a:ext cx="2747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74A93C-55E3-4AD6-91FA-01D59D0D7E4E}"/>
              </a:ext>
            </a:extLst>
          </p:cNvPr>
          <p:cNvSpPr txBox="1"/>
          <p:nvPr/>
        </p:nvSpPr>
        <p:spPr>
          <a:xfrm>
            <a:off x="1321756" y="715140"/>
            <a:ext cx="2650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779594908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934CE1-EAEB-4583-8E7A-2B9CAB873FA8}"/>
              </a:ext>
            </a:extLst>
          </p:cNvPr>
          <p:cNvGrpSpPr/>
          <p:nvPr/>
        </p:nvGrpSpPr>
        <p:grpSpPr>
          <a:xfrm>
            <a:off x="797184" y="642893"/>
            <a:ext cx="8832997" cy="2501641"/>
            <a:chOff x="642439" y="1102619"/>
            <a:chExt cx="8832997" cy="250164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DE9B0D4-A298-4993-9BB5-4FEC6B8D5C43}"/>
                </a:ext>
              </a:extLst>
            </p:cNvPr>
            <p:cNvCxnSpPr/>
            <p:nvPr/>
          </p:nvCxnSpPr>
          <p:spPr>
            <a:xfrm>
              <a:off x="2842260" y="1947630"/>
              <a:ext cx="17147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A071E0-8F02-401B-A89C-DECAC259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69" r="10862" b="16718"/>
            <a:stretch/>
          </p:blipFill>
          <p:spPr>
            <a:xfrm>
              <a:off x="642439" y="1394648"/>
              <a:ext cx="2142964" cy="9887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2EBE5-9DD4-4BDF-9B25-4BA134E3C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47" r="8656" b="17673"/>
            <a:stretch/>
          </p:blipFill>
          <p:spPr>
            <a:xfrm>
              <a:off x="3237240" y="1427578"/>
              <a:ext cx="942876" cy="8069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2319D-7912-4400-9449-AC771DBE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953" y="1102619"/>
              <a:ext cx="1321831" cy="14275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0B02A6-C397-4B5A-81AC-533507E968D1}"/>
                </a:ext>
              </a:extLst>
            </p:cNvPr>
            <p:cNvSpPr/>
            <p:nvPr/>
          </p:nvSpPr>
          <p:spPr>
            <a:xfrm>
              <a:off x="6604002" y="2248655"/>
              <a:ext cx="1489526" cy="180104"/>
            </a:xfrm>
            <a:prstGeom prst="rect">
              <a:avLst/>
            </a:prstGeom>
            <a:solidFill>
              <a:srgbClr val="71CA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Information flow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8BB4E-0720-40BA-AF90-D5BB096BCD26}"/>
                </a:ext>
              </a:extLst>
            </p:cNvPr>
            <p:cNvSpPr txBox="1"/>
            <p:nvPr/>
          </p:nvSpPr>
          <p:spPr>
            <a:xfrm>
              <a:off x="1623060" y="2383397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Supplier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CB5948-E867-4DD0-B2C1-9CF2227148E6}"/>
                </a:ext>
              </a:extLst>
            </p:cNvPr>
            <p:cNvSpPr txBox="1"/>
            <p:nvPr/>
          </p:nvSpPr>
          <p:spPr>
            <a:xfrm>
              <a:off x="4741456" y="2391697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 Controller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CF4868-D9C2-4698-BFD0-134C682D969F}"/>
                </a:ext>
              </a:extLst>
            </p:cNvPr>
            <p:cNvSpPr txBox="1"/>
            <p:nvPr/>
          </p:nvSpPr>
          <p:spPr>
            <a:xfrm>
              <a:off x="3319126" y="2234482"/>
              <a:ext cx="12378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 Weeks Forecast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B7880C-3518-4542-9D84-3BA4AC339314}"/>
                </a:ext>
              </a:extLst>
            </p:cNvPr>
            <p:cNvCxnSpPr/>
            <p:nvPr/>
          </p:nvCxnSpPr>
          <p:spPr>
            <a:xfrm>
              <a:off x="6438900" y="2008590"/>
              <a:ext cx="171470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DD111C-5B48-4D05-A16A-1CE388E74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605" y="1160442"/>
              <a:ext cx="1321831" cy="14275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399920-31A9-40F3-82BB-C967882B347C}"/>
                </a:ext>
              </a:extLst>
            </p:cNvPr>
            <p:cNvSpPr/>
            <p:nvPr/>
          </p:nvSpPr>
          <p:spPr>
            <a:xfrm>
              <a:off x="6679171" y="1779749"/>
              <a:ext cx="1321830" cy="167147"/>
            </a:xfrm>
            <a:prstGeom prst="rect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90/60/30 day Forecast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CDB23C-D3ED-4E07-BCD8-7DD551B466CC}"/>
                </a:ext>
              </a:extLst>
            </p:cNvPr>
            <p:cNvSpPr/>
            <p:nvPr/>
          </p:nvSpPr>
          <p:spPr>
            <a:xfrm>
              <a:off x="6679171" y="2025280"/>
              <a:ext cx="1321830" cy="167147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Daily Order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303F5C-5EAE-4718-B37C-343E79146825}"/>
                </a:ext>
              </a:extLst>
            </p:cNvPr>
            <p:cNvSpPr txBox="1"/>
            <p:nvPr/>
          </p:nvSpPr>
          <p:spPr>
            <a:xfrm>
              <a:off x="8376094" y="2465314"/>
              <a:ext cx="1051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Customers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AC84C4-B46E-41CB-BB3D-0AB6F046DA94}"/>
                </a:ext>
              </a:extLst>
            </p:cNvPr>
            <p:cNvSpPr/>
            <p:nvPr/>
          </p:nvSpPr>
          <p:spPr>
            <a:xfrm>
              <a:off x="5203365" y="1862509"/>
              <a:ext cx="1200150" cy="494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Production Controller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MRP 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EC352-533E-4836-9024-071328A7FB04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" y="2660725"/>
              <a:ext cx="0" cy="943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AD723F-DB2C-46F6-8F18-D2501CBDB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74"/>
            <a:stretch/>
          </p:blipFill>
          <p:spPr>
            <a:xfrm>
              <a:off x="1559325" y="2850229"/>
              <a:ext cx="869150" cy="5787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69F2DB-E7AB-4A1C-BB22-5894E4AD3FF2}"/>
                </a:ext>
              </a:extLst>
            </p:cNvPr>
            <p:cNvSpPr txBox="1"/>
            <p:nvPr/>
          </p:nvSpPr>
          <p:spPr>
            <a:xfrm>
              <a:off x="4869027" y="2895488"/>
              <a:ext cx="1544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Weekly Schedule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0D3932-B900-4272-81A2-84C9A886CBA1}"/>
                </a:ext>
              </a:extLst>
            </p:cNvPr>
            <p:cNvSpPr txBox="1"/>
            <p:nvPr/>
          </p:nvSpPr>
          <p:spPr>
            <a:xfrm>
              <a:off x="1628255" y="2795460"/>
              <a:ext cx="7312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Tues. Thurs 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F324410-6641-4080-B9CC-B35A20886DE3}"/>
              </a:ext>
            </a:extLst>
          </p:cNvPr>
          <p:cNvSpPr/>
          <p:nvPr/>
        </p:nvSpPr>
        <p:spPr>
          <a:xfrm>
            <a:off x="2854423" y="2679888"/>
            <a:ext cx="5899052" cy="65746"/>
          </a:xfrm>
          <a:prstGeom prst="rect">
            <a:avLst/>
          </a:prstGeom>
          <a:solidFill>
            <a:srgbClr val="3D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4A6B7B6-0677-4317-8C31-35183FCC9393}"/>
              </a:ext>
            </a:extLst>
          </p:cNvPr>
          <p:cNvSpPr/>
          <p:nvPr/>
        </p:nvSpPr>
        <p:spPr>
          <a:xfrm>
            <a:off x="1309437" y="3317789"/>
            <a:ext cx="314160" cy="27699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FCAC76-505D-49A4-9F47-0C7007AC3D0A}"/>
              </a:ext>
            </a:extLst>
          </p:cNvPr>
          <p:cNvGrpSpPr/>
          <p:nvPr/>
        </p:nvGrpSpPr>
        <p:grpSpPr>
          <a:xfrm>
            <a:off x="1650337" y="3075219"/>
            <a:ext cx="1597939" cy="1964692"/>
            <a:chOff x="1650337" y="3467436"/>
            <a:chExt cx="1597939" cy="1964692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D688A73B-4216-4B2A-B03E-24B4D1E65B31}"/>
                </a:ext>
              </a:extLst>
            </p:cNvPr>
            <p:cNvSpPr/>
            <p:nvPr/>
          </p:nvSpPr>
          <p:spPr>
            <a:xfrm>
              <a:off x="2559796" y="3743845"/>
              <a:ext cx="688480" cy="272448"/>
            </a:xfrm>
            <a:prstGeom prst="rightArrow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681708AC-D2A8-417D-BFEB-0E1BD130CDF9}"/>
                </a:ext>
              </a:extLst>
            </p:cNvPr>
            <p:cNvSpPr/>
            <p:nvPr/>
          </p:nvSpPr>
          <p:spPr>
            <a:xfrm>
              <a:off x="2710193" y="3712562"/>
              <a:ext cx="314160" cy="276999"/>
            </a:xfrm>
            <a:prstGeom prst="triangle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DE1D25-01B3-4521-8125-3CD87848D1CD}"/>
                </a:ext>
              </a:extLst>
            </p:cNvPr>
            <p:cNvGrpSpPr/>
            <p:nvPr/>
          </p:nvGrpSpPr>
          <p:grpSpPr>
            <a:xfrm>
              <a:off x="1650337" y="3467436"/>
              <a:ext cx="1003413" cy="1964692"/>
              <a:chOff x="1650337" y="3467436"/>
              <a:chExt cx="1003413" cy="196469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7E510F4-EA44-406A-811F-8735435144AC}"/>
                  </a:ext>
                </a:extLst>
              </p:cNvPr>
              <p:cNvGrpSpPr/>
              <p:nvPr/>
            </p:nvGrpSpPr>
            <p:grpSpPr>
              <a:xfrm>
                <a:off x="1650337" y="4379969"/>
                <a:ext cx="1003413" cy="1052159"/>
                <a:chOff x="1639890" y="4523898"/>
                <a:chExt cx="1003413" cy="120198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5BB5711-5B3E-47B2-AD15-298FBA275F01}"/>
                    </a:ext>
                  </a:extLst>
                </p:cNvPr>
                <p:cNvSpPr/>
                <p:nvPr/>
              </p:nvSpPr>
              <p:spPr>
                <a:xfrm>
                  <a:off x="1646686" y="4523898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E023FEC-52F0-4C04-AC80-7E00A357D135}"/>
                    </a:ext>
                  </a:extLst>
                </p:cNvPr>
                <p:cNvSpPr/>
                <p:nvPr/>
              </p:nvSpPr>
              <p:spPr>
                <a:xfrm>
                  <a:off x="1646686" y="4759477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4B32725-C051-48A8-9A95-4750CD919036}"/>
                    </a:ext>
                  </a:extLst>
                </p:cNvPr>
                <p:cNvSpPr/>
                <p:nvPr/>
              </p:nvSpPr>
              <p:spPr>
                <a:xfrm>
                  <a:off x="1646686" y="499940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5AEE70B-20F2-4160-B7D6-950573084E1C}"/>
                    </a:ext>
                  </a:extLst>
                </p:cNvPr>
                <p:cNvSpPr/>
                <p:nvPr/>
              </p:nvSpPr>
              <p:spPr>
                <a:xfrm>
                  <a:off x="1646686" y="525096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A57175C-4C58-444C-9FD3-0F135FBB0805}"/>
                    </a:ext>
                  </a:extLst>
                </p:cNvPr>
                <p:cNvSpPr/>
                <p:nvPr/>
              </p:nvSpPr>
              <p:spPr>
                <a:xfrm>
                  <a:off x="1639890" y="550252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30FAA00-3767-4393-91DF-024762281C35}"/>
                  </a:ext>
                </a:extLst>
              </p:cNvPr>
              <p:cNvGrpSpPr/>
              <p:nvPr/>
            </p:nvGrpSpPr>
            <p:grpSpPr>
              <a:xfrm>
                <a:off x="1650337" y="3467436"/>
                <a:ext cx="996617" cy="756046"/>
                <a:chOff x="1650337" y="3467436"/>
                <a:chExt cx="996617" cy="75604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8F26AF3-F755-4FF1-94F8-A89F1ECEDD88}"/>
                    </a:ext>
                  </a:extLst>
                </p:cNvPr>
                <p:cNvSpPr/>
                <p:nvPr/>
              </p:nvSpPr>
              <p:spPr>
                <a:xfrm>
                  <a:off x="1650337" y="3611365"/>
                  <a:ext cx="996617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DE69663-89CD-4539-ADCD-E5C054B78326}"/>
                    </a:ext>
                  </a:extLst>
                </p:cNvPr>
                <p:cNvSpPr/>
                <p:nvPr/>
              </p:nvSpPr>
              <p:spPr>
                <a:xfrm>
                  <a:off x="1650337" y="3893793"/>
                  <a:ext cx="996617" cy="32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24176C7-7BD9-4F50-B670-7822875636E9}"/>
                    </a:ext>
                  </a:extLst>
                </p:cNvPr>
                <p:cNvSpPr/>
                <p:nvPr/>
              </p:nvSpPr>
              <p:spPr>
                <a:xfrm>
                  <a:off x="1957813" y="3467436"/>
                  <a:ext cx="381664" cy="276999"/>
                </a:xfrm>
                <a:prstGeom prst="rect">
                  <a:avLst/>
                </a:prstGeom>
                <a:solidFill>
                  <a:srgbClr val="3DAB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3FF4393-6C21-4AF1-8565-FDBC0EFD8A4D}"/>
                    </a:ext>
                  </a:extLst>
                </p:cNvPr>
                <p:cNvGrpSpPr/>
                <p:nvPr/>
              </p:nvGrpSpPr>
              <p:grpSpPr>
                <a:xfrm>
                  <a:off x="1694786" y="4060387"/>
                  <a:ext cx="152740" cy="116958"/>
                  <a:chOff x="1673463" y="4016293"/>
                  <a:chExt cx="238125" cy="182340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E9FAD6F-A08E-4586-BD23-EDE263C1D640}"/>
                      </a:ext>
                    </a:extLst>
                  </p:cNvPr>
                  <p:cNvSpPr/>
                  <p:nvPr/>
                </p:nvSpPr>
                <p:spPr>
                  <a:xfrm>
                    <a:off x="1719464" y="4016293"/>
                    <a:ext cx="142812" cy="150895"/>
                  </a:xfrm>
                  <a:prstGeom prst="ellipse">
                    <a:avLst/>
                  </a:prstGeom>
                  <a:solidFill>
                    <a:srgbClr val="F57D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70E9FC92-1C97-4D0C-B692-9695810C3E6F}"/>
                      </a:ext>
                    </a:extLst>
                  </p:cNvPr>
                  <p:cNvSpPr/>
                  <p:nvPr/>
                </p:nvSpPr>
                <p:spPr>
                  <a:xfrm>
                    <a:off x="1673463" y="4152914"/>
                    <a:ext cx="238125" cy="45719"/>
                  </a:xfrm>
                  <a:custGeom>
                    <a:avLst/>
                    <a:gdLst>
                      <a:gd name="connsiteX0" fmla="*/ 0 w 238125"/>
                      <a:gd name="connsiteY0" fmla="*/ 0 h 95291"/>
                      <a:gd name="connsiteX1" fmla="*/ 119063 w 238125"/>
                      <a:gd name="connsiteY1" fmla="*/ 95250 h 95291"/>
                      <a:gd name="connsiteX2" fmla="*/ 238125 w 238125"/>
                      <a:gd name="connsiteY2" fmla="*/ 9525 h 9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8125" h="95291">
                        <a:moveTo>
                          <a:pt x="0" y="0"/>
                        </a:moveTo>
                        <a:cubicBezTo>
                          <a:pt x="39688" y="46831"/>
                          <a:pt x="79376" y="93663"/>
                          <a:pt x="119063" y="95250"/>
                        </a:cubicBezTo>
                        <a:cubicBezTo>
                          <a:pt x="158750" y="96837"/>
                          <a:pt x="198437" y="53181"/>
                          <a:pt x="238125" y="9525"/>
                        </a:cubicBezTo>
                      </a:path>
                    </a:pathLst>
                  </a:custGeom>
                  <a:noFill/>
                  <a:ln>
                    <a:solidFill>
                      <a:srgbClr val="F57D2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C1A112-9B3F-4854-B84F-C6EDD6355E4E}"/>
              </a:ext>
            </a:extLst>
          </p:cNvPr>
          <p:cNvGrpSpPr/>
          <p:nvPr/>
        </p:nvGrpSpPr>
        <p:grpSpPr>
          <a:xfrm>
            <a:off x="3298262" y="3075219"/>
            <a:ext cx="1597939" cy="1964692"/>
            <a:chOff x="1650337" y="3467436"/>
            <a:chExt cx="1597939" cy="196469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7BA56F6-FDA0-45E3-BFD9-CC21A9449CB2}"/>
                </a:ext>
              </a:extLst>
            </p:cNvPr>
            <p:cNvSpPr/>
            <p:nvPr/>
          </p:nvSpPr>
          <p:spPr>
            <a:xfrm>
              <a:off x="2559796" y="3743845"/>
              <a:ext cx="688480" cy="272448"/>
            </a:xfrm>
            <a:prstGeom prst="rightArrow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A86899B-95B1-49B1-AEC8-AADBB0EBEFEA}"/>
                </a:ext>
              </a:extLst>
            </p:cNvPr>
            <p:cNvSpPr/>
            <p:nvPr/>
          </p:nvSpPr>
          <p:spPr>
            <a:xfrm>
              <a:off x="2710193" y="3712562"/>
              <a:ext cx="314160" cy="276999"/>
            </a:xfrm>
            <a:prstGeom prst="triangle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ACD1-B832-45A7-BCC3-BCD87BBE74DC}"/>
                </a:ext>
              </a:extLst>
            </p:cNvPr>
            <p:cNvGrpSpPr/>
            <p:nvPr/>
          </p:nvGrpSpPr>
          <p:grpSpPr>
            <a:xfrm>
              <a:off x="1650337" y="3467436"/>
              <a:ext cx="1003413" cy="1964692"/>
              <a:chOff x="1650337" y="3467436"/>
              <a:chExt cx="1003413" cy="196469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4394995-7DEB-4BD3-8769-D04FD8A15121}"/>
                  </a:ext>
                </a:extLst>
              </p:cNvPr>
              <p:cNvGrpSpPr/>
              <p:nvPr/>
            </p:nvGrpSpPr>
            <p:grpSpPr>
              <a:xfrm>
                <a:off x="1650337" y="4379969"/>
                <a:ext cx="1003413" cy="1052159"/>
                <a:chOff x="1639890" y="4523898"/>
                <a:chExt cx="1003413" cy="120198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9485E61-60BA-4310-AD8E-F7BB248FC1BF}"/>
                    </a:ext>
                  </a:extLst>
                </p:cNvPr>
                <p:cNvSpPr/>
                <p:nvPr/>
              </p:nvSpPr>
              <p:spPr>
                <a:xfrm>
                  <a:off x="1646686" y="4523898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26460F4-9F31-4B93-A275-64E3483E614B}"/>
                    </a:ext>
                  </a:extLst>
                </p:cNvPr>
                <p:cNvSpPr/>
                <p:nvPr/>
              </p:nvSpPr>
              <p:spPr>
                <a:xfrm>
                  <a:off x="1646686" y="4759477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50B398B-BAC8-4082-A557-381AC3B560DE}"/>
                    </a:ext>
                  </a:extLst>
                </p:cNvPr>
                <p:cNvSpPr/>
                <p:nvPr/>
              </p:nvSpPr>
              <p:spPr>
                <a:xfrm>
                  <a:off x="1646686" y="499940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4FD595C-F15A-4274-B77D-AFBA0B691257}"/>
                    </a:ext>
                  </a:extLst>
                </p:cNvPr>
                <p:cNvSpPr/>
                <p:nvPr/>
              </p:nvSpPr>
              <p:spPr>
                <a:xfrm>
                  <a:off x="1646686" y="525096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288EE02-C72C-4FCB-81C6-C20D4F86479B}"/>
                    </a:ext>
                  </a:extLst>
                </p:cNvPr>
                <p:cNvSpPr/>
                <p:nvPr/>
              </p:nvSpPr>
              <p:spPr>
                <a:xfrm>
                  <a:off x="1639890" y="550252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FF76ED-ED77-4867-9757-917C53ACA285}"/>
                  </a:ext>
                </a:extLst>
              </p:cNvPr>
              <p:cNvGrpSpPr/>
              <p:nvPr/>
            </p:nvGrpSpPr>
            <p:grpSpPr>
              <a:xfrm>
                <a:off x="1650337" y="3467436"/>
                <a:ext cx="996617" cy="756046"/>
                <a:chOff x="1650337" y="3467436"/>
                <a:chExt cx="996617" cy="75604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13DD1F9-CB90-413D-909D-7FD9C22DEC3D}"/>
                    </a:ext>
                  </a:extLst>
                </p:cNvPr>
                <p:cNvSpPr/>
                <p:nvPr/>
              </p:nvSpPr>
              <p:spPr>
                <a:xfrm>
                  <a:off x="1650337" y="3611365"/>
                  <a:ext cx="996617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1E392A2-F3D1-45BE-BD0A-0F4F0C8E8D83}"/>
                    </a:ext>
                  </a:extLst>
                </p:cNvPr>
                <p:cNvSpPr/>
                <p:nvPr/>
              </p:nvSpPr>
              <p:spPr>
                <a:xfrm>
                  <a:off x="1650337" y="3893793"/>
                  <a:ext cx="996617" cy="32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120BF33-13DC-4E7D-8A9D-BD3FFFFC307B}"/>
                    </a:ext>
                  </a:extLst>
                </p:cNvPr>
                <p:cNvSpPr/>
                <p:nvPr/>
              </p:nvSpPr>
              <p:spPr>
                <a:xfrm>
                  <a:off x="1957813" y="3467436"/>
                  <a:ext cx="381664" cy="276999"/>
                </a:xfrm>
                <a:prstGeom prst="rect">
                  <a:avLst/>
                </a:prstGeom>
                <a:solidFill>
                  <a:srgbClr val="3DAB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FF5C35C5-E9CA-47B1-B2ED-A27CA01E6121}"/>
                    </a:ext>
                  </a:extLst>
                </p:cNvPr>
                <p:cNvGrpSpPr/>
                <p:nvPr/>
              </p:nvGrpSpPr>
              <p:grpSpPr>
                <a:xfrm>
                  <a:off x="1694786" y="4060387"/>
                  <a:ext cx="152740" cy="116958"/>
                  <a:chOff x="1673463" y="4016293"/>
                  <a:chExt cx="238125" cy="182340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EFE91409-D1A8-4E69-A631-B4570B6F19DF}"/>
                      </a:ext>
                    </a:extLst>
                  </p:cNvPr>
                  <p:cNvSpPr/>
                  <p:nvPr/>
                </p:nvSpPr>
                <p:spPr>
                  <a:xfrm>
                    <a:off x="1719464" y="4016293"/>
                    <a:ext cx="142812" cy="150895"/>
                  </a:xfrm>
                  <a:prstGeom prst="ellipse">
                    <a:avLst/>
                  </a:prstGeom>
                  <a:solidFill>
                    <a:srgbClr val="F57D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3086AE8-934F-4971-A01C-6D788B00CA8C}"/>
                      </a:ext>
                    </a:extLst>
                  </p:cNvPr>
                  <p:cNvSpPr/>
                  <p:nvPr/>
                </p:nvSpPr>
                <p:spPr>
                  <a:xfrm>
                    <a:off x="1673463" y="4152914"/>
                    <a:ext cx="238125" cy="45719"/>
                  </a:xfrm>
                  <a:custGeom>
                    <a:avLst/>
                    <a:gdLst>
                      <a:gd name="connsiteX0" fmla="*/ 0 w 238125"/>
                      <a:gd name="connsiteY0" fmla="*/ 0 h 95291"/>
                      <a:gd name="connsiteX1" fmla="*/ 119063 w 238125"/>
                      <a:gd name="connsiteY1" fmla="*/ 95250 h 95291"/>
                      <a:gd name="connsiteX2" fmla="*/ 238125 w 238125"/>
                      <a:gd name="connsiteY2" fmla="*/ 9525 h 9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8125" h="95291">
                        <a:moveTo>
                          <a:pt x="0" y="0"/>
                        </a:moveTo>
                        <a:cubicBezTo>
                          <a:pt x="39688" y="46831"/>
                          <a:pt x="79376" y="93663"/>
                          <a:pt x="119063" y="95250"/>
                        </a:cubicBezTo>
                        <a:cubicBezTo>
                          <a:pt x="158750" y="96837"/>
                          <a:pt x="198437" y="53181"/>
                          <a:pt x="238125" y="9525"/>
                        </a:cubicBezTo>
                      </a:path>
                    </a:pathLst>
                  </a:custGeom>
                  <a:noFill/>
                  <a:ln>
                    <a:solidFill>
                      <a:srgbClr val="F57D2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63704F-ADE3-43BA-A2BD-CCCF781654E1}"/>
              </a:ext>
            </a:extLst>
          </p:cNvPr>
          <p:cNvGrpSpPr/>
          <p:nvPr/>
        </p:nvGrpSpPr>
        <p:grpSpPr>
          <a:xfrm>
            <a:off x="4922572" y="3075219"/>
            <a:ext cx="1597939" cy="1964692"/>
            <a:chOff x="1650337" y="3467436"/>
            <a:chExt cx="1597939" cy="1964692"/>
          </a:xfrm>
        </p:grpSpPr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93C80C05-E79F-4DA6-969F-2F810C720211}"/>
                </a:ext>
              </a:extLst>
            </p:cNvPr>
            <p:cNvSpPr/>
            <p:nvPr/>
          </p:nvSpPr>
          <p:spPr>
            <a:xfrm>
              <a:off x="2559796" y="3743845"/>
              <a:ext cx="688480" cy="272448"/>
            </a:xfrm>
            <a:prstGeom prst="rightArrow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1F2B2F3-427F-4172-AA2D-6B5C9DF0EF9D}"/>
                </a:ext>
              </a:extLst>
            </p:cNvPr>
            <p:cNvSpPr/>
            <p:nvPr/>
          </p:nvSpPr>
          <p:spPr>
            <a:xfrm>
              <a:off x="2710193" y="3712562"/>
              <a:ext cx="314160" cy="276999"/>
            </a:xfrm>
            <a:prstGeom prst="triangle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86A59F7-9887-4104-8B50-A943B7417765}"/>
                </a:ext>
              </a:extLst>
            </p:cNvPr>
            <p:cNvGrpSpPr/>
            <p:nvPr/>
          </p:nvGrpSpPr>
          <p:grpSpPr>
            <a:xfrm>
              <a:off x="1650337" y="3467436"/>
              <a:ext cx="1003413" cy="1964692"/>
              <a:chOff x="1650337" y="3467436"/>
              <a:chExt cx="1003413" cy="196469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617E004-4335-4263-AEE6-7904D2E048D3}"/>
                  </a:ext>
                </a:extLst>
              </p:cNvPr>
              <p:cNvGrpSpPr/>
              <p:nvPr/>
            </p:nvGrpSpPr>
            <p:grpSpPr>
              <a:xfrm>
                <a:off x="1650337" y="4379969"/>
                <a:ext cx="1003413" cy="1052159"/>
                <a:chOff x="1639890" y="4523898"/>
                <a:chExt cx="1003413" cy="1201985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55795BA-A782-40FC-B346-B4B3874A035C}"/>
                    </a:ext>
                  </a:extLst>
                </p:cNvPr>
                <p:cNvSpPr/>
                <p:nvPr/>
              </p:nvSpPr>
              <p:spPr>
                <a:xfrm>
                  <a:off x="1646686" y="4523898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CAB3F95-F5E6-43D6-B09D-BFB270B3537D}"/>
                    </a:ext>
                  </a:extLst>
                </p:cNvPr>
                <p:cNvSpPr/>
                <p:nvPr/>
              </p:nvSpPr>
              <p:spPr>
                <a:xfrm>
                  <a:off x="1646686" y="4759477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4553791-3ACA-4F21-B2E8-AD5DCC3EE5A3}"/>
                    </a:ext>
                  </a:extLst>
                </p:cNvPr>
                <p:cNvSpPr/>
                <p:nvPr/>
              </p:nvSpPr>
              <p:spPr>
                <a:xfrm>
                  <a:off x="1646686" y="499940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55E705D-291F-4B2A-AB3A-D9F0FD548315}"/>
                    </a:ext>
                  </a:extLst>
                </p:cNvPr>
                <p:cNvSpPr/>
                <p:nvPr/>
              </p:nvSpPr>
              <p:spPr>
                <a:xfrm>
                  <a:off x="1646686" y="525096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9BC57D8-4768-47F2-BDED-9CE143139C67}"/>
                    </a:ext>
                  </a:extLst>
                </p:cNvPr>
                <p:cNvSpPr/>
                <p:nvPr/>
              </p:nvSpPr>
              <p:spPr>
                <a:xfrm>
                  <a:off x="1639890" y="550252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A920548-60B5-44CF-9E70-FD405FB004B9}"/>
                  </a:ext>
                </a:extLst>
              </p:cNvPr>
              <p:cNvGrpSpPr/>
              <p:nvPr/>
            </p:nvGrpSpPr>
            <p:grpSpPr>
              <a:xfrm>
                <a:off x="1650337" y="3467436"/>
                <a:ext cx="996617" cy="756046"/>
                <a:chOff x="1650337" y="3467436"/>
                <a:chExt cx="996617" cy="756046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98DA762-7B8D-4F7B-94E6-06D83C09D474}"/>
                    </a:ext>
                  </a:extLst>
                </p:cNvPr>
                <p:cNvSpPr/>
                <p:nvPr/>
              </p:nvSpPr>
              <p:spPr>
                <a:xfrm>
                  <a:off x="1650337" y="3611365"/>
                  <a:ext cx="996617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C3F5EAD-38D5-4EF8-AFED-80F064128C05}"/>
                    </a:ext>
                  </a:extLst>
                </p:cNvPr>
                <p:cNvSpPr/>
                <p:nvPr/>
              </p:nvSpPr>
              <p:spPr>
                <a:xfrm>
                  <a:off x="1650337" y="3893793"/>
                  <a:ext cx="996617" cy="32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1FC0162-00D8-4148-ACFA-F40E133A350D}"/>
                    </a:ext>
                  </a:extLst>
                </p:cNvPr>
                <p:cNvSpPr/>
                <p:nvPr/>
              </p:nvSpPr>
              <p:spPr>
                <a:xfrm>
                  <a:off x="1957813" y="3467436"/>
                  <a:ext cx="381664" cy="276999"/>
                </a:xfrm>
                <a:prstGeom prst="rect">
                  <a:avLst/>
                </a:prstGeom>
                <a:solidFill>
                  <a:srgbClr val="3DAB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</a:t>
                  </a: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A94DF99-B3EB-4A9B-85CC-790016F89328}"/>
                    </a:ext>
                  </a:extLst>
                </p:cNvPr>
                <p:cNvGrpSpPr/>
                <p:nvPr/>
              </p:nvGrpSpPr>
              <p:grpSpPr>
                <a:xfrm>
                  <a:off x="1694786" y="4060387"/>
                  <a:ext cx="152740" cy="116958"/>
                  <a:chOff x="1673463" y="4016293"/>
                  <a:chExt cx="238125" cy="182340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2B50CB6-ECF5-41AE-AA80-2D45E4741568}"/>
                      </a:ext>
                    </a:extLst>
                  </p:cNvPr>
                  <p:cNvSpPr/>
                  <p:nvPr/>
                </p:nvSpPr>
                <p:spPr>
                  <a:xfrm>
                    <a:off x="1719464" y="4016293"/>
                    <a:ext cx="142812" cy="150895"/>
                  </a:xfrm>
                  <a:prstGeom prst="ellipse">
                    <a:avLst/>
                  </a:prstGeom>
                  <a:solidFill>
                    <a:srgbClr val="F57D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47B5D332-3DE9-4F58-AE87-0305526F8D91}"/>
                      </a:ext>
                    </a:extLst>
                  </p:cNvPr>
                  <p:cNvSpPr/>
                  <p:nvPr/>
                </p:nvSpPr>
                <p:spPr>
                  <a:xfrm>
                    <a:off x="1673463" y="4152914"/>
                    <a:ext cx="238125" cy="45719"/>
                  </a:xfrm>
                  <a:custGeom>
                    <a:avLst/>
                    <a:gdLst>
                      <a:gd name="connsiteX0" fmla="*/ 0 w 238125"/>
                      <a:gd name="connsiteY0" fmla="*/ 0 h 95291"/>
                      <a:gd name="connsiteX1" fmla="*/ 119063 w 238125"/>
                      <a:gd name="connsiteY1" fmla="*/ 95250 h 95291"/>
                      <a:gd name="connsiteX2" fmla="*/ 238125 w 238125"/>
                      <a:gd name="connsiteY2" fmla="*/ 9525 h 9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8125" h="95291">
                        <a:moveTo>
                          <a:pt x="0" y="0"/>
                        </a:moveTo>
                        <a:cubicBezTo>
                          <a:pt x="39688" y="46831"/>
                          <a:pt x="79376" y="93663"/>
                          <a:pt x="119063" y="95250"/>
                        </a:cubicBezTo>
                        <a:cubicBezTo>
                          <a:pt x="158750" y="96837"/>
                          <a:pt x="198437" y="53181"/>
                          <a:pt x="238125" y="9525"/>
                        </a:cubicBezTo>
                      </a:path>
                    </a:pathLst>
                  </a:custGeom>
                  <a:noFill/>
                  <a:ln>
                    <a:solidFill>
                      <a:srgbClr val="F57D2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D32EBD-2556-41F7-B4FC-3FADCF9573CE}"/>
              </a:ext>
            </a:extLst>
          </p:cNvPr>
          <p:cNvGrpSpPr/>
          <p:nvPr/>
        </p:nvGrpSpPr>
        <p:grpSpPr>
          <a:xfrm>
            <a:off x="6593645" y="3075219"/>
            <a:ext cx="1597939" cy="1964692"/>
            <a:chOff x="1650337" y="3467436"/>
            <a:chExt cx="1597939" cy="1964692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5E5C4174-F890-4849-9C75-7F8E77628EAA}"/>
                </a:ext>
              </a:extLst>
            </p:cNvPr>
            <p:cNvSpPr/>
            <p:nvPr/>
          </p:nvSpPr>
          <p:spPr>
            <a:xfrm>
              <a:off x="2559796" y="3743845"/>
              <a:ext cx="688480" cy="272448"/>
            </a:xfrm>
            <a:prstGeom prst="rightArrow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52C8FC38-0262-41E9-BC28-F2FDBF1F4D28}"/>
                </a:ext>
              </a:extLst>
            </p:cNvPr>
            <p:cNvSpPr/>
            <p:nvPr/>
          </p:nvSpPr>
          <p:spPr>
            <a:xfrm>
              <a:off x="2710193" y="3712562"/>
              <a:ext cx="314160" cy="276999"/>
            </a:xfrm>
            <a:prstGeom prst="triangle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BD160F1-353E-475A-B559-704DF958E667}"/>
                </a:ext>
              </a:extLst>
            </p:cNvPr>
            <p:cNvGrpSpPr/>
            <p:nvPr/>
          </p:nvGrpSpPr>
          <p:grpSpPr>
            <a:xfrm>
              <a:off x="1650337" y="3467436"/>
              <a:ext cx="1003413" cy="1964692"/>
              <a:chOff x="1650337" y="3467436"/>
              <a:chExt cx="1003413" cy="196469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97AD72C-1F08-4265-9E8D-DA3D3A894582}"/>
                  </a:ext>
                </a:extLst>
              </p:cNvPr>
              <p:cNvGrpSpPr/>
              <p:nvPr/>
            </p:nvGrpSpPr>
            <p:grpSpPr>
              <a:xfrm>
                <a:off x="1650337" y="4379969"/>
                <a:ext cx="1003413" cy="1052159"/>
                <a:chOff x="1639890" y="4523898"/>
                <a:chExt cx="1003413" cy="1201985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88F8C99-90B7-48D6-BEF4-F7FBFF4D2A7B}"/>
                    </a:ext>
                  </a:extLst>
                </p:cNvPr>
                <p:cNvSpPr/>
                <p:nvPr/>
              </p:nvSpPr>
              <p:spPr>
                <a:xfrm>
                  <a:off x="1646686" y="4523898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ADCE910-8854-4DD8-821F-D2CCC92F87F1}"/>
                    </a:ext>
                  </a:extLst>
                </p:cNvPr>
                <p:cNvSpPr/>
                <p:nvPr/>
              </p:nvSpPr>
              <p:spPr>
                <a:xfrm>
                  <a:off x="1646686" y="4759477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03E90C8-56CD-411A-B0DE-6AF3FF11F897}"/>
                    </a:ext>
                  </a:extLst>
                </p:cNvPr>
                <p:cNvSpPr/>
                <p:nvPr/>
              </p:nvSpPr>
              <p:spPr>
                <a:xfrm>
                  <a:off x="1646686" y="499940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CFAEFFB-4D14-4B8F-B742-E9E8CC50D885}"/>
                    </a:ext>
                  </a:extLst>
                </p:cNvPr>
                <p:cNvSpPr/>
                <p:nvPr/>
              </p:nvSpPr>
              <p:spPr>
                <a:xfrm>
                  <a:off x="1646686" y="525096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7D6C57B-95B5-4B03-BBDC-040B42E1C8AE}"/>
                    </a:ext>
                  </a:extLst>
                </p:cNvPr>
                <p:cNvSpPr/>
                <p:nvPr/>
              </p:nvSpPr>
              <p:spPr>
                <a:xfrm>
                  <a:off x="1639890" y="550252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3659454-C746-427E-9C1B-E6ED0D13A220}"/>
                  </a:ext>
                </a:extLst>
              </p:cNvPr>
              <p:cNvGrpSpPr/>
              <p:nvPr/>
            </p:nvGrpSpPr>
            <p:grpSpPr>
              <a:xfrm>
                <a:off x="1650337" y="3467436"/>
                <a:ext cx="996617" cy="756046"/>
                <a:chOff x="1650337" y="3467436"/>
                <a:chExt cx="996617" cy="756046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768DEC3-25D9-47BB-9DAD-5FE3879596D1}"/>
                    </a:ext>
                  </a:extLst>
                </p:cNvPr>
                <p:cNvSpPr/>
                <p:nvPr/>
              </p:nvSpPr>
              <p:spPr>
                <a:xfrm>
                  <a:off x="1650337" y="3611365"/>
                  <a:ext cx="996617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6B09DC8-BD6B-467B-8C75-9FE3EF027410}"/>
                    </a:ext>
                  </a:extLst>
                </p:cNvPr>
                <p:cNvSpPr/>
                <p:nvPr/>
              </p:nvSpPr>
              <p:spPr>
                <a:xfrm>
                  <a:off x="1650337" y="3893793"/>
                  <a:ext cx="996617" cy="32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4798252-C48C-49DB-8FF5-3DC30F1104F5}"/>
                    </a:ext>
                  </a:extLst>
                </p:cNvPr>
                <p:cNvSpPr/>
                <p:nvPr/>
              </p:nvSpPr>
              <p:spPr>
                <a:xfrm>
                  <a:off x="1957813" y="3467436"/>
                  <a:ext cx="381664" cy="276999"/>
                </a:xfrm>
                <a:prstGeom prst="rect">
                  <a:avLst/>
                </a:prstGeom>
                <a:solidFill>
                  <a:srgbClr val="3DAB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5D9767D-E96E-4512-9190-3D7944AE7B33}"/>
                    </a:ext>
                  </a:extLst>
                </p:cNvPr>
                <p:cNvGrpSpPr/>
                <p:nvPr/>
              </p:nvGrpSpPr>
              <p:grpSpPr>
                <a:xfrm>
                  <a:off x="1694786" y="4060387"/>
                  <a:ext cx="152740" cy="116958"/>
                  <a:chOff x="1673463" y="4016293"/>
                  <a:chExt cx="238125" cy="18234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40B80BDF-3844-4391-A2FA-6F620B6873A5}"/>
                      </a:ext>
                    </a:extLst>
                  </p:cNvPr>
                  <p:cNvSpPr/>
                  <p:nvPr/>
                </p:nvSpPr>
                <p:spPr>
                  <a:xfrm>
                    <a:off x="1719464" y="4016293"/>
                    <a:ext cx="142812" cy="150895"/>
                  </a:xfrm>
                  <a:prstGeom prst="ellipse">
                    <a:avLst/>
                  </a:prstGeom>
                  <a:solidFill>
                    <a:srgbClr val="F57D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EA06BA04-E008-455B-9A4C-0945C8D0EB4E}"/>
                      </a:ext>
                    </a:extLst>
                  </p:cNvPr>
                  <p:cNvSpPr/>
                  <p:nvPr/>
                </p:nvSpPr>
                <p:spPr>
                  <a:xfrm>
                    <a:off x="1673463" y="4152914"/>
                    <a:ext cx="238125" cy="45719"/>
                  </a:xfrm>
                  <a:custGeom>
                    <a:avLst/>
                    <a:gdLst>
                      <a:gd name="connsiteX0" fmla="*/ 0 w 238125"/>
                      <a:gd name="connsiteY0" fmla="*/ 0 h 95291"/>
                      <a:gd name="connsiteX1" fmla="*/ 119063 w 238125"/>
                      <a:gd name="connsiteY1" fmla="*/ 95250 h 95291"/>
                      <a:gd name="connsiteX2" fmla="*/ 238125 w 238125"/>
                      <a:gd name="connsiteY2" fmla="*/ 9525 h 9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8125" h="95291">
                        <a:moveTo>
                          <a:pt x="0" y="0"/>
                        </a:moveTo>
                        <a:cubicBezTo>
                          <a:pt x="39688" y="46831"/>
                          <a:pt x="79376" y="93663"/>
                          <a:pt x="119063" y="95250"/>
                        </a:cubicBezTo>
                        <a:cubicBezTo>
                          <a:pt x="158750" y="96837"/>
                          <a:pt x="198437" y="53181"/>
                          <a:pt x="238125" y="9525"/>
                        </a:cubicBezTo>
                      </a:path>
                    </a:pathLst>
                  </a:custGeom>
                  <a:noFill/>
                  <a:ln>
                    <a:solidFill>
                      <a:srgbClr val="F57D2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5CE4480-82CB-4C65-B4FE-5824645EA087}"/>
              </a:ext>
            </a:extLst>
          </p:cNvPr>
          <p:cNvGrpSpPr/>
          <p:nvPr/>
        </p:nvGrpSpPr>
        <p:grpSpPr>
          <a:xfrm>
            <a:off x="8308350" y="3075219"/>
            <a:ext cx="1597939" cy="1964692"/>
            <a:chOff x="1650337" y="3467436"/>
            <a:chExt cx="1597939" cy="1964692"/>
          </a:xfrm>
        </p:grpSpPr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EE9EB738-9CB7-4404-93FE-36185E7FAAD5}"/>
                </a:ext>
              </a:extLst>
            </p:cNvPr>
            <p:cNvSpPr/>
            <p:nvPr/>
          </p:nvSpPr>
          <p:spPr>
            <a:xfrm>
              <a:off x="2559796" y="3743845"/>
              <a:ext cx="688480" cy="272448"/>
            </a:xfrm>
            <a:prstGeom prst="rightArrow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2E35C27B-807E-4676-B1AF-416225E531AB}"/>
                </a:ext>
              </a:extLst>
            </p:cNvPr>
            <p:cNvSpPr/>
            <p:nvPr/>
          </p:nvSpPr>
          <p:spPr>
            <a:xfrm>
              <a:off x="2710193" y="3712562"/>
              <a:ext cx="314160" cy="276999"/>
            </a:xfrm>
            <a:prstGeom prst="triangle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1AF8595-B117-4C01-8EBF-100EBC9B3373}"/>
                </a:ext>
              </a:extLst>
            </p:cNvPr>
            <p:cNvGrpSpPr/>
            <p:nvPr/>
          </p:nvGrpSpPr>
          <p:grpSpPr>
            <a:xfrm>
              <a:off x="1650337" y="3467436"/>
              <a:ext cx="1003413" cy="1964692"/>
              <a:chOff x="1650337" y="3467436"/>
              <a:chExt cx="1003413" cy="196469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E489EC-F13A-4178-B0D6-300C01C7823E}"/>
                  </a:ext>
                </a:extLst>
              </p:cNvPr>
              <p:cNvGrpSpPr/>
              <p:nvPr/>
            </p:nvGrpSpPr>
            <p:grpSpPr>
              <a:xfrm>
                <a:off x="1650337" y="4379969"/>
                <a:ext cx="1003413" cy="1052159"/>
                <a:chOff x="1639890" y="4523898"/>
                <a:chExt cx="1003413" cy="1201985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F042825A-0D5B-489E-BE40-4145E84A3663}"/>
                    </a:ext>
                  </a:extLst>
                </p:cNvPr>
                <p:cNvSpPr/>
                <p:nvPr/>
              </p:nvSpPr>
              <p:spPr>
                <a:xfrm>
                  <a:off x="1646686" y="4523898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ED09B8F-C439-47A3-AF1C-8673F7865CFF}"/>
                    </a:ext>
                  </a:extLst>
                </p:cNvPr>
                <p:cNvSpPr/>
                <p:nvPr/>
              </p:nvSpPr>
              <p:spPr>
                <a:xfrm>
                  <a:off x="1646686" y="4759477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7A7F69C-ACFD-4708-ACA2-BEA2958DF91E}"/>
                    </a:ext>
                  </a:extLst>
                </p:cNvPr>
                <p:cNvSpPr/>
                <p:nvPr/>
              </p:nvSpPr>
              <p:spPr>
                <a:xfrm>
                  <a:off x="1646686" y="499940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B3F530-8158-42A6-B17F-CED079731544}"/>
                    </a:ext>
                  </a:extLst>
                </p:cNvPr>
                <p:cNvSpPr/>
                <p:nvPr/>
              </p:nvSpPr>
              <p:spPr>
                <a:xfrm>
                  <a:off x="1646686" y="525096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1BCCBCB-010E-4A49-884E-91880F76B7D9}"/>
                    </a:ext>
                  </a:extLst>
                </p:cNvPr>
                <p:cNvSpPr/>
                <p:nvPr/>
              </p:nvSpPr>
              <p:spPr>
                <a:xfrm>
                  <a:off x="1639890" y="5502521"/>
                  <a:ext cx="996617" cy="2233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5DCEEB2-453A-4870-9C2F-03866A8D2EA3}"/>
                  </a:ext>
                </a:extLst>
              </p:cNvPr>
              <p:cNvGrpSpPr/>
              <p:nvPr/>
            </p:nvGrpSpPr>
            <p:grpSpPr>
              <a:xfrm>
                <a:off x="1650337" y="3467436"/>
                <a:ext cx="996617" cy="756046"/>
                <a:chOff x="1650337" y="3467436"/>
                <a:chExt cx="996617" cy="756046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086BC2A-6B3F-488E-A6BF-67D4A6D66379}"/>
                    </a:ext>
                  </a:extLst>
                </p:cNvPr>
                <p:cNvSpPr/>
                <p:nvPr/>
              </p:nvSpPr>
              <p:spPr>
                <a:xfrm>
                  <a:off x="1650337" y="3611365"/>
                  <a:ext cx="996617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A7D10C04-AD6F-40DB-A8DC-1663B59A8F4A}"/>
                    </a:ext>
                  </a:extLst>
                </p:cNvPr>
                <p:cNvSpPr/>
                <p:nvPr/>
              </p:nvSpPr>
              <p:spPr>
                <a:xfrm>
                  <a:off x="1650337" y="3893793"/>
                  <a:ext cx="996617" cy="3296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8974A41-6210-4717-BCD8-D1E162301CA9}"/>
                    </a:ext>
                  </a:extLst>
                </p:cNvPr>
                <p:cNvSpPr/>
                <p:nvPr/>
              </p:nvSpPr>
              <p:spPr>
                <a:xfrm>
                  <a:off x="1957813" y="3467436"/>
                  <a:ext cx="381664" cy="276999"/>
                </a:xfrm>
                <a:prstGeom prst="rect">
                  <a:avLst/>
                </a:prstGeom>
                <a:solidFill>
                  <a:srgbClr val="3DAB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</a:t>
                  </a: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DCDF7743-AF67-471C-BD55-FD34317F1591}"/>
                    </a:ext>
                  </a:extLst>
                </p:cNvPr>
                <p:cNvGrpSpPr/>
                <p:nvPr/>
              </p:nvGrpSpPr>
              <p:grpSpPr>
                <a:xfrm>
                  <a:off x="1694786" y="4060387"/>
                  <a:ext cx="152740" cy="116958"/>
                  <a:chOff x="1673463" y="4016293"/>
                  <a:chExt cx="238125" cy="182340"/>
                </a:xfrm>
              </p:grpSpPr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2BC15C4F-7741-40F7-A1D8-985C7AE86CE6}"/>
                      </a:ext>
                    </a:extLst>
                  </p:cNvPr>
                  <p:cNvSpPr/>
                  <p:nvPr/>
                </p:nvSpPr>
                <p:spPr>
                  <a:xfrm>
                    <a:off x="1719464" y="4016293"/>
                    <a:ext cx="142812" cy="150895"/>
                  </a:xfrm>
                  <a:prstGeom prst="ellipse">
                    <a:avLst/>
                  </a:prstGeom>
                  <a:solidFill>
                    <a:srgbClr val="F57D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F29609C8-997B-43F6-A37D-46EFC1F7FA69}"/>
                      </a:ext>
                    </a:extLst>
                  </p:cNvPr>
                  <p:cNvSpPr/>
                  <p:nvPr/>
                </p:nvSpPr>
                <p:spPr>
                  <a:xfrm>
                    <a:off x="1673463" y="4152914"/>
                    <a:ext cx="238125" cy="45719"/>
                  </a:xfrm>
                  <a:custGeom>
                    <a:avLst/>
                    <a:gdLst>
                      <a:gd name="connsiteX0" fmla="*/ 0 w 238125"/>
                      <a:gd name="connsiteY0" fmla="*/ 0 h 95291"/>
                      <a:gd name="connsiteX1" fmla="*/ 119063 w 238125"/>
                      <a:gd name="connsiteY1" fmla="*/ 95250 h 95291"/>
                      <a:gd name="connsiteX2" fmla="*/ 238125 w 238125"/>
                      <a:gd name="connsiteY2" fmla="*/ 9525 h 95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8125" h="95291">
                        <a:moveTo>
                          <a:pt x="0" y="0"/>
                        </a:moveTo>
                        <a:cubicBezTo>
                          <a:pt x="39688" y="46831"/>
                          <a:pt x="79376" y="93663"/>
                          <a:pt x="119063" y="95250"/>
                        </a:cubicBezTo>
                        <a:cubicBezTo>
                          <a:pt x="158750" y="96837"/>
                          <a:pt x="198437" y="53181"/>
                          <a:pt x="238125" y="9525"/>
                        </a:cubicBezTo>
                      </a:path>
                    </a:pathLst>
                  </a:custGeom>
                  <a:noFill/>
                  <a:ln>
                    <a:solidFill>
                      <a:srgbClr val="F57D2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7E4750-029B-4303-A0EE-350F2AE9DAE6}"/>
              </a:ext>
            </a:extLst>
          </p:cNvPr>
          <p:cNvGrpSpPr/>
          <p:nvPr/>
        </p:nvGrpSpPr>
        <p:grpSpPr>
          <a:xfrm>
            <a:off x="9969528" y="3149335"/>
            <a:ext cx="996617" cy="612117"/>
            <a:chOff x="1650337" y="3611365"/>
            <a:chExt cx="996617" cy="61211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DEE6796-44D9-4A64-BAF1-2F417EFD0A6A}"/>
                </a:ext>
              </a:extLst>
            </p:cNvPr>
            <p:cNvSpPr/>
            <p:nvPr/>
          </p:nvSpPr>
          <p:spPr>
            <a:xfrm>
              <a:off x="1650337" y="3611365"/>
              <a:ext cx="9966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SHIPPING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3A296E6-7EF0-411A-98B8-E4E2F93AEBD9}"/>
                </a:ext>
              </a:extLst>
            </p:cNvPr>
            <p:cNvSpPr/>
            <p:nvPr/>
          </p:nvSpPr>
          <p:spPr>
            <a:xfrm>
              <a:off x="1650337" y="3893793"/>
              <a:ext cx="996617" cy="3296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STAGING 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214300-8B06-4E2A-9C21-E1F21D3328BA}"/>
              </a:ext>
            </a:extLst>
          </p:cNvPr>
          <p:cNvSpPr txBox="1"/>
          <p:nvPr/>
        </p:nvSpPr>
        <p:spPr>
          <a:xfrm>
            <a:off x="1192388" y="358753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Coins </a:t>
            </a:r>
          </a:p>
          <a:p>
            <a:pPr algn="ctr"/>
            <a:r>
              <a:rPr 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Days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1DD949D-CF88-470F-B0DD-096B5097631F}"/>
              </a:ext>
            </a:extLst>
          </p:cNvPr>
          <p:cNvGrpSpPr/>
          <p:nvPr/>
        </p:nvGrpSpPr>
        <p:grpSpPr>
          <a:xfrm>
            <a:off x="1702248" y="3945757"/>
            <a:ext cx="876122" cy="1082383"/>
            <a:chOff x="1702248" y="3945757"/>
            <a:chExt cx="876122" cy="108238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65F897D-C984-4CAB-AFFE-BE6F5C171D6D}"/>
                </a:ext>
              </a:extLst>
            </p:cNvPr>
            <p:cNvSpPr txBox="1"/>
            <p:nvPr/>
          </p:nvSpPr>
          <p:spPr>
            <a:xfrm>
              <a:off x="1714070" y="3945757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C/T = 10 sec 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D01C8C5-80C5-4091-B5E8-852CD44ADD56}"/>
                </a:ext>
              </a:extLst>
            </p:cNvPr>
            <p:cNvSpPr txBox="1"/>
            <p:nvPr/>
          </p:nvSpPr>
          <p:spPr>
            <a:xfrm>
              <a:off x="1714070" y="4148804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C/D = 1 hour 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80FE4D-2A7D-45F0-B662-93BE8BEF1114}"/>
                </a:ext>
              </a:extLst>
            </p:cNvPr>
            <p:cNvSpPr txBox="1"/>
            <p:nvPr/>
          </p:nvSpPr>
          <p:spPr>
            <a:xfrm>
              <a:off x="1702248" y="4414169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Uptime = B5%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A3DE462-8802-4DF9-9E51-C996C5C80C20}"/>
                </a:ext>
              </a:extLst>
            </p:cNvPr>
            <p:cNvSpPr txBox="1"/>
            <p:nvPr/>
          </p:nvSpPr>
          <p:spPr>
            <a:xfrm>
              <a:off x="1702248" y="4599503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27,600 sec avail  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6C39341-C001-498A-B5BC-446B22971241}"/>
                </a:ext>
              </a:extLst>
            </p:cNvPr>
            <p:cNvSpPr txBox="1"/>
            <p:nvPr/>
          </p:nvSpPr>
          <p:spPr>
            <a:xfrm>
              <a:off x="1720822" y="4828085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EPE = 2 Weeks 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D2ED0EF-A6F3-4FC1-939B-567F452B0AFA}"/>
              </a:ext>
            </a:extLst>
          </p:cNvPr>
          <p:cNvGrpSpPr/>
          <p:nvPr/>
        </p:nvGrpSpPr>
        <p:grpSpPr>
          <a:xfrm>
            <a:off x="3321410" y="3957528"/>
            <a:ext cx="876122" cy="1082383"/>
            <a:chOff x="1702248" y="3945757"/>
            <a:chExt cx="876122" cy="108238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93D9DF-9A35-4450-AC5B-B68E216B667F}"/>
                </a:ext>
              </a:extLst>
            </p:cNvPr>
            <p:cNvSpPr txBox="1"/>
            <p:nvPr/>
          </p:nvSpPr>
          <p:spPr>
            <a:xfrm>
              <a:off x="1714070" y="3945757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C/T = 39 sec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E715709-66D5-4729-B2B0-82749C5404D6}"/>
                </a:ext>
              </a:extLst>
            </p:cNvPr>
            <p:cNvSpPr txBox="1"/>
            <p:nvPr/>
          </p:nvSpPr>
          <p:spPr>
            <a:xfrm>
              <a:off x="1714070" y="4148804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C/D = 10 mins. 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317A68-58D4-4859-9A52-3AE91AB59D9F}"/>
                </a:ext>
              </a:extLst>
            </p:cNvPr>
            <p:cNvSpPr txBox="1"/>
            <p:nvPr/>
          </p:nvSpPr>
          <p:spPr>
            <a:xfrm>
              <a:off x="1702248" y="4414169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Uptime = 100%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FC08EC1-3651-4F1C-BAED-9340CE59FB88}"/>
                </a:ext>
              </a:extLst>
            </p:cNvPr>
            <p:cNvSpPr txBox="1"/>
            <p:nvPr/>
          </p:nvSpPr>
          <p:spPr>
            <a:xfrm>
              <a:off x="1702248" y="4599503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27,600 sec avail  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8C31AEE-E338-4F69-9F4C-ECC8B43FFB1D}"/>
                </a:ext>
              </a:extLst>
            </p:cNvPr>
            <p:cNvSpPr txBox="1"/>
            <p:nvPr/>
          </p:nvSpPr>
          <p:spPr>
            <a:xfrm>
              <a:off x="1720822" y="4828085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shifts 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B8F288-0B9E-4DB5-BF28-9AB08D529978}"/>
              </a:ext>
            </a:extLst>
          </p:cNvPr>
          <p:cNvGrpSpPr/>
          <p:nvPr/>
        </p:nvGrpSpPr>
        <p:grpSpPr>
          <a:xfrm>
            <a:off x="4944608" y="3952761"/>
            <a:ext cx="876122" cy="1082383"/>
            <a:chOff x="1702248" y="3945757"/>
            <a:chExt cx="876122" cy="108238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1468B0F-EE67-4983-A0EE-2C9196F009CD}"/>
                </a:ext>
              </a:extLst>
            </p:cNvPr>
            <p:cNvSpPr txBox="1"/>
            <p:nvPr/>
          </p:nvSpPr>
          <p:spPr>
            <a:xfrm>
              <a:off x="1714070" y="3945757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C/T = 46 sec 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6D9C7A2-E017-4713-80D8-22EF3CBF0DAA}"/>
                </a:ext>
              </a:extLst>
            </p:cNvPr>
            <p:cNvSpPr txBox="1"/>
            <p:nvPr/>
          </p:nvSpPr>
          <p:spPr>
            <a:xfrm>
              <a:off x="1714070" y="4148804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C/D = 10 mins.  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50582AF-9C45-4498-8148-DCE3E66B2A7E}"/>
                </a:ext>
              </a:extLst>
            </p:cNvPr>
            <p:cNvSpPr txBox="1"/>
            <p:nvPr/>
          </p:nvSpPr>
          <p:spPr>
            <a:xfrm>
              <a:off x="1702248" y="4414169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Uptime = 80%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49A306-2958-457C-8729-6E75E3443659}"/>
                </a:ext>
              </a:extLst>
            </p:cNvPr>
            <p:cNvSpPr txBox="1"/>
            <p:nvPr/>
          </p:nvSpPr>
          <p:spPr>
            <a:xfrm>
              <a:off x="1702248" y="4599503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27,600 sec avail  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6EC3FB3-B863-4617-8415-DBA762162D2A}"/>
                </a:ext>
              </a:extLst>
            </p:cNvPr>
            <p:cNvSpPr txBox="1"/>
            <p:nvPr/>
          </p:nvSpPr>
          <p:spPr>
            <a:xfrm>
              <a:off x="1720822" y="4828085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shifts 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0121AC-4107-4A13-88FE-AC67A260E9B4}"/>
              </a:ext>
            </a:extLst>
          </p:cNvPr>
          <p:cNvGrpSpPr/>
          <p:nvPr/>
        </p:nvGrpSpPr>
        <p:grpSpPr>
          <a:xfrm>
            <a:off x="6637277" y="3951192"/>
            <a:ext cx="876122" cy="1082383"/>
            <a:chOff x="1702248" y="3945757"/>
            <a:chExt cx="876122" cy="108238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11DC45A-580D-45E8-B14C-AACCAF8FC931}"/>
                </a:ext>
              </a:extLst>
            </p:cNvPr>
            <p:cNvSpPr txBox="1"/>
            <p:nvPr/>
          </p:nvSpPr>
          <p:spPr>
            <a:xfrm>
              <a:off x="1714070" y="3945757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C/T = 62 sec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47D0FC-801F-4CB5-9233-C27C6937209A}"/>
                </a:ext>
              </a:extLst>
            </p:cNvPr>
            <p:cNvSpPr txBox="1"/>
            <p:nvPr/>
          </p:nvSpPr>
          <p:spPr>
            <a:xfrm>
              <a:off x="1714070" y="4148804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C/D = 0 mins.  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531F5E-3A24-4804-8CC7-3BF0396C2EF4}"/>
                </a:ext>
              </a:extLst>
            </p:cNvPr>
            <p:cNvSpPr txBox="1"/>
            <p:nvPr/>
          </p:nvSpPr>
          <p:spPr>
            <a:xfrm>
              <a:off x="1702248" y="4414169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Uptime = 100%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41EEC7B-BB77-431E-B95C-F1A68B3B8CE7}"/>
                </a:ext>
              </a:extLst>
            </p:cNvPr>
            <p:cNvSpPr txBox="1"/>
            <p:nvPr/>
          </p:nvSpPr>
          <p:spPr>
            <a:xfrm>
              <a:off x="1702248" y="4599503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27,600 sec avail  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24D3C1-6673-442B-86AB-F7AFA8FDAAFF}"/>
                </a:ext>
              </a:extLst>
            </p:cNvPr>
            <p:cNvSpPr txBox="1"/>
            <p:nvPr/>
          </p:nvSpPr>
          <p:spPr>
            <a:xfrm>
              <a:off x="1720822" y="4828085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shifts 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76FC7BE-A160-461A-B4B1-6E569750D8F5}"/>
              </a:ext>
            </a:extLst>
          </p:cNvPr>
          <p:cNvGrpSpPr/>
          <p:nvPr/>
        </p:nvGrpSpPr>
        <p:grpSpPr>
          <a:xfrm>
            <a:off x="8368597" y="3969661"/>
            <a:ext cx="876122" cy="1082383"/>
            <a:chOff x="1702248" y="3945757"/>
            <a:chExt cx="876122" cy="108238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6F64FAD-177A-4986-8864-A075E4F08AE7}"/>
                </a:ext>
              </a:extLst>
            </p:cNvPr>
            <p:cNvSpPr txBox="1"/>
            <p:nvPr/>
          </p:nvSpPr>
          <p:spPr>
            <a:xfrm>
              <a:off x="1714070" y="3945757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C/T = 40 sec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384D2E8-F8CA-4B5E-9FFD-665996498D10}"/>
                </a:ext>
              </a:extLst>
            </p:cNvPr>
            <p:cNvSpPr txBox="1"/>
            <p:nvPr/>
          </p:nvSpPr>
          <p:spPr>
            <a:xfrm>
              <a:off x="1714070" y="4148804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C/D = 0 mins. 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145AC7-B1CC-46CA-A1B7-1ECBE07B5B02}"/>
                </a:ext>
              </a:extLst>
            </p:cNvPr>
            <p:cNvSpPr txBox="1"/>
            <p:nvPr/>
          </p:nvSpPr>
          <p:spPr>
            <a:xfrm>
              <a:off x="1702248" y="4414169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Uptime = 100%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EEE5071-18CC-4AC3-B9C2-FE300295F22F}"/>
                </a:ext>
              </a:extLst>
            </p:cNvPr>
            <p:cNvSpPr txBox="1"/>
            <p:nvPr/>
          </p:nvSpPr>
          <p:spPr>
            <a:xfrm>
              <a:off x="1702248" y="4599503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27,600 sec avail 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A7CC9E3-D152-4253-BE0B-5071E7CF9ABD}"/>
                </a:ext>
              </a:extLst>
            </p:cNvPr>
            <p:cNvSpPr txBox="1"/>
            <p:nvPr/>
          </p:nvSpPr>
          <p:spPr>
            <a:xfrm>
              <a:off x="1720822" y="4828085"/>
              <a:ext cx="8575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 shifts </a:t>
              </a:r>
            </a:p>
          </p:txBody>
        </p:sp>
      </p:grpSp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C6979AA1-2893-42F6-8C79-BA09150F49B6}"/>
              </a:ext>
            </a:extLst>
          </p:cNvPr>
          <p:cNvSpPr/>
          <p:nvPr/>
        </p:nvSpPr>
        <p:spPr>
          <a:xfrm>
            <a:off x="9718888" y="4193966"/>
            <a:ext cx="748948" cy="444162"/>
          </a:xfrm>
          <a:prstGeom prst="wedgeRoundRectCallout">
            <a:avLst>
              <a:gd name="adj1" fmla="val -116714"/>
              <a:gd name="adj2" fmla="val -44724"/>
              <a:gd name="adj3" fmla="val 16667"/>
            </a:avLst>
          </a:prstGeom>
          <a:solidFill>
            <a:srgbClr val="71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BOX 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CE09998-3454-43EA-A302-EA5F7D196B41}"/>
              </a:ext>
            </a:extLst>
          </p:cNvPr>
          <p:cNvGrpSpPr/>
          <p:nvPr/>
        </p:nvGrpSpPr>
        <p:grpSpPr>
          <a:xfrm>
            <a:off x="1148155" y="5685023"/>
            <a:ext cx="9929983" cy="127661"/>
            <a:chOff x="1174516" y="5503436"/>
            <a:chExt cx="9929983" cy="19282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0E9D0FF-594C-4056-B369-D3401D8B9AC3}"/>
                </a:ext>
              </a:extLst>
            </p:cNvPr>
            <p:cNvSpPr/>
            <p:nvPr/>
          </p:nvSpPr>
          <p:spPr>
            <a:xfrm>
              <a:off x="1174516" y="5503436"/>
              <a:ext cx="9929983" cy="86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4E273D-2BB0-4C06-A644-DE4EA9849B41}"/>
                </a:ext>
              </a:extLst>
            </p:cNvPr>
            <p:cNvSpPr/>
            <p:nvPr/>
          </p:nvSpPr>
          <p:spPr>
            <a:xfrm>
              <a:off x="1174516" y="5609743"/>
              <a:ext cx="9929983" cy="86520"/>
            </a:xfrm>
            <a:prstGeom prst="rect">
              <a:avLst/>
            </a:prstGeom>
            <a:solidFill>
              <a:srgbClr val="71CA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E00199-745D-4F38-92EF-6F538E870024}"/>
              </a:ext>
            </a:extLst>
          </p:cNvPr>
          <p:cNvGrpSpPr/>
          <p:nvPr/>
        </p:nvGrpSpPr>
        <p:grpSpPr>
          <a:xfrm flipH="1">
            <a:off x="9395114" y="5295635"/>
            <a:ext cx="536603" cy="392828"/>
            <a:chOff x="1727172" y="5305425"/>
            <a:chExt cx="536603" cy="392828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5AC274A-6050-4606-A466-4F2AA505E146}"/>
                </a:ext>
              </a:extLst>
            </p:cNvPr>
            <p:cNvCxnSpPr/>
            <p:nvPr/>
          </p:nvCxnSpPr>
          <p:spPr>
            <a:xfrm>
              <a:off x="1727172" y="5305425"/>
              <a:ext cx="53660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C254FCE-873F-48C2-A63E-859291BFFF53}"/>
                </a:ext>
              </a:extLst>
            </p:cNvPr>
            <p:cNvCxnSpPr/>
            <p:nvPr/>
          </p:nvCxnSpPr>
          <p:spPr>
            <a:xfrm>
              <a:off x="2247900" y="5305425"/>
              <a:ext cx="0" cy="3928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F36E5D6-DAB2-4770-A0DA-5DD3BB4C77AB}"/>
              </a:ext>
            </a:extLst>
          </p:cNvPr>
          <p:cNvSpPr/>
          <p:nvPr/>
        </p:nvSpPr>
        <p:spPr>
          <a:xfrm>
            <a:off x="2694172" y="5258248"/>
            <a:ext cx="491951" cy="433513"/>
          </a:xfrm>
          <a:prstGeom prst="rect">
            <a:avLst/>
          </a:prstGeom>
          <a:solidFill>
            <a:srgbClr val="19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40973D0-132B-4329-AEFB-9AB37D64F304}"/>
              </a:ext>
            </a:extLst>
          </p:cNvPr>
          <p:cNvSpPr/>
          <p:nvPr/>
        </p:nvSpPr>
        <p:spPr>
          <a:xfrm>
            <a:off x="4380603" y="5270360"/>
            <a:ext cx="491951" cy="433513"/>
          </a:xfrm>
          <a:prstGeom prst="rect">
            <a:avLst/>
          </a:prstGeom>
          <a:solidFill>
            <a:srgbClr val="F5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6E46DEC-27BE-45B6-B1FA-20A033BDB0A2}"/>
              </a:ext>
            </a:extLst>
          </p:cNvPr>
          <p:cNvSpPr/>
          <p:nvPr/>
        </p:nvSpPr>
        <p:spPr>
          <a:xfrm>
            <a:off x="6041644" y="5273590"/>
            <a:ext cx="491951" cy="4335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D72B2B0-61D7-42E1-BC16-B05147E3469F}"/>
              </a:ext>
            </a:extLst>
          </p:cNvPr>
          <p:cNvSpPr/>
          <p:nvPr/>
        </p:nvSpPr>
        <p:spPr>
          <a:xfrm>
            <a:off x="7756322" y="5261164"/>
            <a:ext cx="491951" cy="4335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3" name="Explosion: 8 Points 152">
            <a:extLst>
              <a:ext uri="{FF2B5EF4-FFF2-40B4-BE49-F238E27FC236}">
                <a16:creationId xmlns:a16="http://schemas.microsoft.com/office/drawing/2014/main" id="{A7439D7D-EF12-4FD4-99FE-B552AEAB3106}"/>
              </a:ext>
            </a:extLst>
          </p:cNvPr>
          <p:cNvSpPr/>
          <p:nvPr/>
        </p:nvSpPr>
        <p:spPr>
          <a:xfrm>
            <a:off x="2637178" y="4418620"/>
            <a:ext cx="579469" cy="663528"/>
          </a:xfrm>
          <a:prstGeom prst="irregularSeal1">
            <a:avLst/>
          </a:prstGeom>
          <a:solidFill>
            <a:srgbClr val="71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4" name="Explosion: 8 Points 153">
            <a:extLst>
              <a:ext uri="{FF2B5EF4-FFF2-40B4-BE49-F238E27FC236}">
                <a16:creationId xmlns:a16="http://schemas.microsoft.com/office/drawing/2014/main" id="{089D43CD-CFC9-44BD-B68B-66B5DA8E4436}"/>
              </a:ext>
            </a:extLst>
          </p:cNvPr>
          <p:cNvSpPr/>
          <p:nvPr/>
        </p:nvSpPr>
        <p:spPr>
          <a:xfrm>
            <a:off x="7477791" y="4510299"/>
            <a:ext cx="943030" cy="701936"/>
          </a:xfrm>
          <a:prstGeom prst="irregularSeal1">
            <a:avLst/>
          </a:prstGeom>
          <a:solidFill>
            <a:srgbClr val="71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5" name="Callout: Bent Line with Border and Accent Bar 154">
            <a:extLst>
              <a:ext uri="{FF2B5EF4-FFF2-40B4-BE49-F238E27FC236}">
                <a16:creationId xmlns:a16="http://schemas.microsoft.com/office/drawing/2014/main" id="{B3019406-D8E5-4000-8AE4-ADAE301DB9CD}"/>
              </a:ext>
            </a:extLst>
          </p:cNvPr>
          <p:cNvSpPr/>
          <p:nvPr/>
        </p:nvSpPr>
        <p:spPr>
          <a:xfrm flipH="1">
            <a:off x="3321410" y="5487116"/>
            <a:ext cx="752380" cy="55135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16"/>
              <a:gd name="adj6" fmla="val -31475"/>
            </a:avLst>
          </a:prstGeom>
          <a:solidFill>
            <a:srgbClr val="71CACE">
              <a:alpha val="82000"/>
            </a:srgbClr>
          </a:solidFill>
          <a:ln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 time </a:t>
            </a:r>
          </a:p>
        </p:txBody>
      </p:sp>
      <p:sp>
        <p:nvSpPr>
          <p:cNvPr id="156" name="Callout: Bent Line with Border and Accent Bar 155">
            <a:extLst>
              <a:ext uri="{FF2B5EF4-FFF2-40B4-BE49-F238E27FC236}">
                <a16:creationId xmlns:a16="http://schemas.microsoft.com/office/drawing/2014/main" id="{84D8E0EE-A3FF-4CF8-ACD0-72AA6C12769F}"/>
              </a:ext>
            </a:extLst>
          </p:cNvPr>
          <p:cNvSpPr/>
          <p:nvPr/>
        </p:nvSpPr>
        <p:spPr>
          <a:xfrm flipH="1">
            <a:off x="6421594" y="5559355"/>
            <a:ext cx="752380" cy="551352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16"/>
              <a:gd name="adj6" fmla="val -31475"/>
            </a:avLst>
          </a:prstGeom>
          <a:solidFill>
            <a:srgbClr val="71CACE">
              <a:alpha val="82000"/>
            </a:srgbClr>
          </a:solidFill>
          <a:ln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 time </a:t>
            </a:r>
          </a:p>
        </p:txBody>
      </p:sp>
      <p:sp>
        <p:nvSpPr>
          <p:cNvPr id="157" name="Callout: Bent Line with Border and Accent Bar 156">
            <a:extLst>
              <a:ext uri="{FF2B5EF4-FFF2-40B4-BE49-F238E27FC236}">
                <a16:creationId xmlns:a16="http://schemas.microsoft.com/office/drawing/2014/main" id="{4EED264B-5EFB-42DE-9247-D3B9D59D368F}"/>
              </a:ext>
            </a:extLst>
          </p:cNvPr>
          <p:cNvSpPr/>
          <p:nvPr/>
        </p:nvSpPr>
        <p:spPr>
          <a:xfrm flipH="1">
            <a:off x="8093283" y="5336440"/>
            <a:ext cx="902539" cy="5147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5874"/>
              <a:gd name="adj6" fmla="val 113307"/>
            </a:avLst>
          </a:prstGeom>
          <a:solidFill>
            <a:srgbClr val="71CACE">
              <a:alpha val="82000"/>
            </a:srgbClr>
          </a:solidFill>
          <a:ln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Brust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F57CC2E-E545-42AE-A8BC-924F03EFE292}"/>
              </a:ext>
            </a:extLst>
          </p:cNvPr>
          <p:cNvGrpSpPr/>
          <p:nvPr/>
        </p:nvGrpSpPr>
        <p:grpSpPr>
          <a:xfrm>
            <a:off x="1247329" y="5306915"/>
            <a:ext cx="526107" cy="392828"/>
            <a:chOff x="1727172" y="5305425"/>
            <a:chExt cx="536603" cy="392828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6B67BC2-6065-4E24-B6BB-24B4177B9368}"/>
                </a:ext>
              </a:extLst>
            </p:cNvPr>
            <p:cNvCxnSpPr/>
            <p:nvPr/>
          </p:nvCxnSpPr>
          <p:spPr>
            <a:xfrm>
              <a:off x="1727172" y="5305425"/>
              <a:ext cx="53660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C773822-C08A-47ED-9105-8DDF8E42DFC3}"/>
                </a:ext>
              </a:extLst>
            </p:cNvPr>
            <p:cNvCxnSpPr/>
            <p:nvPr/>
          </p:nvCxnSpPr>
          <p:spPr>
            <a:xfrm>
              <a:off x="2247900" y="5305425"/>
              <a:ext cx="0" cy="3928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0F892BE8-E8C9-4EA4-85CB-3B1142176665}"/>
              </a:ext>
            </a:extLst>
          </p:cNvPr>
          <p:cNvSpPr txBox="1"/>
          <p:nvPr/>
        </p:nvSpPr>
        <p:spPr>
          <a:xfrm>
            <a:off x="1043466" y="5110128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Days 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C6D44D-BE52-4F79-B520-BAE51DE06655}"/>
              </a:ext>
            </a:extLst>
          </p:cNvPr>
          <p:cNvSpPr txBox="1"/>
          <p:nvPr/>
        </p:nvSpPr>
        <p:spPr>
          <a:xfrm>
            <a:off x="1757250" y="5499143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Sec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33525EE-B3F7-47CF-A076-594EA5013273}"/>
              </a:ext>
            </a:extLst>
          </p:cNvPr>
          <p:cNvSpPr txBox="1"/>
          <p:nvPr/>
        </p:nvSpPr>
        <p:spPr>
          <a:xfrm>
            <a:off x="2511373" y="5087059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7.6 days 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C171069-1AB8-4503-94A1-1B13DB9C63F7}"/>
              </a:ext>
            </a:extLst>
          </p:cNvPr>
          <p:cNvSpPr txBox="1"/>
          <p:nvPr/>
        </p:nvSpPr>
        <p:spPr>
          <a:xfrm>
            <a:off x="4204693" y="5108414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1.8 days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BB3F6C8-4AA3-4B18-9CF6-A6DF4E58C9CC}"/>
              </a:ext>
            </a:extLst>
          </p:cNvPr>
          <p:cNvSpPr txBox="1"/>
          <p:nvPr/>
        </p:nvSpPr>
        <p:spPr>
          <a:xfrm>
            <a:off x="3298262" y="5319604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 Sec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D42D44A-4863-4B89-988E-23B62311DA82}"/>
              </a:ext>
            </a:extLst>
          </p:cNvPr>
          <p:cNvSpPr txBox="1"/>
          <p:nvPr/>
        </p:nvSpPr>
        <p:spPr>
          <a:xfrm>
            <a:off x="4958545" y="5339513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42 Sec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ACE6AE1-FB6C-4247-8F5F-6B464E252693}"/>
              </a:ext>
            </a:extLst>
          </p:cNvPr>
          <p:cNvSpPr txBox="1"/>
          <p:nvPr/>
        </p:nvSpPr>
        <p:spPr>
          <a:xfrm>
            <a:off x="5842010" y="5101654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2.7 days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507E890-0B59-4067-A0DF-5B1D85924713}"/>
              </a:ext>
            </a:extLst>
          </p:cNvPr>
          <p:cNvSpPr txBox="1"/>
          <p:nvPr/>
        </p:nvSpPr>
        <p:spPr>
          <a:xfrm>
            <a:off x="6769994" y="5352964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 Sec 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33C9D91-4DF2-4968-894D-9162C4375E34}"/>
              </a:ext>
            </a:extLst>
          </p:cNvPr>
          <p:cNvSpPr txBox="1"/>
          <p:nvPr/>
        </p:nvSpPr>
        <p:spPr>
          <a:xfrm>
            <a:off x="8721693" y="5437374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Sec 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2C2AB8-2899-4C66-A199-A41790424197}"/>
              </a:ext>
            </a:extLst>
          </p:cNvPr>
          <p:cNvSpPr txBox="1"/>
          <p:nvPr/>
        </p:nvSpPr>
        <p:spPr>
          <a:xfrm>
            <a:off x="9177853" y="5063227"/>
            <a:ext cx="8575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4.5 Days 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F3212EE-0B72-48C7-9FAF-CB79AAA1E164}"/>
              </a:ext>
            </a:extLst>
          </p:cNvPr>
          <p:cNvSpPr/>
          <p:nvPr/>
        </p:nvSpPr>
        <p:spPr>
          <a:xfrm>
            <a:off x="9925403" y="5050128"/>
            <a:ext cx="1381840" cy="282355"/>
          </a:xfrm>
          <a:prstGeom prst="rect">
            <a:avLst/>
          </a:prstGeom>
          <a:solidFill>
            <a:srgbClr val="19756C"/>
          </a:solidFill>
          <a:ln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LT= 23.6 days 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DAF9329-6E4A-4A95-8BF9-1775D34A0B40}"/>
              </a:ext>
            </a:extLst>
          </p:cNvPr>
          <p:cNvSpPr/>
          <p:nvPr/>
        </p:nvSpPr>
        <p:spPr>
          <a:xfrm>
            <a:off x="9925404" y="5361864"/>
            <a:ext cx="1381840" cy="282355"/>
          </a:xfrm>
          <a:prstGeom prst="rect">
            <a:avLst/>
          </a:prstGeom>
          <a:solidFill>
            <a:srgbClr val="19756C"/>
          </a:solidFill>
          <a:ln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time =188 Sec 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0B8AF8B-1D94-425B-A082-A8067BC9398B}"/>
              </a:ext>
            </a:extLst>
          </p:cNvPr>
          <p:cNvSpPr txBox="1"/>
          <p:nvPr/>
        </p:nvSpPr>
        <p:spPr>
          <a:xfrm>
            <a:off x="928453" y="335059"/>
            <a:ext cx="4639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STREAM MAP COMPONENT </a:t>
            </a:r>
          </a:p>
        </p:txBody>
      </p:sp>
    </p:spTree>
    <p:extLst>
      <p:ext uri="{BB962C8B-B14F-4D97-AF65-F5344CB8AC3E}">
        <p14:creationId xmlns:p14="http://schemas.microsoft.com/office/powerpoint/2010/main" val="760528998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2E8A75-3FF8-43D3-9597-9EF73000B701}"/>
              </a:ext>
            </a:extLst>
          </p:cNvPr>
          <p:cNvGrpSpPr/>
          <p:nvPr/>
        </p:nvGrpSpPr>
        <p:grpSpPr>
          <a:xfrm>
            <a:off x="1935958" y="1409722"/>
            <a:ext cx="7379492" cy="4004510"/>
            <a:chOff x="2050258" y="1396165"/>
            <a:chExt cx="6440793" cy="34044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5CA7C2-DCB0-4876-ABCB-7D53FFE173E7}"/>
                </a:ext>
              </a:extLst>
            </p:cNvPr>
            <p:cNvGrpSpPr/>
            <p:nvPr/>
          </p:nvGrpSpPr>
          <p:grpSpPr>
            <a:xfrm>
              <a:off x="2050258" y="2530442"/>
              <a:ext cx="6440793" cy="2270158"/>
              <a:chOff x="1821657" y="2740463"/>
              <a:chExt cx="8562983" cy="4244352"/>
            </a:xfrm>
            <a:solidFill>
              <a:srgbClr val="19756C"/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A08E84-6882-4F3E-BAE0-57F329A76BB9}"/>
                  </a:ext>
                </a:extLst>
              </p:cNvPr>
              <p:cNvSpPr/>
              <p:nvPr/>
            </p:nvSpPr>
            <p:spPr>
              <a:xfrm>
                <a:off x="5338763" y="2740464"/>
                <a:ext cx="1042988" cy="1343025"/>
              </a:xfrm>
              <a:prstGeom prst="rect">
                <a:avLst/>
              </a:prstGeom>
              <a:grpFill/>
              <a:ln w="34925">
                <a:solidFill>
                  <a:srgbClr val="19756C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contourW="12700" prstMaterial="clear">
                <a:bevelT w="260350" h="50800" prst="softRound"/>
                <a:bevelB prst="softRound"/>
                <a:extrusionClr>
                  <a:srgbClr val="19756C"/>
                </a:extrusionClr>
                <a:contourClr>
                  <a:srgbClr val="71CACE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1D9F83-C46B-42FE-8912-036343F0B41E}"/>
                  </a:ext>
                </a:extLst>
              </p:cNvPr>
              <p:cNvSpPr/>
              <p:nvPr/>
            </p:nvSpPr>
            <p:spPr>
              <a:xfrm>
                <a:off x="8587060" y="2740463"/>
                <a:ext cx="1238250" cy="1343025"/>
              </a:xfrm>
              <a:prstGeom prst="rect">
                <a:avLst/>
              </a:prstGeom>
              <a:grpFill/>
              <a:ln w="34925">
                <a:solidFill>
                  <a:srgbClr val="19756C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contourW="12700" prstMaterial="clear">
                <a:bevelT w="260350" h="50800" prst="softRound"/>
                <a:bevelB prst="softRound"/>
                <a:extrusionClr>
                  <a:srgbClr val="19756C"/>
                </a:extrusionClr>
                <a:contourClr>
                  <a:srgbClr val="71CACE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955C822-1138-45B0-8BA9-8D2D1D9BEAB3}"/>
                  </a:ext>
                </a:extLst>
              </p:cNvPr>
              <p:cNvGrpSpPr/>
              <p:nvPr/>
            </p:nvGrpSpPr>
            <p:grpSpPr>
              <a:xfrm>
                <a:off x="1821657" y="2740464"/>
                <a:ext cx="8562983" cy="4244351"/>
                <a:chOff x="1821657" y="2740464"/>
                <a:chExt cx="8562983" cy="4244351"/>
              </a:xfrm>
              <a:grpFill/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28D7A03-DF8E-468E-A6E6-3D0B51EE83CF}"/>
                    </a:ext>
                  </a:extLst>
                </p:cNvPr>
                <p:cNvSpPr/>
                <p:nvPr/>
              </p:nvSpPr>
              <p:spPr>
                <a:xfrm>
                  <a:off x="1821657" y="2740464"/>
                  <a:ext cx="1238250" cy="1343025"/>
                </a:xfrm>
                <a:prstGeom prst="rect">
                  <a:avLst/>
                </a:prstGeom>
                <a:grpFill/>
                <a:ln w="34925">
                  <a:solidFill>
                    <a:srgbClr val="19756C"/>
                  </a:solidFill>
                </a:ln>
                <a:effectLst>
                  <a:outerShdw blurRad="317500" dir="2700000" algn="ctr">
                    <a:srgbClr val="000000">
                      <a:alpha val="43000"/>
                    </a:srgbClr>
                  </a:outerShdw>
                </a:effectLst>
                <a:scene3d>
                  <a:camera prst="perspectiveFront" fov="2700000">
                    <a:rot lat="19086000" lon="19067999" rev="3108000"/>
                  </a:camera>
                  <a:lightRig rig="threePt" dir="t">
                    <a:rot lat="0" lon="0" rev="0"/>
                  </a:lightRig>
                </a:scene3d>
                <a:sp3d extrusionH="38100" contourW="12700" prstMaterial="clear">
                  <a:bevelT w="260350" h="50800" prst="softRound"/>
                  <a:bevelB prst="softRound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ight Arrow 7">
                  <a:extLst>
                    <a:ext uri="{FF2B5EF4-FFF2-40B4-BE49-F238E27FC236}">
                      <a16:creationId xmlns:a16="http://schemas.microsoft.com/office/drawing/2014/main" id="{6913D07C-C54B-43CA-A925-14AB68222640}"/>
                    </a:ext>
                  </a:extLst>
                </p:cNvPr>
                <p:cNvSpPr/>
                <p:nvPr/>
              </p:nvSpPr>
              <p:spPr>
                <a:xfrm>
                  <a:off x="3657600" y="3076219"/>
                  <a:ext cx="1376364" cy="671514"/>
                </a:xfrm>
                <a:prstGeom prst="rightArrow">
                  <a:avLst/>
                </a:prstGeom>
                <a:grpFill/>
                <a:ln>
                  <a:solidFill>
                    <a:srgbClr val="19756C"/>
                  </a:solidFill>
                </a:ln>
                <a:effectLst>
                  <a:outerShdw blurRad="225425" dist="50800" dir="5220000" algn="ctr">
                    <a:srgbClr val="000000">
                      <a:alpha val="33000"/>
                    </a:srgbClr>
                  </a:outerShdw>
                </a:effectLst>
                <a:scene3d>
                  <a:camera prst="perspectiveRelaxed"/>
                  <a:lightRig rig="harsh" dir="t">
                    <a:rot lat="0" lon="0" rev="3000000"/>
                  </a:lightRig>
                </a:scene3d>
                <a:sp3d extrusionH="254000" contourW="19050">
                  <a:bevelT w="82550" h="44450" prst="angle"/>
                  <a:bevelB w="82550" h="44450" prst="angle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8">
                  <a:extLst>
                    <a:ext uri="{FF2B5EF4-FFF2-40B4-BE49-F238E27FC236}">
                      <a16:creationId xmlns:a16="http://schemas.microsoft.com/office/drawing/2014/main" id="{8F0080BA-C588-4E16-A142-D58B4B52D149}"/>
                    </a:ext>
                  </a:extLst>
                </p:cNvPr>
                <p:cNvSpPr/>
                <p:nvPr/>
              </p:nvSpPr>
              <p:spPr>
                <a:xfrm>
                  <a:off x="6873481" y="3076218"/>
                  <a:ext cx="1376364" cy="671514"/>
                </a:xfrm>
                <a:prstGeom prst="rightArrow">
                  <a:avLst/>
                </a:prstGeom>
                <a:grpFill/>
                <a:ln>
                  <a:solidFill>
                    <a:srgbClr val="19756C"/>
                  </a:solidFill>
                </a:ln>
                <a:effectLst>
                  <a:outerShdw blurRad="225425" dist="50800" dir="5220000" algn="ctr">
                    <a:srgbClr val="000000">
                      <a:alpha val="33000"/>
                    </a:srgbClr>
                  </a:outerShdw>
                </a:effectLst>
                <a:scene3d>
                  <a:camera prst="perspectiveRelaxed"/>
                  <a:lightRig rig="harsh" dir="t">
                    <a:rot lat="0" lon="0" rev="3000000"/>
                  </a:lightRig>
                </a:scene3d>
                <a:sp3d extrusionH="254000" contourW="19050">
                  <a:bevelT w="82550" h="44450" prst="angle"/>
                  <a:bevelB w="82550" h="44450" prst="angle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ight Arrow 9">
                  <a:extLst>
                    <a:ext uri="{FF2B5EF4-FFF2-40B4-BE49-F238E27FC236}">
                      <a16:creationId xmlns:a16="http://schemas.microsoft.com/office/drawing/2014/main" id="{594C44C0-BFB4-443B-9618-5A6350EAA327}"/>
                    </a:ext>
                  </a:extLst>
                </p:cNvPr>
                <p:cNvSpPr/>
                <p:nvPr/>
              </p:nvSpPr>
              <p:spPr>
                <a:xfrm rot="7279075">
                  <a:off x="9360701" y="4023248"/>
                  <a:ext cx="1376364" cy="671514"/>
                </a:xfrm>
                <a:prstGeom prst="rightArrow">
                  <a:avLst/>
                </a:prstGeom>
                <a:grpFill/>
                <a:ln>
                  <a:solidFill>
                    <a:srgbClr val="19756C"/>
                  </a:solidFill>
                </a:ln>
                <a:effectLst>
                  <a:outerShdw blurRad="225425" dist="50800" dir="5220000" algn="ctr">
                    <a:srgbClr val="000000">
                      <a:alpha val="33000"/>
                    </a:srgbClr>
                  </a:outerShdw>
                </a:effectLst>
                <a:scene3d>
                  <a:camera prst="perspectiveRelaxed"/>
                  <a:lightRig rig="harsh" dir="t">
                    <a:rot lat="0" lon="0" rev="3000000"/>
                  </a:lightRig>
                </a:scene3d>
                <a:sp3d extrusionH="254000" contourW="19050">
                  <a:bevelT w="82550" h="44450" prst="angle"/>
                  <a:bevelB w="82550" h="44450" prst="angle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0">
                  <a:extLst>
                    <a:ext uri="{FF2B5EF4-FFF2-40B4-BE49-F238E27FC236}">
                      <a16:creationId xmlns:a16="http://schemas.microsoft.com/office/drawing/2014/main" id="{862EB48A-9355-490D-883B-47C4C2B89B7F}"/>
                    </a:ext>
                  </a:extLst>
                </p:cNvPr>
                <p:cNvSpPr/>
                <p:nvPr/>
              </p:nvSpPr>
              <p:spPr>
                <a:xfrm rot="4502889">
                  <a:off x="3841654" y="5395039"/>
                  <a:ext cx="1376364" cy="671514"/>
                </a:xfrm>
                <a:prstGeom prst="rightArrow">
                  <a:avLst/>
                </a:prstGeom>
                <a:grpFill/>
                <a:ln>
                  <a:solidFill>
                    <a:srgbClr val="19756C"/>
                  </a:solidFill>
                </a:ln>
                <a:effectLst>
                  <a:outerShdw blurRad="225425" dist="50800" dir="5220000" algn="ctr">
                    <a:srgbClr val="000000">
                      <a:alpha val="33000"/>
                    </a:srgbClr>
                  </a:outerShdw>
                </a:effectLst>
                <a:scene3d>
                  <a:camera prst="perspectiveRelaxed"/>
                  <a:lightRig rig="harsh" dir="t">
                    <a:rot lat="0" lon="0" rev="3000000"/>
                  </a:lightRig>
                </a:scene3d>
                <a:sp3d extrusionH="254000" contourW="19050">
                  <a:bevelT w="82550" h="44450" prst="angle"/>
                  <a:bevelB w="82550" h="44450" prst="angle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311FD91-31EE-4FAF-807D-A5878B3E8952}"/>
                    </a:ext>
                  </a:extLst>
                </p:cNvPr>
                <p:cNvSpPr/>
                <p:nvPr/>
              </p:nvSpPr>
              <p:spPr>
                <a:xfrm>
                  <a:off x="5178633" y="5641790"/>
                  <a:ext cx="1238250" cy="1343025"/>
                </a:xfrm>
                <a:prstGeom prst="rect">
                  <a:avLst/>
                </a:prstGeom>
                <a:grpFill/>
                <a:ln w="34925">
                  <a:solidFill>
                    <a:srgbClr val="19756C"/>
                  </a:solidFill>
                </a:ln>
                <a:effectLst>
                  <a:outerShdw blurRad="317500" dir="2700000" algn="ctr">
                    <a:srgbClr val="000000">
                      <a:alpha val="43000"/>
                    </a:srgbClr>
                  </a:outerShdw>
                </a:effectLst>
                <a:scene3d>
                  <a:camera prst="perspectiveFront" fov="2700000">
                    <a:rot lat="19086000" lon="19067999" rev="3108000"/>
                  </a:camera>
                  <a:lightRig rig="threePt" dir="t">
                    <a:rot lat="0" lon="0" rev="0"/>
                  </a:lightRig>
                </a:scene3d>
                <a:sp3d extrusionH="38100" contourW="12700" prstMaterial="clear">
                  <a:bevelT w="260350" h="50800" prst="softRound"/>
                  <a:bevelB prst="softRound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ight Arrow 12">
                  <a:extLst>
                    <a:ext uri="{FF2B5EF4-FFF2-40B4-BE49-F238E27FC236}">
                      <a16:creationId xmlns:a16="http://schemas.microsoft.com/office/drawing/2014/main" id="{5B6AEF3A-2F4A-446B-B653-770376C76635}"/>
                    </a:ext>
                  </a:extLst>
                </p:cNvPr>
                <p:cNvSpPr/>
                <p:nvPr/>
              </p:nvSpPr>
              <p:spPr>
                <a:xfrm>
                  <a:off x="7065679" y="5955160"/>
                  <a:ext cx="1376364" cy="671514"/>
                </a:xfrm>
                <a:prstGeom prst="rightArrow">
                  <a:avLst/>
                </a:prstGeom>
                <a:grpFill/>
                <a:ln>
                  <a:solidFill>
                    <a:srgbClr val="19756C"/>
                  </a:solidFill>
                </a:ln>
                <a:effectLst>
                  <a:outerShdw blurRad="225425" dist="50800" dir="5220000" algn="ctr">
                    <a:srgbClr val="000000">
                      <a:alpha val="33000"/>
                    </a:srgbClr>
                  </a:outerShdw>
                </a:effectLst>
                <a:scene3d>
                  <a:camera prst="perspectiveRelaxed"/>
                  <a:lightRig rig="harsh" dir="t">
                    <a:rot lat="0" lon="0" rev="3000000"/>
                  </a:lightRig>
                </a:scene3d>
                <a:sp3d extrusionH="254000" contourW="19050">
                  <a:bevelT w="82550" h="44450" prst="angle"/>
                  <a:bevelB w="82550" h="44450" prst="angle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4D1278A-4E8B-43B8-9CC2-2CC57C2FE359}"/>
                    </a:ext>
                  </a:extLst>
                </p:cNvPr>
                <p:cNvSpPr/>
                <p:nvPr/>
              </p:nvSpPr>
              <p:spPr>
                <a:xfrm>
                  <a:off x="8839016" y="5552939"/>
                  <a:ext cx="1238251" cy="1343026"/>
                </a:xfrm>
                <a:prstGeom prst="rect">
                  <a:avLst/>
                </a:prstGeom>
                <a:grpFill/>
                <a:ln w="34925">
                  <a:solidFill>
                    <a:srgbClr val="19756C"/>
                  </a:solidFill>
                </a:ln>
                <a:effectLst>
                  <a:outerShdw blurRad="317500" dir="2700000" algn="ctr">
                    <a:srgbClr val="000000">
                      <a:alpha val="43000"/>
                    </a:srgbClr>
                  </a:outerShdw>
                </a:effectLst>
                <a:scene3d>
                  <a:camera prst="perspectiveFront" fov="2700000">
                    <a:rot lat="19086000" lon="19067999" rev="3108000"/>
                  </a:camera>
                  <a:lightRig rig="threePt" dir="t">
                    <a:rot lat="0" lon="0" rev="0"/>
                  </a:lightRig>
                </a:scene3d>
                <a:sp3d extrusionH="38100" contourW="12700" prstMaterial="clear">
                  <a:bevelT w="260350" h="50800" prst="softRound"/>
                  <a:bevelB prst="softRound"/>
                  <a:extrusionClr>
                    <a:srgbClr val="19756C"/>
                  </a:extrusionClr>
                  <a:contourClr>
                    <a:srgbClr val="71CACE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3979E4-0509-4506-B737-4B517EA7F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796" y="1396165"/>
              <a:ext cx="2974530" cy="297453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235B05-9FB1-46DA-A028-3113DE00FD55}"/>
              </a:ext>
            </a:extLst>
          </p:cNvPr>
          <p:cNvSpPr txBox="1"/>
          <p:nvPr/>
        </p:nvSpPr>
        <p:spPr>
          <a:xfrm>
            <a:off x="1292377" y="1175335"/>
            <a:ext cx="9822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Picture of Steps that are separate from a sequential work process.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63D59-5156-482B-B0BA-462245D3C843}"/>
              </a:ext>
            </a:extLst>
          </p:cNvPr>
          <p:cNvSpPr txBox="1"/>
          <p:nvPr/>
        </p:nvSpPr>
        <p:spPr>
          <a:xfrm>
            <a:off x="-2774223" y="360260"/>
            <a:ext cx="9822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FLOW </a:t>
            </a:r>
          </a:p>
        </p:txBody>
      </p:sp>
    </p:spTree>
    <p:extLst>
      <p:ext uri="{BB962C8B-B14F-4D97-AF65-F5344CB8AC3E}">
        <p14:creationId xmlns:p14="http://schemas.microsoft.com/office/powerpoint/2010/main" val="1591250138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D31C9-8D05-48C3-B8D7-85AE034F889D}"/>
              </a:ext>
            </a:extLst>
          </p:cNvPr>
          <p:cNvSpPr txBox="1"/>
          <p:nvPr/>
        </p:nvSpPr>
        <p:spPr>
          <a:xfrm>
            <a:off x="-2047563" y="352622"/>
            <a:ext cx="9822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VERSION OF PROCESS FLOW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BE32F-945C-41EF-9661-38DD59D1F4D2}"/>
              </a:ext>
            </a:extLst>
          </p:cNvPr>
          <p:cNvSpPr txBox="1"/>
          <p:nvPr/>
        </p:nvSpPr>
        <p:spPr>
          <a:xfrm>
            <a:off x="954553" y="1203807"/>
            <a:ext cx="9822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any activities scope, there are 3 version of process flow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899CAA-1AD8-4EB1-AF50-BF0CA4B93A29}"/>
              </a:ext>
            </a:extLst>
          </p:cNvPr>
          <p:cNvGrpSpPr/>
          <p:nvPr/>
        </p:nvGrpSpPr>
        <p:grpSpPr>
          <a:xfrm>
            <a:off x="954553" y="1860688"/>
            <a:ext cx="9822494" cy="4082910"/>
            <a:chOff x="954553" y="1860688"/>
            <a:chExt cx="9822494" cy="40829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E383A0-3CE5-4B8F-93BE-FC90FF29243A}"/>
                </a:ext>
              </a:extLst>
            </p:cNvPr>
            <p:cNvGrpSpPr/>
            <p:nvPr/>
          </p:nvGrpSpPr>
          <p:grpSpPr>
            <a:xfrm flipV="1">
              <a:off x="954553" y="1860688"/>
              <a:ext cx="9822494" cy="884257"/>
              <a:chOff x="954553" y="1860688"/>
              <a:chExt cx="9822494" cy="34575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C7F6CF-5F4E-43CB-A85D-4A313A204AEF}"/>
                  </a:ext>
                </a:extLst>
              </p:cNvPr>
              <p:cNvSpPr/>
              <p:nvPr/>
            </p:nvSpPr>
            <p:spPr>
              <a:xfrm flipH="1">
                <a:off x="954553" y="1860688"/>
                <a:ext cx="3143250" cy="3457575"/>
              </a:xfrm>
              <a:prstGeom prst="rect">
                <a:avLst/>
              </a:prstGeom>
              <a:solidFill>
                <a:srgbClr val="197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F9AC48-84BA-4BD9-B52B-0F7D808A616B}"/>
                  </a:ext>
                </a:extLst>
              </p:cNvPr>
              <p:cNvSpPr/>
              <p:nvPr/>
            </p:nvSpPr>
            <p:spPr>
              <a:xfrm flipH="1">
                <a:off x="4294175" y="1860688"/>
                <a:ext cx="3143250" cy="345757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3AC3B4-77C3-41E3-BC9F-0106C9792B71}"/>
                  </a:ext>
                </a:extLst>
              </p:cNvPr>
              <p:cNvSpPr/>
              <p:nvPr/>
            </p:nvSpPr>
            <p:spPr>
              <a:xfrm flipH="1">
                <a:off x="7633797" y="1860688"/>
                <a:ext cx="3143250" cy="3457575"/>
              </a:xfrm>
              <a:prstGeom prst="rect">
                <a:avLst/>
              </a:prstGeom>
              <a:solidFill>
                <a:srgbClr val="F57D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02FF2F-30ED-410E-92DF-CA94011B420F}"/>
                </a:ext>
              </a:extLst>
            </p:cNvPr>
            <p:cNvGrpSpPr/>
            <p:nvPr/>
          </p:nvGrpSpPr>
          <p:grpSpPr>
            <a:xfrm flipV="1">
              <a:off x="954553" y="3001715"/>
              <a:ext cx="9822494" cy="2941883"/>
              <a:chOff x="954553" y="1860688"/>
              <a:chExt cx="9822494" cy="34575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B5A8C-8444-4AC1-B218-F47ED3DBB68A}"/>
                  </a:ext>
                </a:extLst>
              </p:cNvPr>
              <p:cNvSpPr/>
              <p:nvPr/>
            </p:nvSpPr>
            <p:spPr>
              <a:xfrm flipH="1">
                <a:off x="954553" y="1860688"/>
                <a:ext cx="3143250" cy="3457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FAD8A-0956-473A-B43E-3EC5B8B74E89}"/>
                  </a:ext>
                </a:extLst>
              </p:cNvPr>
              <p:cNvSpPr/>
              <p:nvPr/>
            </p:nvSpPr>
            <p:spPr>
              <a:xfrm flipH="1">
                <a:off x="4294175" y="1860688"/>
                <a:ext cx="3143250" cy="3457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1F01A-A236-4CE7-988E-07BED4700FAC}"/>
                  </a:ext>
                </a:extLst>
              </p:cNvPr>
              <p:cNvSpPr/>
              <p:nvPr/>
            </p:nvSpPr>
            <p:spPr>
              <a:xfrm flipH="1">
                <a:off x="7633797" y="1860688"/>
                <a:ext cx="3143250" cy="3457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F49DDA-01A5-4E4A-AD80-6E2A6FE7F06F}"/>
              </a:ext>
            </a:extLst>
          </p:cNvPr>
          <p:cNvGrpSpPr/>
          <p:nvPr/>
        </p:nvGrpSpPr>
        <p:grpSpPr>
          <a:xfrm>
            <a:off x="1296645" y="3669044"/>
            <a:ext cx="2459066" cy="959524"/>
            <a:chOff x="2347422" y="-940130"/>
            <a:chExt cx="4607318" cy="1553386"/>
          </a:xfrm>
          <a:solidFill>
            <a:srgbClr val="3DABB1"/>
          </a:solidFill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5CB2A-D80E-4475-931F-1071F26AB774}"/>
                </a:ext>
              </a:extLst>
            </p:cNvPr>
            <p:cNvCxnSpPr/>
            <p:nvPr/>
          </p:nvCxnSpPr>
          <p:spPr>
            <a:xfrm>
              <a:off x="3804435" y="-637189"/>
              <a:ext cx="2957998" cy="0"/>
            </a:xfrm>
            <a:prstGeom prst="lin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EC7BF9-DEDC-4981-ACBF-D97072ECDC98}"/>
                </a:ext>
              </a:extLst>
            </p:cNvPr>
            <p:cNvSpPr/>
            <p:nvPr/>
          </p:nvSpPr>
          <p:spPr>
            <a:xfrm>
              <a:off x="2347422" y="-836227"/>
              <a:ext cx="510078" cy="474277"/>
            </a:xfrm>
            <a:prstGeom prst="rect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413931-F9C9-46D7-AB20-C248EDB8B118}"/>
                </a:ext>
              </a:extLst>
            </p:cNvPr>
            <p:cNvSpPr/>
            <p:nvPr/>
          </p:nvSpPr>
          <p:spPr>
            <a:xfrm>
              <a:off x="2995122" y="-836227"/>
              <a:ext cx="514350" cy="493327"/>
            </a:xfrm>
            <a:prstGeom prst="ellips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5">
              <a:extLst>
                <a:ext uri="{FF2B5EF4-FFF2-40B4-BE49-F238E27FC236}">
                  <a16:creationId xmlns:a16="http://schemas.microsoft.com/office/drawing/2014/main" id="{4273E998-70F8-4DC5-8772-9520D1FE66F1}"/>
                </a:ext>
              </a:extLst>
            </p:cNvPr>
            <p:cNvSpPr/>
            <p:nvPr/>
          </p:nvSpPr>
          <p:spPr>
            <a:xfrm>
              <a:off x="3717732" y="-826703"/>
              <a:ext cx="530728" cy="474277"/>
            </a:xfrm>
            <a:prstGeom prst="roundRect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71730D3-9591-4BF1-A97A-DCF6DF967EB2}"/>
                </a:ext>
              </a:extLst>
            </p:cNvPr>
            <p:cNvSpPr/>
            <p:nvPr/>
          </p:nvSpPr>
          <p:spPr>
            <a:xfrm>
              <a:off x="4456720" y="-912427"/>
              <a:ext cx="594512" cy="569527"/>
            </a:xfrm>
            <a:prstGeom prst="triangl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92FAA2B0-8169-46BC-A286-E7BD26F88E1A}"/>
                </a:ext>
              </a:extLst>
            </p:cNvPr>
            <p:cNvSpPr/>
            <p:nvPr/>
          </p:nvSpPr>
          <p:spPr>
            <a:xfrm>
              <a:off x="5288067" y="-912427"/>
              <a:ext cx="685800" cy="550477"/>
            </a:xfrm>
            <a:prstGeom prst="trapezoid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158BCEED-70A5-4D94-8BA2-7A1D59250329}"/>
                </a:ext>
              </a:extLst>
            </p:cNvPr>
            <p:cNvSpPr/>
            <p:nvPr/>
          </p:nvSpPr>
          <p:spPr>
            <a:xfrm>
              <a:off x="6191717" y="-940130"/>
              <a:ext cx="763023" cy="624932"/>
            </a:xfrm>
            <a:prstGeom prst="hexagon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3DD518C8-127C-49B3-83F8-78102AEE7556}"/>
                </a:ext>
              </a:extLst>
            </p:cNvPr>
            <p:cNvSpPr/>
            <p:nvPr/>
          </p:nvSpPr>
          <p:spPr>
            <a:xfrm>
              <a:off x="2978699" y="-105180"/>
              <a:ext cx="762000" cy="718436"/>
            </a:xfrm>
            <a:prstGeom prst="diamond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BC441C4F-B1D1-4512-82F1-516360E1BB0E}"/>
                </a:ext>
              </a:extLst>
            </p:cNvPr>
            <p:cNvSpPr/>
            <p:nvPr/>
          </p:nvSpPr>
          <p:spPr>
            <a:xfrm>
              <a:off x="4147957" y="-62140"/>
              <a:ext cx="685800" cy="550477"/>
            </a:xfrm>
            <a:prstGeom prst="trapezoid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D3031FBE-505E-456F-9A77-59B7207BCB3A}"/>
                </a:ext>
              </a:extLst>
            </p:cNvPr>
            <p:cNvSpPr/>
            <p:nvPr/>
          </p:nvSpPr>
          <p:spPr>
            <a:xfrm>
              <a:off x="5283434" y="11094"/>
              <a:ext cx="530728" cy="474277"/>
            </a:xfrm>
            <a:prstGeom prst="roundRect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D4B022-BA8A-492C-A44B-096F654D1088}"/>
                </a:ext>
              </a:extLst>
            </p:cNvPr>
            <p:cNvCxnSpPr/>
            <p:nvPr/>
          </p:nvCxnSpPr>
          <p:spPr>
            <a:xfrm>
              <a:off x="2590800" y="-342900"/>
              <a:ext cx="0" cy="634457"/>
            </a:xfrm>
            <a:prstGeom prst="lin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B9EAE0-D334-446A-8D72-460A09157D55}"/>
                </a:ext>
              </a:extLst>
            </p:cNvPr>
            <p:cNvCxnSpPr/>
            <p:nvPr/>
          </p:nvCxnSpPr>
          <p:spPr>
            <a:xfrm>
              <a:off x="2590800" y="291557"/>
              <a:ext cx="2957998" cy="0"/>
            </a:xfrm>
            <a:prstGeom prst="lin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1CF343-AD58-4F84-8194-67E9B2735929}"/>
                </a:ext>
              </a:extLst>
            </p:cNvPr>
            <p:cNvCxnSpPr/>
            <p:nvPr/>
          </p:nvCxnSpPr>
          <p:spPr>
            <a:xfrm>
              <a:off x="5553431" y="-422409"/>
              <a:ext cx="0" cy="634457"/>
            </a:xfrm>
            <a:prstGeom prst="lin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0A4365-3E8E-429C-B221-0F35F253C58A}"/>
              </a:ext>
            </a:extLst>
          </p:cNvPr>
          <p:cNvGrpSpPr/>
          <p:nvPr/>
        </p:nvGrpSpPr>
        <p:grpSpPr>
          <a:xfrm>
            <a:off x="4481990" y="3417249"/>
            <a:ext cx="2774971" cy="1926986"/>
            <a:chOff x="4636267" y="3513132"/>
            <a:chExt cx="2774971" cy="1926986"/>
          </a:xfrm>
          <a:solidFill>
            <a:srgbClr val="3DABB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FA3F59E-948E-4723-8463-5F06072827AE}"/>
                </a:ext>
              </a:extLst>
            </p:cNvPr>
            <p:cNvGrpSpPr/>
            <p:nvPr/>
          </p:nvGrpSpPr>
          <p:grpSpPr>
            <a:xfrm>
              <a:off x="4636267" y="3513132"/>
              <a:ext cx="2459066" cy="1243749"/>
              <a:chOff x="2347422" y="-940130"/>
              <a:chExt cx="4607318" cy="2013522"/>
            </a:xfrm>
            <a:grpFill/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94D7F9A-1BCA-4617-9EA9-A800AF5415BF}"/>
                  </a:ext>
                </a:extLst>
              </p:cNvPr>
              <p:cNvCxnSpPr/>
              <p:nvPr/>
            </p:nvCxnSpPr>
            <p:spPr>
              <a:xfrm>
                <a:off x="3804435" y="-637189"/>
                <a:ext cx="2957998" cy="0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1B6237-E8E6-4045-8014-CCE580A3F4B5}"/>
                  </a:ext>
                </a:extLst>
              </p:cNvPr>
              <p:cNvSpPr/>
              <p:nvPr/>
            </p:nvSpPr>
            <p:spPr>
              <a:xfrm>
                <a:off x="2347422" y="-836227"/>
                <a:ext cx="510078" cy="474277"/>
              </a:xfrm>
              <a:prstGeom prst="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1C3459C-7831-44BD-B61C-2627F20480C2}"/>
                  </a:ext>
                </a:extLst>
              </p:cNvPr>
              <p:cNvSpPr/>
              <p:nvPr/>
            </p:nvSpPr>
            <p:spPr>
              <a:xfrm>
                <a:off x="2995122" y="-836227"/>
                <a:ext cx="514350" cy="493327"/>
              </a:xfrm>
              <a:prstGeom prst="ellips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4">
                <a:extLst>
                  <a:ext uri="{FF2B5EF4-FFF2-40B4-BE49-F238E27FC236}">
                    <a16:creationId xmlns:a16="http://schemas.microsoft.com/office/drawing/2014/main" id="{BB1C7FD0-6856-46A8-86F4-DBE89AB50B78}"/>
                  </a:ext>
                </a:extLst>
              </p:cNvPr>
              <p:cNvSpPr/>
              <p:nvPr/>
            </p:nvSpPr>
            <p:spPr>
              <a:xfrm>
                <a:off x="3717732" y="-826703"/>
                <a:ext cx="530728" cy="474277"/>
              </a:xfrm>
              <a:prstGeom prst="round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1BB58569-476D-4E14-ABEE-24363CF5E05F}"/>
                  </a:ext>
                </a:extLst>
              </p:cNvPr>
              <p:cNvSpPr/>
              <p:nvPr/>
            </p:nvSpPr>
            <p:spPr>
              <a:xfrm>
                <a:off x="4456720" y="-912427"/>
                <a:ext cx="594512" cy="569527"/>
              </a:xfrm>
              <a:prstGeom prst="triangl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rapezoid 47">
                <a:extLst>
                  <a:ext uri="{FF2B5EF4-FFF2-40B4-BE49-F238E27FC236}">
                    <a16:creationId xmlns:a16="http://schemas.microsoft.com/office/drawing/2014/main" id="{CE4228D6-95AA-4A46-A111-E0E36F9DA734}"/>
                  </a:ext>
                </a:extLst>
              </p:cNvPr>
              <p:cNvSpPr/>
              <p:nvPr/>
            </p:nvSpPr>
            <p:spPr>
              <a:xfrm>
                <a:off x="5288067" y="-912427"/>
                <a:ext cx="685800" cy="550477"/>
              </a:xfrm>
              <a:prstGeom prst="trapezoi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D5CF6D5B-4447-4AB1-B9FF-856D613EF5A5}"/>
                  </a:ext>
                </a:extLst>
              </p:cNvPr>
              <p:cNvSpPr/>
              <p:nvPr/>
            </p:nvSpPr>
            <p:spPr>
              <a:xfrm>
                <a:off x="6191717" y="-940130"/>
                <a:ext cx="763023" cy="624932"/>
              </a:xfrm>
              <a:prstGeom prst="hexagon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Diamond 49">
                <a:extLst>
                  <a:ext uri="{FF2B5EF4-FFF2-40B4-BE49-F238E27FC236}">
                    <a16:creationId xmlns:a16="http://schemas.microsoft.com/office/drawing/2014/main" id="{DFD6E9F3-5EFE-4691-8F19-9CE619180DBB}"/>
                  </a:ext>
                </a:extLst>
              </p:cNvPr>
              <p:cNvSpPr/>
              <p:nvPr/>
            </p:nvSpPr>
            <p:spPr>
              <a:xfrm>
                <a:off x="2978699" y="-105180"/>
                <a:ext cx="762000" cy="718436"/>
              </a:xfrm>
              <a:prstGeom prst="diamon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32ACDD8B-D5F0-424B-9E35-577BB646F8ED}"/>
                  </a:ext>
                </a:extLst>
              </p:cNvPr>
              <p:cNvSpPr/>
              <p:nvPr/>
            </p:nvSpPr>
            <p:spPr>
              <a:xfrm>
                <a:off x="4147957" y="-62140"/>
                <a:ext cx="685800" cy="550477"/>
              </a:xfrm>
              <a:prstGeom prst="trapezoi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0">
                <a:extLst>
                  <a:ext uri="{FF2B5EF4-FFF2-40B4-BE49-F238E27FC236}">
                    <a16:creationId xmlns:a16="http://schemas.microsoft.com/office/drawing/2014/main" id="{4A366ECA-6591-4EC5-8028-CA5881B1E133}"/>
                  </a:ext>
                </a:extLst>
              </p:cNvPr>
              <p:cNvSpPr/>
              <p:nvPr/>
            </p:nvSpPr>
            <p:spPr>
              <a:xfrm>
                <a:off x="5283434" y="11094"/>
                <a:ext cx="530728" cy="474277"/>
              </a:xfrm>
              <a:prstGeom prst="round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9F23D57-228D-4A5B-A25A-DBBA5E3961B3}"/>
                  </a:ext>
                </a:extLst>
              </p:cNvPr>
              <p:cNvCxnSpPr/>
              <p:nvPr/>
            </p:nvCxnSpPr>
            <p:spPr>
              <a:xfrm>
                <a:off x="2590800" y="-342900"/>
                <a:ext cx="0" cy="634457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1E1F71-ABEE-4257-AF4E-F9CBF8A67F26}"/>
                  </a:ext>
                </a:extLst>
              </p:cNvPr>
              <p:cNvCxnSpPr/>
              <p:nvPr/>
            </p:nvCxnSpPr>
            <p:spPr>
              <a:xfrm>
                <a:off x="2590800" y="291557"/>
                <a:ext cx="2957998" cy="0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F838DBA-0187-4BC1-B565-E565947B38CE}"/>
                  </a:ext>
                </a:extLst>
              </p:cNvPr>
              <p:cNvCxnSpPr/>
              <p:nvPr/>
            </p:nvCxnSpPr>
            <p:spPr>
              <a:xfrm>
                <a:off x="5553431" y="-422409"/>
                <a:ext cx="0" cy="634457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AFDD18F-E1F9-4685-9852-3949BFFA8B79}"/>
                  </a:ext>
                </a:extLst>
              </p:cNvPr>
              <p:cNvCxnSpPr/>
              <p:nvPr/>
            </p:nvCxnSpPr>
            <p:spPr>
              <a:xfrm>
                <a:off x="4279122" y="438935"/>
                <a:ext cx="0" cy="634457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E26D99-1E1F-4896-88A0-27F721571146}"/>
                  </a:ext>
                </a:extLst>
              </p:cNvPr>
              <p:cNvCxnSpPr/>
              <p:nvPr/>
            </p:nvCxnSpPr>
            <p:spPr>
              <a:xfrm>
                <a:off x="6534344" y="-322842"/>
                <a:ext cx="0" cy="1184268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57BACF-BAD9-49C1-9AC6-EA969E471CD4}"/>
                </a:ext>
              </a:extLst>
            </p:cNvPr>
            <p:cNvGrpSpPr/>
            <p:nvPr/>
          </p:nvGrpSpPr>
          <p:grpSpPr>
            <a:xfrm rot="10800000">
              <a:off x="4952172" y="4480594"/>
              <a:ext cx="2459066" cy="959524"/>
              <a:chOff x="2347422" y="-940130"/>
              <a:chExt cx="4607318" cy="1553386"/>
            </a:xfrm>
            <a:grpFill/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5C8BD77-BA45-460C-B29A-4BC760628F47}"/>
                  </a:ext>
                </a:extLst>
              </p:cNvPr>
              <p:cNvCxnSpPr/>
              <p:nvPr/>
            </p:nvCxnSpPr>
            <p:spPr>
              <a:xfrm>
                <a:off x="2900235" y="-637189"/>
                <a:ext cx="3426449" cy="0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6B5580A-5BA3-4810-B0DD-8F80805D51EB}"/>
                  </a:ext>
                </a:extLst>
              </p:cNvPr>
              <p:cNvSpPr/>
              <p:nvPr/>
            </p:nvSpPr>
            <p:spPr>
              <a:xfrm>
                <a:off x="2347422" y="-836227"/>
                <a:ext cx="510078" cy="474277"/>
              </a:xfrm>
              <a:prstGeom prst="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2FD970-7577-4DC8-9773-0628CF56F415}"/>
                  </a:ext>
                </a:extLst>
              </p:cNvPr>
              <p:cNvSpPr/>
              <p:nvPr/>
            </p:nvSpPr>
            <p:spPr>
              <a:xfrm>
                <a:off x="2995122" y="-836227"/>
                <a:ext cx="514350" cy="493327"/>
              </a:xfrm>
              <a:prstGeom prst="ellips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58">
                <a:extLst>
                  <a:ext uri="{FF2B5EF4-FFF2-40B4-BE49-F238E27FC236}">
                    <a16:creationId xmlns:a16="http://schemas.microsoft.com/office/drawing/2014/main" id="{84F3FD7A-5D5A-4FAE-8C6B-1850A6BAFC94}"/>
                  </a:ext>
                </a:extLst>
              </p:cNvPr>
              <p:cNvSpPr/>
              <p:nvPr/>
            </p:nvSpPr>
            <p:spPr>
              <a:xfrm>
                <a:off x="3717732" y="-826703"/>
                <a:ext cx="530728" cy="474277"/>
              </a:xfrm>
              <a:prstGeom prst="round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C39E458-F796-4A7C-B69B-E31D59087101}"/>
                  </a:ext>
                </a:extLst>
              </p:cNvPr>
              <p:cNvSpPr/>
              <p:nvPr/>
            </p:nvSpPr>
            <p:spPr>
              <a:xfrm>
                <a:off x="4456720" y="-912427"/>
                <a:ext cx="594512" cy="569527"/>
              </a:xfrm>
              <a:prstGeom prst="triangl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apezoid 34">
                <a:extLst>
                  <a:ext uri="{FF2B5EF4-FFF2-40B4-BE49-F238E27FC236}">
                    <a16:creationId xmlns:a16="http://schemas.microsoft.com/office/drawing/2014/main" id="{7D7135DE-A7F2-4198-88AB-91C7144B1F20}"/>
                  </a:ext>
                </a:extLst>
              </p:cNvPr>
              <p:cNvSpPr/>
              <p:nvPr/>
            </p:nvSpPr>
            <p:spPr>
              <a:xfrm>
                <a:off x="5288067" y="-912427"/>
                <a:ext cx="685800" cy="550477"/>
              </a:xfrm>
              <a:prstGeom prst="trapezoi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03DAEBB1-73A6-42ED-BDF3-6215F0CA3AEC}"/>
                  </a:ext>
                </a:extLst>
              </p:cNvPr>
              <p:cNvSpPr/>
              <p:nvPr/>
            </p:nvSpPr>
            <p:spPr>
              <a:xfrm>
                <a:off x="6191717" y="-940130"/>
                <a:ext cx="763023" cy="624932"/>
              </a:xfrm>
              <a:prstGeom prst="hexagon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3DF17932-6312-490F-BA68-905A4DD6C735}"/>
                  </a:ext>
                </a:extLst>
              </p:cNvPr>
              <p:cNvSpPr/>
              <p:nvPr/>
            </p:nvSpPr>
            <p:spPr>
              <a:xfrm>
                <a:off x="2978699" y="-105180"/>
                <a:ext cx="762000" cy="718436"/>
              </a:xfrm>
              <a:prstGeom prst="diamon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rapezoid 37">
                <a:extLst>
                  <a:ext uri="{FF2B5EF4-FFF2-40B4-BE49-F238E27FC236}">
                    <a16:creationId xmlns:a16="http://schemas.microsoft.com/office/drawing/2014/main" id="{37F52C7D-275C-42EE-8B4A-05D59F5DB0ED}"/>
                  </a:ext>
                </a:extLst>
              </p:cNvPr>
              <p:cNvSpPr/>
              <p:nvPr/>
            </p:nvSpPr>
            <p:spPr>
              <a:xfrm>
                <a:off x="4147957" y="-62140"/>
                <a:ext cx="685800" cy="550477"/>
              </a:xfrm>
              <a:prstGeom prst="trapezoid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64">
                <a:extLst>
                  <a:ext uri="{FF2B5EF4-FFF2-40B4-BE49-F238E27FC236}">
                    <a16:creationId xmlns:a16="http://schemas.microsoft.com/office/drawing/2014/main" id="{9F7302F2-412A-4C47-A147-F6ED113FACD4}"/>
                  </a:ext>
                </a:extLst>
              </p:cNvPr>
              <p:cNvSpPr/>
              <p:nvPr/>
            </p:nvSpPr>
            <p:spPr>
              <a:xfrm>
                <a:off x="5283434" y="11094"/>
                <a:ext cx="530728" cy="474277"/>
              </a:xfrm>
              <a:prstGeom prst="roundRect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5A5F91-E18F-4607-A34C-84EC0C82C88B}"/>
                  </a:ext>
                </a:extLst>
              </p:cNvPr>
              <p:cNvCxnSpPr/>
              <p:nvPr/>
            </p:nvCxnSpPr>
            <p:spPr>
              <a:xfrm>
                <a:off x="2590800" y="-342900"/>
                <a:ext cx="0" cy="634457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DF98D6B-61E8-4190-A3D8-7EFDF0157DC3}"/>
                  </a:ext>
                </a:extLst>
              </p:cNvPr>
              <p:cNvCxnSpPr/>
              <p:nvPr/>
            </p:nvCxnSpPr>
            <p:spPr>
              <a:xfrm>
                <a:off x="2590800" y="291557"/>
                <a:ext cx="2957998" cy="0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537040-206C-4967-8751-26C4D4CAD33E}"/>
                  </a:ext>
                </a:extLst>
              </p:cNvPr>
              <p:cNvCxnSpPr/>
              <p:nvPr/>
            </p:nvCxnSpPr>
            <p:spPr>
              <a:xfrm>
                <a:off x="5553431" y="-422409"/>
                <a:ext cx="0" cy="634457"/>
              </a:xfrm>
              <a:prstGeom prst="line">
                <a:avLst/>
              </a:prstGeom>
              <a:grpFill/>
              <a:ln>
                <a:solidFill>
                  <a:srgbClr val="1975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CECCF3-CC3F-44D4-B5C2-D3C1275C7427}"/>
              </a:ext>
            </a:extLst>
          </p:cNvPr>
          <p:cNvGrpSpPr/>
          <p:nvPr/>
        </p:nvGrpSpPr>
        <p:grpSpPr>
          <a:xfrm>
            <a:off x="7963796" y="3688985"/>
            <a:ext cx="2459066" cy="386019"/>
            <a:chOff x="7963796" y="3688985"/>
            <a:chExt cx="2459066" cy="386019"/>
          </a:xfrm>
          <a:solidFill>
            <a:srgbClr val="3DABB1"/>
          </a:solidFill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768EFA-343A-4197-8F43-592C15E65689}"/>
                </a:ext>
              </a:extLst>
            </p:cNvPr>
            <p:cNvCxnSpPr/>
            <p:nvPr/>
          </p:nvCxnSpPr>
          <p:spPr>
            <a:xfrm>
              <a:off x="8227098" y="3876111"/>
              <a:ext cx="1920240" cy="0"/>
            </a:xfrm>
            <a:prstGeom prst="lin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D0646C-89B9-46DE-B436-376C7BE58D9A}"/>
                </a:ext>
              </a:extLst>
            </p:cNvPr>
            <p:cNvSpPr/>
            <p:nvPr/>
          </p:nvSpPr>
          <p:spPr>
            <a:xfrm>
              <a:off x="7963796" y="3753166"/>
              <a:ext cx="272244" cy="292960"/>
            </a:xfrm>
            <a:prstGeom prst="rect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1A523F6-8D2B-4F3E-B025-DDAC9D8C8218}"/>
                </a:ext>
              </a:extLst>
            </p:cNvPr>
            <p:cNvSpPr/>
            <p:nvPr/>
          </p:nvSpPr>
          <p:spPr>
            <a:xfrm>
              <a:off x="8309493" y="3753166"/>
              <a:ext cx="274524" cy="304727"/>
            </a:xfrm>
            <a:prstGeom prst="ellips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76">
              <a:extLst>
                <a:ext uri="{FF2B5EF4-FFF2-40B4-BE49-F238E27FC236}">
                  <a16:creationId xmlns:a16="http://schemas.microsoft.com/office/drawing/2014/main" id="{8BA4E3CD-06FE-4527-ABA5-1A4575E112FE}"/>
                </a:ext>
              </a:extLst>
            </p:cNvPr>
            <p:cNvSpPr/>
            <p:nvPr/>
          </p:nvSpPr>
          <p:spPr>
            <a:xfrm>
              <a:off x="8695172" y="3759049"/>
              <a:ext cx="283266" cy="292960"/>
            </a:xfrm>
            <a:prstGeom prst="roundRect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160AB15-CF1B-49A0-B705-10816B23F779}"/>
                </a:ext>
              </a:extLst>
            </p:cNvPr>
            <p:cNvSpPr/>
            <p:nvPr/>
          </p:nvSpPr>
          <p:spPr>
            <a:xfrm>
              <a:off x="9089593" y="3706097"/>
              <a:ext cx="317309" cy="351796"/>
            </a:xfrm>
            <a:prstGeom prst="triangle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4D58094B-6BFF-4D61-A2DC-1D69F8EE8DB0}"/>
                </a:ext>
              </a:extLst>
            </p:cNvPr>
            <p:cNvSpPr/>
            <p:nvPr/>
          </p:nvSpPr>
          <p:spPr>
            <a:xfrm>
              <a:off x="9533308" y="3706097"/>
              <a:ext cx="366032" cy="340029"/>
            </a:xfrm>
            <a:prstGeom prst="trapezoid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1676D35-9760-47DB-BBF5-0F825553A85D}"/>
                </a:ext>
              </a:extLst>
            </p:cNvPr>
            <p:cNvSpPr/>
            <p:nvPr/>
          </p:nvSpPr>
          <p:spPr>
            <a:xfrm>
              <a:off x="10015613" y="3688985"/>
              <a:ext cx="407249" cy="386019"/>
            </a:xfrm>
            <a:prstGeom prst="hexagon">
              <a:avLst/>
            </a:prstGeom>
            <a:grpFill/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2B6AB82-FC38-476F-8418-D35562BB5050}"/>
              </a:ext>
            </a:extLst>
          </p:cNvPr>
          <p:cNvSpPr txBox="1"/>
          <p:nvPr/>
        </p:nvSpPr>
        <p:spPr>
          <a:xfrm>
            <a:off x="1226629" y="2123181"/>
            <a:ext cx="2633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you </a:t>
            </a:r>
            <a:r>
              <a:rPr lang="en-US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B0F2E8-CB23-4262-8DA5-B743B7994078}"/>
              </a:ext>
            </a:extLst>
          </p:cNvPr>
          <p:cNvSpPr txBox="1"/>
          <p:nvPr/>
        </p:nvSpPr>
        <p:spPr>
          <a:xfrm>
            <a:off x="4611888" y="2066419"/>
            <a:ext cx="2633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it </a:t>
            </a:r>
            <a:r>
              <a:rPr lang="en-US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Actually is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F08E2D-5F4C-432D-ADAD-7F5835D0E4C4}"/>
              </a:ext>
            </a:extLst>
          </p:cNvPr>
          <p:cNvSpPr txBox="1"/>
          <p:nvPr/>
        </p:nvSpPr>
        <p:spPr>
          <a:xfrm>
            <a:off x="8090050" y="2085711"/>
            <a:ext cx="2633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US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should </a:t>
            </a:r>
          </a:p>
        </p:txBody>
      </p:sp>
    </p:spTree>
    <p:extLst>
      <p:ext uri="{BB962C8B-B14F-4D97-AF65-F5344CB8AC3E}">
        <p14:creationId xmlns:p14="http://schemas.microsoft.com/office/powerpoint/2010/main" val="446280507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56BC8-AA19-4455-9581-69CF941E02F9}"/>
              </a:ext>
            </a:extLst>
          </p:cNvPr>
          <p:cNvSpPr txBox="1"/>
          <p:nvPr/>
        </p:nvSpPr>
        <p:spPr>
          <a:xfrm>
            <a:off x="954553" y="485371"/>
            <a:ext cx="9822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SWIMLANE PROCESS 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CE0A-3303-4187-A4B0-6F756426B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4" y="1063650"/>
            <a:ext cx="10290412" cy="53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472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9073" y="1905000"/>
            <a:ext cx="3098800" cy="3086100"/>
            <a:chOff x="850900" y="1905000"/>
            <a:chExt cx="3098800" cy="3086100"/>
          </a:xfrm>
        </p:grpSpPr>
        <p:sp>
          <p:nvSpPr>
            <p:cNvPr id="5" name="Oval 4"/>
            <p:cNvSpPr/>
            <p:nvPr/>
          </p:nvSpPr>
          <p:spPr>
            <a:xfrm>
              <a:off x="850900" y="1905000"/>
              <a:ext cx="3098800" cy="308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5A99F-D9CD-4AA6-BF43-699345B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28" y="2409102"/>
              <a:ext cx="1852944" cy="1985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547E0C-1964-4745-8F34-5D5ABC94E3B9}"/>
                </a:ext>
              </a:extLst>
            </p:cNvPr>
            <p:cNvSpPr txBox="1"/>
            <p:nvPr/>
          </p:nvSpPr>
          <p:spPr>
            <a:xfrm>
              <a:off x="1450347" y="3867472"/>
              <a:ext cx="1899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Bradley Hand ITC" panose="03070402050302030203" pitchFamily="66" charset="0"/>
                </a:rPr>
                <a:t>Canpisce</a:t>
              </a:r>
              <a:endParaRPr lang="en-US" sz="3200" b="1" dirty="0">
                <a:solidFill>
                  <a:srgbClr val="DB7123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24996" y="2166760"/>
            <a:ext cx="4513975" cy="2354738"/>
            <a:chOff x="6063018" y="2583197"/>
            <a:chExt cx="4513975" cy="2354738"/>
          </a:xfrm>
        </p:grpSpPr>
        <p:sp>
          <p:nvSpPr>
            <p:cNvPr id="7" name="TextBox 6"/>
            <p:cNvSpPr txBox="1"/>
            <p:nvPr/>
          </p:nvSpPr>
          <p:spPr>
            <a:xfrm>
              <a:off x="6063018" y="3166825"/>
              <a:ext cx="2863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Bahnschrift Light SemiCondensed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LEAN 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3018" y="2583197"/>
              <a:ext cx="1508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1</a:t>
              </a:r>
              <a:r>
                <a:rPr lang="en-US" sz="2400" baseline="30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st</a:t>
              </a:r>
              <a:r>
                <a:rPr lang="en-US" sz="24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 Session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85619" y="3922272"/>
              <a:ext cx="44913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Create Value for Customer Eliminate MUDA (Waste) </a:t>
              </a:r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4D74473B-6A55-6B45-B700-E52886E3F9F5}"/>
              </a:ext>
            </a:extLst>
          </p:cNvPr>
          <p:cNvSpPr/>
          <p:nvPr/>
        </p:nvSpPr>
        <p:spPr>
          <a:xfrm>
            <a:off x="1414886" y="1766521"/>
            <a:ext cx="1372366" cy="1371766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73419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A638E3-DDAF-436C-9873-29C4640E8110}"/>
              </a:ext>
            </a:extLst>
          </p:cNvPr>
          <p:cNvSpPr/>
          <p:nvPr/>
        </p:nvSpPr>
        <p:spPr>
          <a:xfrm>
            <a:off x="1048572" y="1034118"/>
            <a:ext cx="10115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It's a continuous flow line that use to identify redundancies in the work flow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analyze and optimize the distances. the benefit can be either faster delivery or the same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delivery or the same delivery with less effort.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81891-D4EB-41BB-8FE0-EC9B05A9B617}"/>
              </a:ext>
            </a:extLst>
          </p:cNvPr>
          <p:cNvSpPr/>
          <p:nvPr/>
        </p:nvSpPr>
        <p:spPr>
          <a:xfrm>
            <a:off x="-2570928" y="117259"/>
            <a:ext cx="10115550" cy="60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SPAGHETTI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264AD-8864-421D-BF28-CBD1CF88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294042"/>
            <a:ext cx="1011936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3178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777CEF-9310-4258-85D0-9A44821225EF}"/>
              </a:ext>
            </a:extLst>
          </p:cNvPr>
          <p:cNvGraphicFramePr/>
          <p:nvPr/>
        </p:nvGraphicFramePr>
        <p:xfrm>
          <a:off x="866775" y="1524000"/>
          <a:ext cx="5457826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DC96C2E-8C4E-4CB4-AE85-D7B6FFA2CEE3}"/>
              </a:ext>
            </a:extLst>
          </p:cNvPr>
          <p:cNvSpPr/>
          <p:nvPr/>
        </p:nvSpPr>
        <p:spPr>
          <a:xfrm>
            <a:off x="-2690210" y="693579"/>
            <a:ext cx="10115550" cy="60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SPAGHETTI DIAGRAM </a:t>
            </a:r>
          </a:p>
        </p:txBody>
      </p:sp>
    </p:spTree>
    <p:extLst>
      <p:ext uri="{BB962C8B-B14F-4D97-AF65-F5344CB8AC3E}">
        <p14:creationId xmlns:p14="http://schemas.microsoft.com/office/powerpoint/2010/main" val="1408688810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D548F8-FB40-418F-B1B1-1B1259C57992}"/>
              </a:ext>
            </a:extLst>
          </p:cNvPr>
          <p:cNvSpPr txBox="1"/>
          <p:nvPr/>
        </p:nvSpPr>
        <p:spPr>
          <a:xfrm>
            <a:off x="685800" y="1125805"/>
            <a:ext cx="4953000" cy="460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 study area /Object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a color pen &amp; layout of the area (prefer black &amp; white)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consensus of the people observed /representative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 the person on his daily work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 down starting time, ending time , abnormalities , travel .distance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Conduct analysis 7 come out idea for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46443-F699-4F4F-BB6E-0EC1F55DACEC}"/>
              </a:ext>
            </a:extLst>
          </p:cNvPr>
          <p:cNvSpPr txBox="1"/>
          <p:nvPr/>
        </p:nvSpPr>
        <p:spPr>
          <a:xfrm>
            <a:off x="685800" y="941139"/>
            <a:ext cx="3154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Spaghetti Diagram 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2FBFA-F292-4244-8E26-1F68E74D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53" y="1471107"/>
            <a:ext cx="5540188" cy="39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350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6056F-53AE-43AE-AC1D-B212A95B7386}"/>
              </a:ext>
            </a:extLst>
          </p:cNvPr>
          <p:cNvSpPr txBox="1"/>
          <p:nvPr/>
        </p:nvSpPr>
        <p:spPr>
          <a:xfrm>
            <a:off x="289559" y="379773"/>
            <a:ext cx="3154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STUDY 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432A7-F74C-4D40-96FA-02B9C47A4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48" y="744967"/>
            <a:ext cx="9219304" cy="53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2480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3D79E-74FC-4961-A85E-0E95842C3582}"/>
              </a:ext>
            </a:extLst>
          </p:cNvPr>
          <p:cNvSpPr txBox="1"/>
          <p:nvPr/>
        </p:nvSpPr>
        <p:spPr>
          <a:xfrm>
            <a:off x="948383" y="3291568"/>
            <a:ext cx="2880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Pareto Chart 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EC63CF-4E51-4028-AF4F-43C7A963A1BB}"/>
              </a:ext>
            </a:extLst>
          </p:cNvPr>
          <p:cNvSpPr/>
          <p:nvPr/>
        </p:nvSpPr>
        <p:spPr>
          <a:xfrm>
            <a:off x="4132398" y="1572064"/>
            <a:ext cx="101990" cy="3713871"/>
          </a:xfrm>
          <a:prstGeom prst="rect">
            <a:avLst/>
          </a:prstGeom>
          <a:gradFill>
            <a:gsLst>
              <a:gs pos="0">
                <a:srgbClr val="C00000"/>
              </a:gs>
              <a:gs pos="74000">
                <a:srgbClr val="FFC000"/>
              </a:gs>
              <a:gs pos="83000">
                <a:srgbClr val="F57D2F"/>
              </a:gs>
              <a:gs pos="100000">
                <a:srgbClr val="71CAC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80059-EA89-4692-B3B2-E7FA4FC160BB}"/>
              </a:ext>
            </a:extLst>
          </p:cNvPr>
          <p:cNvSpPr txBox="1"/>
          <p:nvPr/>
        </p:nvSpPr>
        <p:spPr>
          <a:xfrm>
            <a:off x="4907903" y="2369456"/>
            <a:ext cx="6610022" cy="187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Pareto chart, named after Vilfredo Pareto, is a type of chart that contains both bars and a line graph, where individual values are represented on descending order by bars, and the cumulative total is represented by the line.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4E6CA-2340-41E1-9DFC-B9284D17B62B}"/>
              </a:ext>
            </a:extLst>
          </p:cNvPr>
          <p:cNvSpPr txBox="1"/>
          <p:nvPr/>
        </p:nvSpPr>
        <p:spPr>
          <a:xfrm>
            <a:off x="674075" y="2768348"/>
            <a:ext cx="315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PARETO (80:20)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12386673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6AE0BE-9170-4F8C-84D7-2348128EC667}"/>
              </a:ext>
            </a:extLst>
          </p:cNvPr>
          <p:cNvSpPr txBox="1"/>
          <p:nvPr/>
        </p:nvSpPr>
        <p:spPr>
          <a:xfrm>
            <a:off x="915269" y="3209593"/>
            <a:ext cx="2880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to Use 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7EC8E-264E-43CC-8470-57E4E8644BE9}"/>
              </a:ext>
            </a:extLst>
          </p:cNvPr>
          <p:cNvSpPr/>
          <p:nvPr/>
        </p:nvSpPr>
        <p:spPr>
          <a:xfrm>
            <a:off x="4132398" y="1572064"/>
            <a:ext cx="101990" cy="3713871"/>
          </a:xfrm>
          <a:prstGeom prst="rect">
            <a:avLst/>
          </a:prstGeom>
          <a:gradFill>
            <a:gsLst>
              <a:gs pos="0">
                <a:srgbClr val="C00000"/>
              </a:gs>
              <a:gs pos="74000">
                <a:srgbClr val="FFC000"/>
              </a:gs>
              <a:gs pos="83000">
                <a:srgbClr val="F57D2F"/>
              </a:gs>
              <a:gs pos="100000">
                <a:srgbClr val="71CAC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1A9C6-0131-4955-9D63-39F131A67293}"/>
              </a:ext>
            </a:extLst>
          </p:cNvPr>
          <p:cNvSpPr txBox="1"/>
          <p:nvPr/>
        </p:nvSpPr>
        <p:spPr>
          <a:xfrm>
            <a:off x="4907903" y="2369456"/>
            <a:ext cx="6610022" cy="233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analysis data about the frequency of problems or causes in a process.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there are many problem or causes and you want to focus on the most significant (80.20 Rules)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communicating with others about your data.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19B04-1AD6-48D6-85F6-ADC226B8DA40}"/>
              </a:ext>
            </a:extLst>
          </p:cNvPr>
          <p:cNvSpPr txBox="1"/>
          <p:nvPr/>
        </p:nvSpPr>
        <p:spPr>
          <a:xfrm>
            <a:off x="674075" y="2768348"/>
            <a:ext cx="315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PARETO (80:20)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3909662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41446DE-EDDA-492F-AC67-05DD5B230CE6}"/>
              </a:ext>
            </a:extLst>
          </p:cNvPr>
          <p:cNvGraphicFramePr/>
          <p:nvPr/>
        </p:nvGraphicFramePr>
        <p:xfrm>
          <a:off x="5444672" y="1356195"/>
          <a:ext cx="6369956" cy="446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C7721495-0AA0-4CB3-9D2A-BE7B11C8CEC3}"/>
              </a:ext>
            </a:extLst>
          </p:cNvPr>
          <p:cNvGrpSpPr/>
          <p:nvPr/>
        </p:nvGrpSpPr>
        <p:grpSpPr>
          <a:xfrm>
            <a:off x="1177242" y="3977713"/>
            <a:ext cx="3335564" cy="2082002"/>
            <a:chOff x="1351187" y="4122856"/>
            <a:chExt cx="3335564" cy="20820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659663-10EA-4847-A2D6-66F5B894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187" y="4122856"/>
              <a:ext cx="3335564" cy="208200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F9994F-A0D8-471F-A2EB-3E6E7F80C93E}"/>
                </a:ext>
              </a:extLst>
            </p:cNvPr>
            <p:cNvSpPr txBox="1"/>
            <p:nvPr/>
          </p:nvSpPr>
          <p:spPr>
            <a:xfrm>
              <a:off x="3672115" y="4140554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A2C844-127C-4E64-8F00-B437B077D80B}"/>
                </a:ext>
              </a:extLst>
            </p:cNvPr>
            <p:cNvSpPr txBox="1"/>
            <p:nvPr/>
          </p:nvSpPr>
          <p:spPr>
            <a:xfrm>
              <a:off x="1700210" y="4645325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20%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5566FE-05C1-4D46-A905-F60B64252C60}"/>
              </a:ext>
            </a:extLst>
          </p:cNvPr>
          <p:cNvSpPr txBox="1"/>
          <p:nvPr/>
        </p:nvSpPr>
        <p:spPr>
          <a:xfrm>
            <a:off x="620480" y="416529"/>
            <a:ext cx="315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PARETO (80:20)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F2627-17BC-4E16-9E9A-C0D5B0D99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" y="1264560"/>
            <a:ext cx="4442908" cy="23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3795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42740-DA43-4763-B37B-584A6EA49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4" b="18638"/>
          <a:stretch/>
        </p:blipFill>
        <p:spPr>
          <a:xfrm>
            <a:off x="245000" y="1699885"/>
            <a:ext cx="58510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8C03F-F08A-4C15-8C7D-F0321C196011}"/>
              </a:ext>
            </a:extLst>
          </p:cNvPr>
          <p:cNvSpPr txBox="1"/>
          <p:nvPr/>
        </p:nvSpPr>
        <p:spPr>
          <a:xfrm>
            <a:off x="6096000" y="2116256"/>
            <a:ext cx="5400674" cy="356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combines a relaxed, Informal approach for LEAN Solution with lateral (sideway/crosswise) thinking.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encourage people to come up with thoughts and ideas that can, at first, seem a bit crazy.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helps to get people unstruck by “jolting” them out of their normal ways of thinking. Others can speak even more ideas.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6A06-D1DA-472E-9C0B-5C4992F4A891}"/>
              </a:ext>
            </a:extLst>
          </p:cNvPr>
          <p:cNvSpPr txBox="1"/>
          <p:nvPr/>
        </p:nvSpPr>
        <p:spPr>
          <a:xfrm>
            <a:off x="1033669" y="329595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80185819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96922-4F1F-4143-A933-ECDDB67D8415}"/>
              </a:ext>
            </a:extLst>
          </p:cNvPr>
          <p:cNvSpPr txBox="1"/>
          <p:nvPr/>
        </p:nvSpPr>
        <p:spPr>
          <a:xfrm>
            <a:off x="1036537" y="307054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</a:t>
            </a:r>
            <a:endParaRPr lang="en-US" sz="2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37499-4E9F-4ABA-8752-9313F199F44B}"/>
              </a:ext>
            </a:extLst>
          </p:cNvPr>
          <p:cNvSpPr/>
          <p:nvPr/>
        </p:nvSpPr>
        <p:spPr>
          <a:xfrm>
            <a:off x="834638" y="1953042"/>
            <a:ext cx="1438278" cy="137233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7150"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264DF3-AEA4-435D-A9D1-1E71A769125A}"/>
              </a:ext>
            </a:extLst>
          </p:cNvPr>
          <p:cNvSpPr/>
          <p:nvPr/>
        </p:nvSpPr>
        <p:spPr>
          <a:xfrm>
            <a:off x="894911" y="3698564"/>
            <a:ext cx="1438278" cy="137233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ABB1348-67B8-46F8-AA1A-015FAB6FA679}"/>
              </a:ext>
            </a:extLst>
          </p:cNvPr>
          <p:cNvSpPr/>
          <p:nvPr/>
        </p:nvSpPr>
        <p:spPr>
          <a:xfrm>
            <a:off x="2510973" y="2264229"/>
            <a:ext cx="1132113" cy="843429"/>
          </a:xfrm>
          <a:prstGeom prst="rightArrow">
            <a:avLst/>
          </a:prstGeom>
          <a:solidFill>
            <a:srgbClr val="19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ACB722-87FC-4D8A-944E-AFDA44BDF690}"/>
              </a:ext>
            </a:extLst>
          </p:cNvPr>
          <p:cNvSpPr/>
          <p:nvPr/>
        </p:nvSpPr>
        <p:spPr>
          <a:xfrm>
            <a:off x="2484337" y="3963014"/>
            <a:ext cx="1132113" cy="843429"/>
          </a:xfrm>
          <a:prstGeom prst="rightArrow">
            <a:avLst/>
          </a:prstGeom>
          <a:solidFill>
            <a:srgbClr val="197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2E2AE-C074-4D4B-A858-7BEAD872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43" y="1542286"/>
            <a:ext cx="1938439" cy="1938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50E34-9D02-410C-A73D-9DEBC4E78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43" y="3260058"/>
            <a:ext cx="1938439" cy="19384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031B71-BCB9-45C6-B1BC-3F62BEC9AC2D}"/>
              </a:ext>
            </a:extLst>
          </p:cNvPr>
          <p:cNvSpPr/>
          <p:nvPr/>
        </p:nvSpPr>
        <p:spPr>
          <a:xfrm>
            <a:off x="7558865" y="1574484"/>
            <a:ext cx="4067951" cy="38124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197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0D3C7B-515F-4550-9148-CEE1B750812E}"/>
              </a:ext>
            </a:extLst>
          </p:cNvPr>
          <p:cNvCxnSpPr/>
          <p:nvPr/>
        </p:nvCxnSpPr>
        <p:spPr>
          <a:xfrm>
            <a:off x="5716746" y="2658150"/>
            <a:ext cx="1800418" cy="0"/>
          </a:xfrm>
          <a:prstGeom prst="straightConnector1">
            <a:avLst/>
          </a:prstGeom>
          <a:ln w="76200">
            <a:solidFill>
              <a:srgbClr val="1975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8B18A1-1BE7-41BD-A15A-304CEA8BC76F}"/>
              </a:ext>
            </a:extLst>
          </p:cNvPr>
          <p:cNvCxnSpPr/>
          <p:nvPr/>
        </p:nvCxnSpPr>
        <p:spPr>
          <a:xfrm>
            <a:off x="5716746" y="4384728"/>
            <a:ext cx="1800418" cy="0"/>
          </a:xfrm>
          <a:prstGeom prst="straightConnector1">
            <a:avLst/>
          </a:prstGeom>
          <a:ln w="76200">
            <a:solidFill>
              <a:srgbClr val="1975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F1C390-D41D-4188-A252-4CF5F64441C5}"/>
              </a:ext>
            </a:extLst>
          </p:cNvPr>
          <p:cNvSpPr txBox="1"/>
          <p:nvPr/>
        </p:nvSpPr>
        <p:spPr>
          <a:xfrm>
            <a:off x="1305311" y="3240241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40211318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E6A2-57E2-4C29-BED7-333726C3EF6A}"/>
              </a:ext>
            </a:extLst>
          </p:cNvPr>
          <p:cNvSpPr txBox="1"/>
          <p:nvPr/>
        </p:nvSpPr>
        <p:spPr>
          <a:xfrm>
            <a:off x="1066120" y="317121"/>
            <a:ext cx="8418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SILENT BRAINSTORMING : DONE WITHOUT DISCUSSION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01018-A1A6-4456-856D-505624BEFD9C}"/>
              </a:ext>
            </a:extLst>
          </p:cNvPr>
          <p:cNvSpPr txBox="1"/>
          <p:nvPr/>
        </p:nvSpPr>
        <p:spPr>
          <a:xfrm>
            <a:off x="4919170" y="1702833"/>
            <a:ext cx="2339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require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1F4F1-427D-44B4-ABCA-595A2355E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20766" r="21179" b="31772"/>
          <a:stretch/>
        </p:blipFill>
        <p:spPr>
          <a:xfrm>
            <a:off x="1123270" y="2932435"/>
            <a:ext cx="1933576" cy="1784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11F78-518F-4BEE-91FC-9FC304B9E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65" y="2709862"/>
            <a:ext cx="2928837" cy="200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04112-27E8-4E6F-A275-900C101B5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8654849" y="2084339"/>
            <a:ext cx="2928837" cy="2689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5C05F-9712-4B3E-8400-25AA1881B0DF}"/>
              </a:ext>
            </a:extLst>
          </p:cNvPr>
          <p:cNvSpPr txBox="1"/>
          <p:nvPr/>
        </p:nvSpPr>
        <p:spPr>
          <a:xfrm>
            <a:off x="1415144" y="4579730"/>
            <a:ext cx="134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 Marker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9BDB5-E820-4257-B6BE-4744EE67D3B9}"/>
              </a:ext>
            </a:extLst>
          </p:cNvPr>
          <p:cNvSpPr txBox="1"/>
          <p:nvPr/>
        </p:nvSpPr>
        <p:spPr>
          <a:xfrm>
            <a:off x="4590850" y="4720111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 it (Various Color)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3B5AE-5D39-4A15-90EF-6BCB1F220776}"/>
              </a:ext>
            </a:extLst>
          </p:cNvPr>
          <p:cNvSpPr txBox="1"/>
          <p:nvPr/>
        </p:nvSpPr>
        <p:spPr>
          <a:xfrm>
            <a:off x="9568543" y="4798411"/>
            <a:ext cx="1326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Flip Chart </a:t>
            </a:r>
          </a:p>
        </p:txBody>
      </p:sp>
    </p:spTree>
    <p:extLst>
      <p:ext uri="{BB962C8B-B14F-4D97-AF65-F5344CB8AC3E}">
        <p14:creationId xmlns:p14="http://schemas.microsoft.com/office/powerpoint/2010/main" val="2520581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3" name="Rectangle 2"/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Graphic 10">
              <a:extLst>
                <a:ext uri="{FF2B5EF4-FFF2-40B4-BE49-F238E27FC236}">
                  <a16:creationId xmlns:a16="http://schemas.microsoft.com/office/drawing/2014/main" id="{8F4012BC-444D-9E4F-85E5-C43BB0196CED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047750" y="367371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History 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191665" y="1021321"/>
            <a:ext cx="11192843" cy="5113224"/>
            <a:chOff x="191665" y="448112"/>
            <a:chExt cx="11192843" cy="5113224"/>
          </a:xfrm>
        </p:grpSpPr>
        <p:grpSp>
          <p:nvGrpSpPr>
            <p:cNvPr id="12" name="Group 11"/>
            <p:cNvGrpSpPr/>
            <p:nvPr/>
          </p:nvGrpSpPr>
          <p:grpSpPr>
            <a:xfrm>
              <a:off x="632858" y="2360119"/>
              <a:ext cx="274320" cy="1064521"/>
              <a:chOff x="1021935" y="2347419"/>
              <a:chExt cx="274320" cy="106452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1146412" y="2456597"/>
                <a:ext cx="0" cy="955343"/>
              </a:xfrm>
              <a:prstGeom prst="line">
                <a:avLst/>
              </a:prstGeom>
              <a:ln>
                <a:solidFill>
                  <a:srgbClr val="8918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1021935" y="2347419"/>
                <a:ext cx="274320" cy="274320"/>
              </a:xfrm>
              <a:prstGeom prst="ellipse">
                <a:avLst/>
              </a:prstGeom>
              <a:solidFill>
                <a:srgbClr val="89181C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BE412B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325633" y="3053091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mpact" panose="020B0806030902050204" pitchFamily="34" charset="0"/>
                </a:rPr>
                <a:t>1900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6250" y="1925445"/>
              <a:ext cx="659133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Just in Time 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1665" y="3409343"/>
              <a:ext cx="1304814" cy="2024917"/>
              <a:chOff x="191665" y="3409343"/>
              <a:chExt cx="1304814" cy="2024917"/>
            </a:xfrm>
          </p:grpSpPr>
          <p:grpSp>
            <p:nvGrpSpPr>
              <p:cNvPr id="15" name="Group 14"/>
              <p:cNvGrpSpPr/>
              <p:nvPr/>
            </p:nvGrpSpPr>
            <p:grpSpPr>
              <a:xfrm rot="10800000">
                <a:off x="741863" y="3409343"/>
                <a:ext cx="274320" cy="1064520"/>
                <a:chOff x="1021936" y="2347420"/>
                <a:chExt cx="274320" cy="1064520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1146412" y="2456597"/>
                  <a:ext cx="0" cy="955343"/>
                </a:xfrm>
                <a:prstGeom prst="line">
                  <a:avLst/>
                </a:prstGeom>
                <a:ln>
                  <a:solidFill>
                    <a:srgbClr val="8918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Oval 16"/>
                <p:cNvSpPr/>
                <p:nvPr/>
              </p:nvSpPr>
              <p:spPr>
                <a:xfrm>
                  <a:off x="1021936" y="2347420"/>
                  <a:ext cx="274320" cy="274320"/>
                </a:xfrm>
                <a:prstGeom prst="ellipse">
                  <a:avLst/>
                </a:prstGeom>
                <a:solidFill>
                  <a:srgbClr val="89181C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191665" y="4534014"/>
                <a:ext cx="1304814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89181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Toyoda Automatic Loom patented with JIDOKA Mechanism 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371435" y="3408613"/>
              <a:ext cx="1504349" cy="1295050"/>
              <a:chOff x="191664" y="3816045"/>
              <a:chExt cx="1504349" cy="1295050"/>
            </a:xfrm>
          </p:grpSpPr>
          <p:grpSp>
            <p:nvGrpSpPr>
              <p:cNvPr id="21" name="Group 20"/>
              <p:cNvGrpSpPr/>
              <p:nvPr/>
            </p:nvGrpSpPr>
            <p:grpSpPr>
              <a:xfrm rot="10800000">
                <a:off x="754563" y="3816045"/>
                <a:ext cx="274320" cy="657818"/>
                <a:chOff x="1009236" y="2347420"/>
                <a:chExt cx="274320" cy="657818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1146412" y="2456598"/>
                  <a:ext cx="0" cy="548640"/>
                </a:xfrm>
                <a:prstGeom prst="line">
                  <a:avLst/>
                </a:prstGeom>
                <a:ln>
                  <a:solidFill>
                    <a:srgbClr val="8918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89181C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191664" y="4534014"/>
                <a:ext cx="150434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89181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Kiichiro Toyoda</a:t>
                </a:r>
              </a:p>
              <a:p>
                <a:pPr algn="ctr"/>
                <a:r>
                  <a:rPr lang="en-US" sz="1050" b="1" dirty="0">
                    <a:solidFill>
                      <a:srgbClr val="89181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Founds Toyota Motor Corporation  </a:t>
                </a: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416" y="4665563"/>
              <a:ext cx="726970" cy="752741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382755" y="2660983"/>
              <a:ext cx="274320" cy="749257"/>
              <a:chOff x="1009235" y="2347419"/>
              <a:chExt cx="274320" cy="749257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1146412" y="2456596"/>
                <a:ext cx="0" cy="640080"/>
              </a:xfrm>
              <a:prstGeom prst="line">
                <a:avLst/>
              </a:prstGeom>
              <a:ln>
                <a:solidFill>
                  <a:srgbClr val="8918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009235" y="2347419"/>
                <a:ext cx="274320" cy="274320"/>
              </a:xfrm>
              <a:prstGeom prst="ellipse">
                <a:avLst/>
              </a:prstGeom>
              <a:solidFill>
                <a:srgbClr val="89181C"/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BE412B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76640" y="2055520"/>
              <a:ext cx="176478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err="1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Sakichi</a:t>
              </a:r>
              <a:r>
                <a:rPr lang="en-US" sz="1050" b="1" dirty="0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Toyoda invents Toyoda model G Automatic Loom 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152" y="823746"/>
              <a:ext cx="1788890" cy="1184465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3327452" y="2038427"/>
              <a:ext cx="976850" cy="1372565"/>
              <a:chOff x="3327452" y="2038427"/>
              <a:chExt cx="976850" cy="1372565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640785" y="2661735"/>
                <a:ext cx="274320" cy="749257"/>
                <a:chOff x="1009235" y="2347419"/>
                <a:chExt cx="274320" cy="749257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1146412" y="2456596"/>
                  <a:ext cx="0" cy="64008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/>
                <p:cNvSpPr/>
                <p:nvPr/>
              </p:nvSpPr>
              <p:spPr>
                <a:xfrm>
                  <a:off x="1009235" y="2347419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3327452" y="2038427"/>
                <a:ext cx="97685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PULL System Established 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183129" y="3410992"/>
              <a:ext cx="1504349" cy="1779798"/>
              <a:chOff x="191664" y="3816045"/>
              <a:chExt cx="1504349" cy="1779798"/>
            </a:xfrm>
          </p:grpSpPr>
          <p:grpSp>
            <p:nvGrpSpPr>
              <p:cNvPr id="37" name="Group 36"/>
              <p:cNvGrpSpPr/>
              <p:nvPr/>
            </p:nvGrpSpPr>
            <p:grpSpPr>
              <a:xfrm rot="10800000">
                <a:off x="754563" y="3816045"/>
                <a:ext cx="274320" cy="657818"/>
                <a:chOff x="1009236" y="2347420"/>
                <a:chExt cx="274320" cy="657818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1146412" y="2456598"/>
                  <a:ext cx="0" cy="54864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  <a:ln>
                  <a:solidFill>
                    <a:srgbClr val="31313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191664" y="4534014"/>
                <a:ext cx="1504349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Toyota lays off 1,600 workers narrowly avoiding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Bankruptcy</a:t>
                </a:r>
              </a:p>
              <a:p>
                <a:pPr algn="ctr"/>
                <a:r>
                  <a:rPr lang="en-US" sz="1050" b="1" u="sng" dirty="0">
                    <a:solidFill>
                      <a:schemeClr val="accent1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KICHIRO TOYODA RESIGNS  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598252" y="3410140"/>
              <a:ext cx="1504349" cy="2026570"/>
              <a:chOff x="191664" y="3084525"/>
              <a:chExt cx="1504349" cy="2026570"/>
            </a:xfrm>
          </p:grpSpPr>
          <p:grpSp>
            <p:nvGrpSpPr>
              <p:cNvPr id="43" name="Group 42"/>
              <p:cNvGrpSpPr/>
              <p:nvPr/>
            </p:nvGrpSpPr>
            <p:grpSpPr>
              <a:xfrm rot="10800000">
                <a:off x="754563" y="3084525"/>
                <a:ext cx="274320" cy="1389338"/>
                <a:chOff x="1009236" y="2347420"/>
                <a:chExt cx="274320" cy="1389338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1146412" y="2456598"/>
                  <a:ext cx="0" cy="128016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  <a:ln>
                  <a:solidFill>
                    <a:srgbClr val="31313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191664" y="4534014"/>
                <a:ext cx="1504349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Eiji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Toyoda visits 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Ford Plant 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at </a:t>
                </a:r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Rounge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River </a:t>
                </a:r>
                <a:endParaRPr lang="en-US" sz="1050" b="1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288953" y="3446705"/>
              <a:ext cx="1504349" cy="1133467"/>
              <a:chOff x="191664" y="3816045"/>
              <a:chExt cx="1504349" cy="1133467"/>
            </a:xfrm>
          </p:grpSpPr>
          <p:grpSp>
            <p:nvGrpSpPr>
              <p:cNvPr id="48" name="Group 47"/>
              <p:cNvGrpSpPr/>
              <p:nvPr/>
            </p:nvGrpSpPr>
            <p:grpSpPr>
              <a:xfrm rot="10800000">
                <a:off x="754563" y="3816045"/>
                <a:ext cx="274320" cy="657818"/>
                <a:chOff x="1009236" y="2347420"/>
                <a:chExt cx="274320" cy="657818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1146412" y="2456598"/>
                  <a:ext cx="0" cy="54864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  <a:ln>
                  <a:solidFill>
                    <a:srgbClr val="31313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191664" y="4534014"/>
                <a:ext cx="150434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r>
                  <a:rPr lang="en-US" sz="1050" b="1" baseline="30000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Arab Oil Embargo </a:t>
                </a:r>
                <a:endParaRPr lang="en-US" sz="1050" b="1" u="sng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325876" y="3396742"/>
              <a:ext cx="1067988" cy="1821614"/>
              <a:chOff x="377397" y="3267405"/>
              <a:chExt cx="1067988" cy="1821614"/>
            </a:xfrm>
          </p:grpSpPr>
          <p:grpSp>
            <p:nvGrpSpPr>
              <p:cNvPr id="53" name="Group 52"/>
              <p:cNvGrpSpPr/>
              <p:nvPr/>
            </p:nvGrpSpPr>
            <p:grpSpPr>
              <a:xfrm rot="10800000">
                <a:off x="754563" y="3267405"/>
                <a:ext cx="274320" cy="1206458"/>
                <a:chOff x="1009236" y="2347420"/>
                <a:chExt cx="274320" cy="1206458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1146412" y="2456598"/>
                  <a:ext cx="0" cy="109728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Oval 55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  <a:ln>
                  <a:solidFill>
                    <a:srgbClr val="31313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377397" y="4511938"/>
                <a:ext cx="1067988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Shingeo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Shingo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Visits USA </a:t>
                </a:r>
                <a:endParaRPr lang="en-US" sz="1050" b="1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7063392" y="3436151"/>
              <a:ext cx="1504349" cy="1548073"/>
              <a:chOff x="191664" y="3724605"/>
              <a:chExt cx="1504349" cy="1548073"/>
            </a:xfrm>
          </p:grpSpPr>
          <p:grpSp>
            <p:nvGrpSpPr>
              <p:cNvPr id="59" name="Group 58"/>
              <p:cNvGrpSpPr/>
              <p:nvPr/>
            </p:nvGrpSpPr>
            <p:grpSpPr>
              <a:xfrm rot="10800000">
                <a:off x="754563" y="3724605"/>
                <a:ext cx="274320" cy="749258"/>
                <a:chOff x="1009236" y="2347420"/>
                <a:chExt cx="274320" cy="749258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 flipV="1">
                  <a:off x="1146412" y="2456598"/>
                  <a:ext cx="0" cy="64008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Oval 61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  <a:ln>
                  <a:solidFill>
                    <a:srgbClr val="31313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191664" y="4534014"/>
                <a:ext cx="15043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Former </a:t>
                </a:r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Ohno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disciples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Begin consulting 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 USA </a:t>
                </a:r>
                <a:endParaRPr lang="en-US" sz="1050" b="1" dirty="0">
                  <a:solidFill>
                    <a:schemeClr val="accent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608228" y="3067007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mpact" panose="020B0806030902050204" pitchFamily="34" charset="0"/>
                </a:rPr>
                <a:t>1950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3883171" y="3078478"/>
              <a:ext cx="4206240" cy="0"/>
            </a:xfrm>
            <a:prstGeom prst="straightConnector1">
              <a:avLst/>
            </a:prstGeom>
            <a:ln>
              <a:solidFill>
                <a:srgbClr val="31313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4530036" y="1387011"/>
              <a:ext cx="1128416" cy="2018770"/>
              <a:chOff x="3213754" y="2123742"/>
              <a:chExt cx="1128416" cy="201877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3640785" y="2661735"/>
                <a:ext cx="274320" cy="1480777"/>
                <a:chOff x="1009235" y="2347419"/>
                <a:chExt cx="274320" cy="1480777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1146412" y="2456596"/>
                  <a:ext cx="0" cy="137160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Oval 71"/>
                <p:cNvSpPr/>
                <p:nvPr/>
              </p:nvSpPr>
              <p:spPr>
                <a:xfrm>
                  <a:off x="1009235" y="2347419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70" name="Rectangle 69"/>
              <p:cNvSpPr/>
              <p:nvPr/>
            </p:nvSpPr>
            <p:spPr>
              <a:xfrm>
                <a:off x="3213754" y="2123742"/>
                <a:ext cx="1128416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Supermarket System 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721895" y="868591"/>
              <a:ext cx="1413392" cy="2512797"/>
              <a:chOff x="3071266" y="1904035"/>
              <a:chExt cx="1413392" cy="2512797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640785" y="2661735"/>
                <a:ext cx="274320" cy="1755097"/>
                <a:chOff x="1009235" y="2347419"/>
                <a:chExt cx="274320" cy="1755097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1146412" y="2456596"/>
                  <a:ext cx="0" cy="1645920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Oval 76"/>
                <p:cNvSpPr/>
                <p:nvPr/>
              </p:nvSpPr>
              <p:spPr>
                <a:xfrm>
                  <a:off x="1009235" y="2347419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071266" y="1904035"/>
                <a:ext cx="141339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Shingeo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Shingo advises Toyota on setup Time reduction 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847723" y="448112"/>
              <a:ext cx="1413392" cy="2984745"/>
              <a:chOff x="3071266" y="1904035"/>
              <a:chExt cx="1413392" cy="2984745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3640785" y="2661735"/>
                <a:ext cx="274320" cy="2227045"/>
                <a:chOff x="1009235" y="2347419"/>
                <a:chExt cx="274320" cy="222704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1146412" y="2456596"/>
                  <a:ext cx="0" cy="2117868"/>
                </a:xfrm>
                <a:prstGeom prst="line">
                  <a:avLst/>
                </a:prstGeom>
                <a:ln>
                  <a:solidFill>
                    <a:srgbClr val="3131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1009235" y="2347419"/>
                  <a:ext cx="274320" cy="274320"/>
                </a:xfrm>
                <a:prstGeom prst="ellipse">
                  <a:avLst/>
                </a:prstGeom>
                <a:solidFill>
                  <a:srgbClr val="313131"/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>
              <a:xfrm>
                <a:off x="3071266" y="1904035"/>
                <a:ext cx="141339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Taiichi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050" b="1" dirty="0" err="1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Ohno</a:t>
                </a:r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organizes group to tech TPS to </a:t>
                </a:r>
              </a:p>
              <a:p>
                <a:pPr algn="ctr"/>
                <a:r>
                  <a:rPr lang="en-US" sz="1050" b="1" dirty="0">
                    <a:solidFill>
                      <a:srgbClr val="31313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Supplier </a:t>
                </a:r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>
              <a:off x="943839" y="3026550"/>
              <a:ext cx="1302916" cy="0"/>
            </a:xfrm>
            <a:prstGeom prst="straightConnector1">
              <a:avLst/>
            </a:prstGeom>
            <a:ln>
              <a:solidFill>
                <a:srgbClr val="89181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8452199" y="3422416"/>
              <a:ext cx="1504349" cy="1548073"/>
              <a:chOff x="191664" y="3724605"/>
              <a:chExt cx="1504349" cy="1548073"/>
            </a:xfrm>
          </p:grpSpPr>
          <p:grpSp>
            <p:nvGrpSpPr>
              <p:cNvPr id="92" name="Group 91"/>
              <p:cNvGrpSpPr/>
              <p:nvPr/>
            </p:nvGrpSpPr>
            <p:grpSpPr>
              <a:xfrm rot="10800000">
                <a:off x="754563" y="3724605"/>
                <a:ext cx="274320" cy="749258"/>
                <a:chOff x="1009236" y="2347420"/>
                <a:chExt cx="274320" cy="749258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1146412" y="2456598"/>
                  <a:ext cx="0" cy="640080"/>
                </a:xfrm>
                <a:prstGeom prst="line">
                  <a:avLst/>
                </a:prstGeom>
                <a:ln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Oval 94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DB7123"/>
                </a:solidFill>
                <a:ln>
                  <a:solidFill>
                    <a:srgbClr val="DB7123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91664" y="4534014"/>
                <a:ext cx="15043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Toyota suffers massive loss of customer  trust due to safety problems </a:t>
                </a: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79987" y="1296529"/>
              <a:ext cx="1413392" cy="2055597"/>
              <a:chOff x="3071266" y="1904035"/>
              <a:chExt cx="1413392" cy="2055597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3640785" y="2661735"/>
                <a:ext cx="274320" cy="1297897"/>
                <a:chOff x="1009235" y="2347419"/>
                <a:chExt cx="274320" cy="1297897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1146412" y="2456596"/>
                  <a:ext cx="0" cy="1188720"/>
                </a:xfrm>
                <a:prstGeom prst="line">
                  <a:avLst/>
                </a:prstGeom>
                <a:ln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Oval 99"/>
                <p:cNvSpPr/>
                <p:nvPr/>
              </p:nvSpPr>
              <p:spPr>
                <a:xfrm>
                  <a:off x="1009235" y="2347419"/>
                  <a:ext cx="274320" cy="274320"/>
                </a:xfrm>
                <a:prstGeom prst="ellipse">
                  <a:avLst/>
                </a:prstGeom>
                <a:solidFill>
                  <a:srgbClr val="DB7123"/>
                </a:solidFill>
                <a:ln>
                  <a:solidFill>
                    <a:srgbClr val="DB7123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3071266" y="1904035"/>
                <a:ext cx="1413392" cy="7386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Toyota suffers Losses following the Lehman Brothers collapse </a:t>
                </a: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9880159" y="3418457"/>
              <a:ext cx="1504349" cy="2142879"/>
              <a:chOff x="191664" y="3175965"/>
              <a:chExt cx="1504349" cy="2142879"/>
            </a:xfrm>
          </p:grpSpPr>
          <p:grpSp>
            <p:nvGrpSpPr>
              <p:cNvPr id="102" name="Group 101"/>
              <p:cNvGrpSpPr/>
              <p:nvPr/>
            </p:nvGrpSpPr>
            <p:grpSpPr>
              <a:xfrm rot="10800000">
                <a:off x="754563" y="3175965"/>
                <a:ext cx="274320" cy="1297898"/>
                <a:chOff x="1009236" y="2347420"/>
                <a:chExt cx="274320" cy="1297898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1146412" y="2456598"/>
                  <a:ext cx="0" cy="1188720"/>
                </a:xfrm>
                <a:prstGeom prst="line">
                  <a:avLst/>
                </a:prstGeom>
                <a:ln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/>
                <p:cNvSpPr/>
                <p:nvPr/>
              </p:nvSpPr>
              <p:spPr>
                <a:xfrm>
                  <a:off x="1009236" y="2347420"/>
                  <a:ext cx="274320" cy="274320"/>
                </a:xfrm>
                <a:prstGeom prst="ellipse">
                  <a:avLst/>
                </a:prstGeom>
                <a:solidFill>
                  <a:srgbClr val="DB7123"/>
                </a:solidFill>
                <a:ln>
                  <a:solidFill>
                    <a:srgbClr val="DB7123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BE412B"/>
                    </a:solidFill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91664" y="4534014"/>
                <a:ext cx="15043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AKIO Toyoda announces </a:t>
                </a:r>
              </a:p>
              <a:p>
                <a:pPr algn="ctr"/>
                <a:r>
                  <a:rPr lang="en-US" sz="1200" b="1" u="sng" dirty="0">
                    <a:solidFill>
                      <a:schemeClr val="accent1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TOYOTA GLOBAL VISION </a:t>
                </a:r>
              </a:p>
            </p:txBody>
          </p:sp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596" y="809094"/>
              <a:ext cx="1619669" cy="1220151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9309847" y="307847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Impact" panose="020B0806030902050204" pitchFamily="34" charset="0"/>
                </a:rPr>
                <a:t>2000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8928053" y="3051937"/>
              <a:ext cx="1302916" cy="0"/>
            </a:xfrm>
            <a:prstGeom prst="straightConnector1">
              <a:avLst/>
            </a:prstGeom>
            <a:ln>
              <a:solidFill>
                <a:srgbClr val="DB712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>
            <a:off x="731520" y="3985149"/>
            <a:ext cx="10456460" cy="0"/>
          </a:xfrm>
          <a:prstGeom prst="straightConnector1">
            <a:avLst/>
          </a:prstGeom>
          <a:ln w="57150">
            <a:solidFill>
              <a:srgbClr val="177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034949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D2511D-BC87-484A-97BE-53B534683C69}"/>
              </a:ext>
            </a:extLst>
          </p:cNvPr>
          <p:cNvGraphicFramePr/>
          <p:nvPr/>
        </p:nvGraphicFramePr>
        <p:xfrm>
          <a:off x="1774372" y="1169963"/>
          <a:ext cx="8893628" cy="4534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2EEABC-2149-4D5F-BC61-7A5C9641CA7F}"/>
              </a:ext>
            </a:extLst>
          </p:cNvPr>
          <p:cNvSpPr txBox="1"/>
          <p:nvPr/>
        </p:nvSpPr>
        <p:spPr>
          <a:xfrm>
            <a:off x="-1694543" y="357379"/>
            <a:ext cx="8418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 DIAGRAM  </a:t>
            </a:r>
          </a:p>
        </p:txBody>
      </p:sp>
    </p:spTree>
    <p:extLst>
      <p:ext uri="{BB962C8B-B14F-4D97-AF65-F5344CB8AC3E}">
        <p14:creationId xmlns:p14="http://schemas.microsoft.com/office/powerpoint/2010/main" val="1528487040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BA595-0705-4E2B-AE5C-EC19D3F74F0E}"/>
              </a:ext>
            </a:extLst>
          </p:cNvPr>
          <p:cNvSpPr txBox="1"/>
          <p:nvPr/>
        </p:nvSpPr>
        <p:spPr>
          <a:xfrm>
            <a:off x="-1100906" y="317944"/>
            <a:ext cx="8418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 DIAGRAM+5 WHYS 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B6BC37-E6E3-4B6D-9BA4-A077E52E38F4}"/>
              </a:ext>
            </a:extLst>
          </p:cNvPr>
          <p:cNvGrpSpPr/>
          <p:nvPr/>
        </p:nvGrpSpPr>
        <p:grpSpPr>
          <a:xfrm>
            <a:off x="3108237" y="1281847"/>
            <a:ext cx="8719922" cy="4560899"/>
            <a:chOff x="1345651" y="1160896"/>
            <a:chExt cx="8719922" cy="45608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4FEC5F-49FF-4A62-B2C4-C30F2BFD5EF6}"/>
                </a:ext>
              </a:extLst>
            </p:cNvPr>
            <p:cNvGrpSpPr/>
            <p:nvPr/>
          </p:nvGrpSpPr>
          <p:grpSpPr>
            <a:xfrm>
              <a:off x="2183281" y="1791933"/>
              <a:ext cx="6648304" cy="3506020"/>
              <a:chOff x="2183281" y="1791933"/>
              <a:chExt cx="6648304" cy="350602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654BA37-E9AD-4CC8-AB6E-4E059BF0043F}"/>
                  </a:ext>
                </a:extLst>
              </p:cNvPr>
              <p:cNvCxnSpPr/>
              <p:nvPr/>
            </p:nvCxnSpPr>
            <p:spPr>
              <a:xfrm flipV="1">
                <a:off x="2895600" y="2552700"/>
                <a:ext cx="0" cy="1046116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626C573-4063-4BF3-8973-69E74915B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3281" y="3868770"/>
                <a:ext cx="0" cy="1429183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87D97E-13CE-4BA0-99D7-B2057E9F9D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3412" y="3868770"/>
                <a:ext cx="0" cy="714591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4ABC3B4-AC9F-4F0B-AF7D-FF5BDD60F6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76799" y="1866900"/>
                <a:ext cx="645" cy="1731915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3849D5A-934F-44FD-9F26-EE8B99CB42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6799" y="2177940"/>
                <a:ext cx="1519201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9BF05BF-BD39-4209-9725-F6F15A1956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49899" y="2152132"/>
                <a:ext cx="339272" cy="6687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F64A502-AA12-4518-BF4D-1D2B7731E8D8}"/>
                  </a:ext>
                </a:extLst>
              </p:cNvPr>
              <p:cNvCxnSpPr/>
              <p:nvPr/>
            </p:nvCxnSpPr>
            <p:spPr>
              <a:xfrm flipH="1">
                <a:off x="5419535" y="2618916"/>
                <a:ext cx="1519201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38AE2EA-DDA8-4FD6-BBBA-C527AFC0C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9903" y="1791933"/>
                <a:ext cx="1521682" cy="1127013"/>
              </a:xfrm>
              <a:prstGeom prst="straightConnector1">
                <a:avLst/>
              </a:prstGeom>
              <a:ln w="28575">
                <a:solidFill>
                  <a:srgbClr val="3DABB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F22A80C-F7D5-493D-AF53-DE21C871D7A6}"/>
                  </a:ext>
                </a:extLst>
              </p:cNvPr>
              <p:cNvCxnSpPr/>
              <p:nvPr/>
            </p:nvCxnSpPr>
            <p:spPr>
              <a:xfrm flipV="1">
                <a:off x="4576799" y="3868770"/>
                <a:ext cx="0" cy="1046116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E97853E-62DE-4BDB-A62C-B34BC5E96E18}"/>
                  </a:ext>
                </a:extLst>
              </p:cNvPr>
              <p:cNvCxnSpPr/>
              <p:nvPr/>
            </p:nvCxnSpPr>
            <p:spPr>
              <a:xfrm flipV="1">
                <a:off x="7958628" y="3868770"/>
                <a:ext cx="0" cy="1046116"/>
              </a:xfrm>
              <a:prstGeom prst="line">
                <a:avLst/>
              </a:prstGeom>
              <a:ln w="28575">
                <a:solidFill>
                  <a:srgbClr val="3DAB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9E7AEBC-0AAB-4C6C-A816-7D58F077C949}"/>
                </a:ext>
              </a:extLst>
            </p:cNvPr>
            <p:cNvCxnSpPr/>
            <p:nvPr/>
          </p:nvCxnSpPr>
          <p:spPr>
            <a:xfrm flipV="1">
              <a:off x="6704514" y="1480774"/>
              <a:ext cx="0" cy="67135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C8FC09-11DB-49C2-9795-AEE514DD0034}"/>
                </a:ext>
              </a:extLst>
            </p:cNvPr>
            <p:cNvSpPr/>
            <p:nvPr/>
          </p:nvSpPr>
          <p:spPr>
            <a:xfrm>
              <a:off x="1886857" y="3598816"/>
              <a:ext cx="7485743" cy="279400"/>
            </a:xfrm>
            <a:prstGeom prst="rect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EA6984-EF7C-4F81-BF07-CC6C792F5379}"/>
                </a:ext>
              </a:extLst>
            </p:cNvPr>
            <p:cNvSpPr txBox="1"/>
            <p:nvPr/>
          </p:nvSpPr>
          <p:spPr>
            <a:xfrm>
              <a:off x="1345651" y="5383241"/>
              <a:ext cx="1554208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Mother Nature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876B79-0A03-452C-A0C0-E28FBEB300F4}"/>
                </a:ext>
              </a:extLst>
            </p:cNvPr>
            <p:cNvSpPr txBox="1"/>
            <p:nvPr/>
          </p:nvSpPr>
          <p:spPr>
            <a:xfrm>
              <a:off x="3001280" y="4597409"/>
              <a:ext cx="923651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Method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ABEBFD-9B1A-4DCE-96C0-63FD8BD17A96}"/>
                </a:ext>
              </a:extLst>
            </p:cNvPr>
            <p:cNvGrpSpPr/>
            <p:nvPr/>
          </p:nvGrpSpPr>
          <p:grpSpPr>
            <a:xfrm>
              <a:off x="2133600" y="2121716"/>
              <a:ext cx="1562099" cy="570684"/>
              <a:chOff x="2133600" y="2121716"/>
              <a:chExt cx="1562099" cy="57068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3BB97C-15CD-47B3-8311-6F46C3485B8D}"/>
                  </a:ext>
                </a:extLst>
              </p:cNvPr>
              <p:cNvSpPr/>
              <p:nvPr/>
            </p:nvSpPr>
            <p:spPr>
              <a:xfrm>
                <a:off x="2133600" y="2121716"/>
                <a:ext cx="1562099" cy="570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056B60-DEBF-41FA-AEE7-9502237C4BB6}"/>
                  </a:ext>
                </a:extLst>
              </p:cNvPr>
              <p:cNvSpPr txBox="1"/>
              <p:nvPr/>
            </p:nvSpPr>
            <p:spPr>
              <a:xfrm>
                <a:off x="2387100" y="2196066"/>
                <a:ext cx="9909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Machine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F287B8-077E-4133-9EEF-FF5323A4C909}"/>
                </a:ext>
              </a:extLst>
            </p:cNvPr>
            <p:cNvGrpSpPr/>
            <p:nvPr/>
          </p:nvGrpSpPr>
          <p:grpSpPr>
            <a:xfrm>
              <a:off x="3904344" y="1441858"/>
              <a:ext cx="1562099" cy="570684"/>
              <a:chOff x="2133600" y="2121716"/>
              <a:chExt cx="1562099" cy="57068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77BC36-A119-4364-BB1A-36D0EB24560B}"/>
                  </a:ext>
                </a:extLst>
              </p:cNvPr>
              <p:cNvSpPr/>
              <p:nvPr/>
            </p:nvSpPr>
            <p:spPr>
              <a:xfrm>
                <a:off x="2133600" y="2121716"/>
                <a:ext cx="1562099" cy="570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B7CB4F-A04A-4F7B-BE6F-511486812BBB}"/>
                  </a:ext>
                </a:extLst>
              </p:cNvPr>
              <p:cNvSpPr txBox="1"/>
              <p:nvPr/>
            </p:nvSpPr>
            <p:spPr>
              <a:xfrm>
                <a:off x="2556217" y="2230891"/>
                <a:ext cx="6671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MAN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77F145-23CD-4D90-8A2D-86F8FE22EE11}"/>
                </a:ext>
              </a:extLst>
            </p:cNvPr>
            <p:cNvSpPr txBox="1"/>
            <p:nvPr/>
          </p:nvSpPr>
          <p:spPr>
            <a:xfrm>
              <a:off x="4013848" y="2767975"/>
              <a:ext cx="1192295" cy="646331"/>
            </a:xfrm>
            <a:prstGeom prst="rect">
              <a:avLst/>
            </a:prstGeom>
            <a:solidFill>
              <a:srgbClr val="3DABB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r>
                <a:rPr lang="en-US" sz="12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nd</a:t>
              </a:r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Bone reflect to 1</a:t>
              </a:r>
              <a:r>
                <a:rPr lang="en-US" sz="12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</a:t>
              </a:r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bone on WHY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2BFE70-9F8D-4928-BA8E-A4155DAC861A}"/>
                </a:ext>
              </a:extLst>
            </p:cNvPr>
            <p:cNvSpPr txBox="1"/>
            <p:nvPr/>
          </p:nvSpPr>
          <p:spPr>
            <a:xfrm>
              <a:off x="6108367" y="2024051"/>
              <a:ext cx="1192295" cy="27699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46B748-299D-4F65-9B42-83C090DCA84D}"/>
                </a:ext>
              </a:extLst>
            </p:cNvPr>
            <p:cNvSpPr txBox="1"/>
            <p:nvPr/>
          </p:nvSpPr>
          <p:spPr>
            <a:xfrm>
              <a:off x="6917673" y="2437479"/>
              <a:ext cx="1192295" cy="27699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C169DA-45B7-40FB-8676-CA562B9AF2D9}"/>
                </a:ext>
              </a:extLst>
            </p:cNvPr>
            <p:cNvSpPr txBox="1"/>
            <p:nvPr/>
          </p:nvSpPr>
          <p:spPr>
            <a:xfrm>
              <a:off x="4012600" y="2398811"/>
              <a:ext cx="1192295" cy="276999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A8A62-5A12-4F63-8B61-AA690E65BFD2}"/>
                </a:ext>
              </a:extLst>
            </p:cNvPr>
            <p:cNvSpPr txBox="1"/>
            <p:nvPr/>
          </p:nvSpPr>
          <p:spPr>
            <a:xfrm>
              <a:off x="5769094" y="2788508"/>
              <a:ext cx="1192295" cy="646331"/>
            </a:xfrm>
            <a:prstGeom prst="rect">
              <a:avLst/>
            </a:prstGeom>
            <a:solidFill>
              <a:srgbClr val="3DABB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r>
                <a:rPr lang="en-US" sz="12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rd</a:t>
              </a:r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bone  reflect to 2</a:t>
              </a:r>
              <a:r>
                <a:rPr lang="en-US" sz="12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nd</a:t>
              </a:r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bone on WHY 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33B6E9C-A3DB-45D3-8807-6C9459D339DA}"/>
                </a:ext>
              </a:extLst>
            </p:cNvPr>
            <p:cNvSpPr/>
            <p:nvPr/>
          </p:nvSpPr>
          <p:spPr>
            <a:xfrm rot="5400000">
              <a:off x="8831585" y="3157840"/>
              <a:ext cx="1422115" cy="1045860"/>
            </a:xfrm>
            <a:prstGeom prst="triangle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5A9118-A99D-4FC2-9CDB-6258B93C39D1}"/>
                </a:ext>
              </a:extLst>
            </p:cNvPr>
            <p:cNvSpPr txBox="1"/>
            <p:nvPr/>
          </p:nvSpPr>
          <p:spPr>
            <a:xfrm>
              <a:off x="4027846" y="4862571"/>
              <a:ext cx="1470852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Measurement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A4593B-A818-44AF-B242-D6C110B33730}"/>
                </a:ext>
              </a:extLst>
            </p:cNvPr>
            <p:cNvSpPr txBox="1"/>
            <p:nvPr/>
          </p:nvSpPr>
          <p:spPr>
            <a:xfrm>
              <a:off x="7512487" y="4959399"/>
              <a:ext cx="965329" cy="338554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Material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847752-37A5-48AD-904E-35C86C6D6D91}"/>
                </a:ext>
              </a:extLst>
            </p:cNvPr>
            <p:cNvSpPr txBox="1"/>
            <p:nvPr/>
          </p:nvSpPr>
          <p:spPr>
            <a:xfrm>
              <a:off x="8041527" y="4212832"/>
              <a:ext cx="11301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 the categories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2C23B-5373-4D4A-A5E6-0DD745EF54CA}"/>
                </a:ext>
              </a:extLst>
            </p:cNvPr>
            <p:cNvSpPr txBox="1"/>
            <p:nvPr/>
          </p:nvSpPr>
          <p:spPr>
            <a:xfrm>
              <a:off x="6108367" y="1160896"/>
              <a:ext cx="1192295" cy="461665"/>
            </a:xfrm>
            <a:prstGeom prst="rect">
              <a:avLst/>
            </a:prstGeom>
            <a:solidFill>
              <a:srgbClr val="3DABB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 the statement 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B65EE54-2A55-4109-A23F-09BCE8E0C741}"/>
                </a:ext>
              </a:extLst>
            </p:cNvPr>
            <p:cNvGrpSpPr/>
            <p:nvPr/>
          </p:nvGrpSpPr>
          <p:grpSpPr>
            <a:xfrm flipH="1">
              <a:off x="7021748" y="2690885"/>
              <a:ext cx="348514" cy="671358"/>
              <a:chOff x="3776701" y="2486482"/>
              <a:chExt cx="237147" cy="67135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04B0AF5-600B-4E39-A3A1-4F143EC3B282}"/>
                  </a:ext>
                </a:extLst>
              </p:cNvPr>
              <p:cNvCxnSpPr/>
              <p:nvPr/>
            </p:nvCxnSpPr>
            <p:spPr>
              <a:xfrm>
                <a:off x="3776701" y="3146832"/>
                <a:ext cx="23714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93587FF-3944-4CA9-B740-3B6C739DD4DC}"/>
                  </a:ext>
                </a:extLst>
              </p:cNvPr>
              <p:cNvCxnSpPr/>
              <p:nvPr/>
            </p:nvCxnSpPr>
            <p:spPr>
              <a:xfrm flipV="1">
                <a:off x="3776701" y="2486482"/>
                <a:ext cx="0" cy="67135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2656BF-A76C-4832-8402-5BA78DFCADFC}"/>
                </a:ext>
              </a:extLst>
            </p:cNvPr>
            <p:cNvGrpSpPr/>
            <p:nvPr/>
          </p:nvGrpSpPr>
          <p:grpSpPr>
            <a:xfrm flipH="1">
              <a:off x="8327941" y="1871155"/>
              <a:ext cx="348514" cy="671358"/>
              <a:chOff x="3776701" y="2486482"/>
              <a:chExt cx="237147" cy="6713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D3C5670-042A-4024-A919-54D73E1BF9C3}"/>
                  </a:ext>
                </a:extLst>
              </p:cNvPr>
              <p:cNvCxnSpPr/>
              <p:nvPr/>
            </p:nvCxnSpPr>
            <p:spPr>
              <a:xfrm>
                <a:off x="3776701" y="3137307"/>
                <a:ext cx="23714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F654222-0419-4A08-B632-31FB81295852}"/>
                  </a:ext>
                </a:extLst>
              </p:cNvPr>
              <p:cNvCxnSpPr/>
              <p:nvPr/>
            </p:nvCxnSpPr>
            <p:spPr>
              <a:xfrm flipV="1">
                <a:off x="3776701" y="2486482"/>
                <a:ext cx="0" cy="67135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0EFDA6-22B9-4823-B259-10C4E157E1FC}"/>
                </a:ext>
              </a:extLst>
            </p:cNvPr>
            <p:cNvSpPr txBox="1"/>
            <p:nvPr/>
          </p:nvSpPr>
          <p:spPr>
            <a:xfrm>
              <a:off x="8010457" y="1376650"/>
              <a:ext cx="1192295" cy="646331"/>
            </a:xfrm>
            <a:prstGeom prst="rect">
              <a:avLst/>
            </a:prstGeom>
            <a:solidFill>
              <a:srgbClr val="3DABB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r>
                <a:rPr lang="en-US" sz="12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</a:t>
              </a:r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bone related to effect 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3FA02DB-1FE8-4764-9D49-02AB964BAB18}"/>
              </a:ext>
            </a:extLst>
          </p:cNvPr>
          <p:cNvSpPr/>
          <p:nvPr/>
        </p:nvSpPr>
        <p:spPr>
          <a:xfrm>
            <a:off x="0" y="952394"/>
            <a:ext cx="2757452" cy="5219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8C6640-62A0-4E00-95D0-288570FEF054}"/>
              </a:ext>
            </a:extLst>
          </p:cNvPr>
          <p:cNvSpPr txBox="1"/>
          <p:nvPr/>
        </p:nvSpPr>
        <p:spPr>
          <a:xfrm>
            <a:off x="351252" y="917761"/>
            <a:ext cx="229670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 "Why " until it can't be asked anymore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the root cause first , don't discuss solutions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Always focus on System Process &gt; Tools &gt; HUMAN </a:t>
            </a:r>
          </a:p>
        </p:txBody>
      </p:sp>
    </p:spTree>
    <p:extLst>
      <p:ext uri="{BB962C8B-B14F-4D97-AF65-F5344CB8AC3E}">
        <p14:creationId xmlns:p14="http://schemas.microsoft.com/office/powerpoint/2010/main" val="355984082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19ECB8-DB25-4F2B-826E-4265CB230839}"/>
              </a:ext>
            </a:extLst>
          </p:cNvPr>
          <p:cNvGrpSpPr/>
          <p:nvPr/>
        </p:nvGrpSpPr>
        <p:grpSpPr>
          <a:xfrm>
            <a:off x="3619500" y="0"/>
            <a:ext cx="4285785" cy="1107996"/>
            <a:chOff x="3619500" y="0"/>
            <a:chExt cx="4285785" cy="1107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0DE280-07F8-4F49-B65F-94F825BDDECC}"/>
                </a:ext>
              </a:extLst>
            </p:cNvPr>
            <p:cNvSpPr txBox="1"/>
            <p:nvPr/>
          </p:nvSpPr>
          <p:spPr>
            <a:xfrm>
              <a:off x="3619500" y="0"/>
              <a:ext cx="227177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Berlin Sans FB" panose="020E0602020502020306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7E1357-C0A4-4B1F-9F9D-714D0A259BA3}"/>
                </a:ext>
              </a:extLst>
            </p:cNvPr>
            <p:cNvSpPr txBox="1"/>
            <p:nvPr/>
          </p:nvSpPr>
          <p:spPr>
            <a:xfrm>
              <a:off x="5649502" y="439161"/>
              <a:ext cx="13227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17CB9-68E5-46B5-8C00-3982942C5C2D}"/>
                </a:ext>
              </a:extLst>
            </p:cNvPr>
            <p:cNvSpPr txBox="1"/>
            <p:nvPr/>
          </p:nvSpPr>
          <p:spPr>
            <a:xfrm>
              <a:off x="6843776" y="500716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Berlin Sans FB" panose="020E0602020502020306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</a:t>
              </a:r>
            </a:p>
          </p:txBody>
        </p:sp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91B5EA2-9399-4F70-90BE-1B49ED1AC2CF}"/>
              </a:ext>
            </a:extLst>
          </p:cNvPr>
          <p:cNvGraphicFramePr/>
          <p:nvPr/>
        </p:nvGraphicFramePr>
        <p:xfrm>
          <a:off x="876300" y="1309986"/>
          <a:ext cx="5219700" cy="46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36826C5-6E8F-4F82-B4E9-A2C0E7D06E65}"/>
              </a:ext>
            </a:extLst>
          </p:cNvPr>
          <p:cNvGraphicFramePr/>
          <p:nvPr/>
        </p:nvGraphicFramePr>
        <p:xfrm>
          <a:off x="6310901" y="1324571"/>
          <a:ext cx="5219700" cy="46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87248011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AE2F2D-5115-4B49-9C35-7D6EF4D5A7A0}"/>
              </a:ext>
            </a:extLst>
          </p:cNvPr>
          <p:cNvSpPr txBox="1"/>
          <p:nvPr/>
        </p:nvSpPr>
        <p:spPr>
          <a:xfrm>
            <a:off x="1066800" y="336994"/>
            <a:ext cx="5164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WHYS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24784-FE40-473C-BD5D-53D3A5DBD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6" y="943983"/>
            <a:ext cx="10660828" cy="49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99813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004A9-F7E0-4F24-A550-DAD920CEB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" y="1494970"/>
            <a:ext cx="4588630" cy="4405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E95BD-9AEA-4F37-8D36-F9042899FA97}"/>
              </a:ext>
            </a:extLst>
          </p:cNvPr>
          <p:cNvSpPr txBox="1"/>
          <p:nvPr/>
        </p:nvSpPr>
        <p:spPr>
          <a:xfrm>
            <a:off x="6703486" y="2612572"/>
            <a:ext cx="4008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come late for training Today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EEBF7-DE5B-4B71-BF2A-8B7B56C84A1E}"/>
              </a:ext>
            </a:extLst>
          </p:cNvPr>
          <p:cNvSpPr txBox="1"/>
          <p:nvPr/>
        </p:nvSpPr>
        <p:spPr>
          <a:xfrm>
            <a:off x="-544587" y="315335"/>
            <a:ext cx="6228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15- MINUTES EXERCISE</a:t>
            </a:r>
          </a:p>
        </p:txBody>
      </p:sp>
    </p:spTree>
    <p:extLst>
      <p:ext uri="{BB962C8B-B14F-4D97-AF65-F5344CB8AC3E}">
        <p14:creationId xmlns:p14="http://schemas.microsoft.com/office/powerpoint/2010/main" val="2317228410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D2934-F9C9-48A0-A1A3-A24E0A4745CD}"/>
              </a:ext>
            </a:extLst>
          </p:cNvPr>
          <p:cNvSpPr txBox="1"/>
          <p:nvPr/>
        </p:nvSpPr>
        <p:spPr>
          <a:xfrm>
            <a:off x="736568" y="1514697"/>
            <a:ext cx="4933528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known as mistake proofing, its a Japanese term meaning "avoiding inadvertent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mistake", which was formalized by Shigeo Shingo in 1961.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It's methos that either prevents error to occur , or making the mistake visible or detectable once occurring</a:t>
            </a:r>
            <a:r>
              <a:rPr lang="en-US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E7BD7-2560-461B-8C1D-02433984E003}"/>
              </a:ext>
            </a:extLst>
          </p:cNvPr>
          <p:cNvSpPr/>
          <p:nvPr/>
        </p:nvSpPr>
        <p:spPr>
          <a:xfrm>
            <a:off x="5965371" y="1676400"/>
            <a:ext cx="5631543" cy="345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6E2F3-79E1-4467-9D1F-0C21630A8B6B}"/>
              </a:ext>
            </a:extLst>
          </p:cNvPr>
          <p:cNvSpPr txBox="1"/>
          <p:nvPr/>
        </p:nvSpPr>
        <p:spPr>
          <a:xfrm>
            <a:off x="8710385" y="3864374"/>
            <a:ext cx="2349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Proofing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598B02A-DF29-4C09-9C5E-8FF9E62A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34013-D384-4F45-8C9A-CF2DF5A933F9}"/>
              </a:ext>
            </a:extLst>
          </p:cNvPr>
          <p:cNvSpPr txBox="1"/>
          <p:nvPr/>
        </p:nvSpPr>
        <p:spPr>
          <a:xfrm>
            <a:off x="6819673" y="2177918"/>
            <a:ext cx="1890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4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ポカ</a:t>
            </a:r>
            <a:r>
              <a:rPr kumimoji="0" lang="ja-JP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668781-85DF-4F2B-B299-0AC2BF3D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C986-F232-4C4B-BAEA-20E6CA7E3E25}"/>
              </a:ext>
            </a:extLst>
          </p:cNvPr>
          <p:cNvSpPr txBox="1"/>
          <p:nvPr/>
        </p:nvSpPr>
        <p:spPr>
          <a:xfrm>
            <a:off x="6819673" y="3741264"/>
            <a:ext cx="1547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4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ヨク</a:t>
            </a:r>
            <a:r>
              <a:rPr kumimoji="0" lang="ja-JP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ja-JP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F9BEA-2546-46FF-A337-F65975EF48F6}"/>
              </a:ext>
            </a:extLst>
          </p:cNvPr>
          <p:cNvSpPr txBox="1"/>
          <p:nvPr/>
        </p:nvSpPr>
        <p:spPr>
          <a:xfrm>
            <a:off x="7114948" y="2802545"/>
            <a:ext cx="957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POKA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18116-EA7D-475F-BBBB-21C84E174705}"/>
              </a:ext>
            </a:extLst>
          </p:cNvPr>
          <p:cNvSpPr txBox="1"/>
          <p:nvPr/>
        </p:nvSpPr>
        <p:spPr>
          <a:xfrm>
            <a:off x="7114948" y="4341428"/>
            <a:ext cx="957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YOKE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EC8CD-2B45-48EF-8483-6DE34824C132}"/>
              </a:ext>
            </a:extLst>
          </p:cNvPr>
          <p:cNvSpPr txBox="1"/>
          <p:nvPr/>
        </p:nvSpPr>
        <p:spPr>
          <a:xfrm>
            <a:off x="8864600" y="2516472"/>
            <a:ext cx="1890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Mistake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3F968-4799-4B91-B2B6-44ECAE2AE3A7}"/>
              </a:ext>
            </a:extLst>
          </p:cNvPr>
          <p:cNvSpPr txBox="1"/>
          <p:nvPr/>
        </p:nvSpPr>
        <p:spPr>
          <a:xfrm>
            <a:off x="815716" y="1343187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POKA| YOKE </a:t>
            </a:r>
          </a:p>
        </p:txBody>
      </p:sp>
    </p:spTree>
    <p:extLst>
      <p:ext uri="{BB962C8B-B14F-4D97-AF65-F5344CB8AC3E}">
        <p14:creationId xmlns:p14="http://schemas.microsoft.com/office/powerpoint/2010/main" val="4264913843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556458-170B-4684-99C9-DA2B3D040749}"/>
              </a:ext>
            </a:extLst>
          </p:cNvPr>
          <p:cNvSpPr txBox="1"/>
          <p:nvPr/>
        </p:nvSpPr>
        <p:spPr>
          <a:xfrm>
            <a:off x="1067508" y="282485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POKA| YOKE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7E26D6-347F-4190-9B2B-6A2968A90104}"/>
              </a:ext>
            </a:extLst>
          </p:cNvPr>
          <p:cNvGrpSpPr/>
          <p:nvPr/>
        </p:nvGrpSpPr>
        <p:grpSpPr>
          <a:xfrm>
            <a:off x="913474" y="1497452"/>
            <a:ext cx="10705996" cy="3325264"/>
            <a:chOff x="1132683" y="2660011"/>
            <a:chExt cx="7523463" cy="208100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0959212-D737-43E2-B5E8-02A4908D6CD5}"/>
                </a:ext>
              </a:extLst>
            </p:cNvPr>
            <p:cNvSpPr/>
            <p:nvPr/>
          </p:nvSpPr>
          <p:spPr>
            <a:xfrm>
              <a:off x="2312046" y="2925099"/>
              <a:ext cx="1279972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C00000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Forget 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8039E60-5FC6-436C-AFF7-E75D88C2BEED}"/>
                </a:ext>
              </a:extLst>
            </p:cNvPr>
            <p:cNvSpPr/>
            <p:nvPr/>
          </p:nvSpPr>
          <p:spPr>
            <a:xfrm>
              <a:off x="1132683" y="3260069"/>
              <a:ext cx="2346772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19756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Misunderstand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15E7E5-8AE6-401C-A52B-E2CAA12C3904}"/>
                </a:ext>
              </a:extLst>
            </p:cNvPr>
            <p:cNvSpPr/>
            <p:nvPr/>
          </p:nvSpPr>
          <p:spPr>
            <a:xfrm>
              <a:off x="2646657" y="2682898"/>
              <a:ext cx="2670622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F57D2F"/>
                  </a:solidFill>
                  <a:latin typeface="Chaparral Pro" panose="02060503040505020203" pitchFamily="18" charset="0"/>
                  <a:ea typeface="Adobe Fan Heiti Std B" panose="020B0700000000000000" pitchFamily="34" charset="-128"/>
                </a:rPr>
                <a:t>Misidentification 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671989E-FB1B-4C0E-B832-EB443BD0746A}"/>
                </a:ext>
              </a:extLst>
            </p:cNvPr>
            <p:cNvSpPr/>
            <p:nvPr/>
          </p:nvSpPr>
          <p:spPr>
            <a:xfrm>
              <a:off x="3303318" y="3952595"/>
              <a:ext cx="3248022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FFC000"/>
                  </a:solidFill>
                  <a:latin typeface="Copperplate Gothic Light" panose="020E0507020206020404" pitchFamily="34" charset="0"/>
                  <a:ea typeface="Adobe Fan Heiti Std B" panose="020B0700000000000000" pitchFamily="34" charset="-128"/>
                </a:rPr>
                <a:t>Lack of Experience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308BF5-951E-410C-8AC2-BCE216C9493E}"/>
                </a:ext>
              </a:extLst>
            </p:cNvPr>
            <p:cNvSpPr/>
            <p:nvPr/>
          </p:nvSpPr>
          <p:spPr>
            <a:xfrm>
              <a:off x="4200431" y="2660011"/>
              <a:ext cx="2670623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ea typeface="Adobe Fan Heiti Std B" panose="020B0700000000000000" pitchFamily="34" charset="-128"/>
                </a:rPr>
                <a:t>Negligence</a:t>
              </a:r>
              <a:r>
                <a:rPr lang="en-US" sz="3200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0D9BEE-D2D8-45A5-ADB8-3B28E45CBF09}"/>
                </a:ext>
              </a:extLst>
            </p:cNvPr>
            <p:cNvSpPr/>
            <p:nvPr/>
          </p:nvSpPr>
          <p:spPr>
            <a:xfrm>
              <a:off x="4270047" y="4213347"/>
              <a:ext cx="2670623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chemeClr val="accent2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Lateness 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AC15F2-8C0E-4706-8529-EA74F52813A9}"/>
                </a:ext>
              </a:extLst>
            </p:cNvPr>
            <p:cNvSpPr/>
            <p:nvPr/>
          </p:nvSpPr>
          <p:spPr>
            <a:xfrm>
              <a:off x="3366892" y="2932071"/>
              <a:ext cx="4275672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DB7123"/>
                  </a:solidFill>
                  <a:latin typeface="Bookman Old Style" panose="02050604050505020204" pitchFamily="18" charset="0"/>
                  <a:ea typeface="Adobe Fan Heiti Std B" panose="020B0700000000000000" pitchFamily="34" charset="-128"/>
                </a:rPr>
                <a:t>Lack of Standardization 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189F4A3-293F-4B70-898F-CA1C956BC527}"/>
                </a:ext>
              </a:extLst>
            </p:cNvPr>
            <p:cNvSpPr/>
            <p:nvPr/>
          </p:nvSpPr>
          <p:spPr>
            <a:xfrm>
              <a:off x="5716091" y="3657600"/>
              <a:ext cx="2670623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565D8A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Shocked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00444F-F91B-4A01-B17D-94B0BDA0FB5E}"/>
                </a:ext>
              </a:extLst>
            </p:cNvPr>
            <p:cNvSpPr/>
            <p:nvPr/>
          </p:nvSpPr>
          <p:spPr>
            <a:xfrm>
              <a:off x="3224020" y="3259404"/>
              <a:ext cx="5432126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rgbClr val="3DABB1"/>
                  </a:solidFill>
                  <a:latin typeface="Bodoni MT" panose="02070603080606020203" pitchFamily="18" charset="0"/>
                  <a:ea typeface="Adobe Fan Heiti Std B" panose="020B0700000000000000" pitchFamily="34" charset="-128"/>
                </a:rPr>
                <a:t>Stubborn (don’t want follow the rules ) 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E43FC1-E1E0-4C3E-8CA6-0A9035203AAB}"/>
                </a:ext>
              </a:extLst>
            </p:cNvPr>
            <p:cNvSpPr/>
            <p:nvPr/>
          </p:nvSpPr>
          <p:spPr>
            <a:xfrm>
              <a:off x="2543305" y="3665825"/>
              <a:ext cx="3453484" cy="527670"/>
            </a:xfrm>
            <a:custGeom>
              <a:avLst/>
              <a:gdLst>
                <a:gd name="connsiteX0" fmla="*/ 0 w 5280283"/>
                <a:gd name="connsiteY0" fmla="*/ 87947 h 527670"/>
                <a:gd name="connsiteX1" fmla="*/ 87947 w 5280283"/>
                <a:gd name="connsiteY1" fmla="*/ 0 h 527670"/>
                <a:gd name="connsiteX2" fmla="*/ 5192336 w 5280283"/>
                <a:gd name="connsiteY2" fmla="*/ 0 h 527670"/>
                <a:gd name="connsiteX3" fmla="*/ 5280283 w 5280283"/>
                <a:gd name="connsiteY3" fmla="*/ 87947 h 527670"/>
                <a:gd name="connsiteX4" fmla="*/ 5280283 w 5280283"/>
                <a:gd name="connsiteY4" fmla="*/ 439723 h 527670"/>
                <a:gd name="connsiteX5" fmla="*/ 5192336 w 5280283"/>
                <a:gd name="connsiteY5" fmla="*/ 527670 h 527670"/>
                <a:gd name="connsiteX6" fmla="*/ 87947 w 5280283"/>
                <a:gd name="connsiteY6" fmla="*/ 527670 h 527670"/>
                <a:gd name="connsiteX7" fmla="*/ 0 w 5280283"/>
                <a:gd name="connsiteY7" fmla="*/ 439723 h 527670"/>
                <a:gd name="connsiteX8" fmla="*/ 0 w 5280283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80283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5192336" y="0"/>
                  </a:lnTo>
                  <a:cubicBezTo>
                    <a:pt x="5240908" y="0"/>
                    <a:pt x="5280283" y="39375"/>
                    <a:pt x="5280283" y="87947"/>
                  </a:cubicBezTo>
                  <a:lnTo>
                    <a:pt x="5280283" y="439723"/>
                  </a:lnTo>
                  <a:cubicBezTo>
                    <a:pt x="5280283" y="488295"/>
                    <a:pt x="5240908" y="527670"/>
                    <a:pt x="5192336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DB7123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Deliberately (sabotage )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020BB2-C017-4427-9787-8512B7BB90D2}"/>
              </a:ext>
            </a:extLst>
          </p:cNvPr>
          <p:cNvSpPr txBox="1"/>
          <p:nvPr/>
        </p:nvSpPr>
        <p:spPr>
          <a:xfrm>
            <a:off x="1730089" y="5098938"/>
            <a:ext cx="8888970" cy="523220"/>
          </a:xfrm>
          <a:prstGeom prst="rect">
            <a:avLst/>
          </a:prstGeom>
          <a:solidFill>
            <a:srgbClr val="3DABB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to blame, but think about what are the solution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89EFB-2287-407C-8A6E-FA23EE82C652}"/>
              </a:ext>
            </a:extLst>
          </p:cNvPr>
          <p:cNvSpPr/>
          <p:nvPr/>
        </p:nvSpPr>
        <p:spPr>
          <a:xfrm>
            <a:off x="1918163" y="2353765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366845-214B-4BE8-AB9A-3C7E1B20220F}"/>
              </a:ext>
            </a:extLst>
          </p:cNvPr>
          <p:cNvSpPr/>
          <p:nvPr/>
        </p:nvSpPr>
        <p:spPr>
          <a:xfrm>
            <a:off x="4836496" y="3051455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375756-A996-4AE2-B1EF-FE7B06B406E1}"/>
              </a:ext>
            </a:extLst>
          </p:cNvPr>
          <p:cNvSpPr/>
          <p:nvPr/>
        </p:nvSpPr>
        <p:spPr>
          <a:xfrm>
            <a:off x="7833377" y="1817573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BA0BC4-2D8C-4F1A-8C44-F2F3F2DCC33F}"/>
              </a:ext>
            </a:extLst>
          </p:cNvPr>
          <p:cNvSpPr/>
          <p:nvPr/>
        </p:nvSpPr>
        <p:spPr>
          <a:xfrm>
            <a:off x="8950760" y="3091511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F9108A-4A2C-4804-A266-95B8D86DE77E}"/>
              </a:ext>
            </a:extLst>
          </p:cNvPr>
          <p:cNvSpPr/>
          <p:nvPr/>
        </p:nvSpPr>
        <p:spPr>
          <a:xfrm>
            <a:off x="7448241" y="4463045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50A5E-527C-4AA1-AF3D-D83E933750A7}"/>
              </a:ext>
            </a:extLst>
          </p:cNvPr>
          <p:cNvSpPr/>
          <p:nvPr/>
        </p:nvSpPr>
        <p:spPr>
          <a:xfrm>
            <a:off x="3707650" y="4452805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124D39-A35F-49B3-902B-D39DD6B401CA}"/>
              </a:ext>
            </a:extLst>
          </p:cNvPr>
          <p:cNvSpPr/>
          <p:nvPr/>
        </p:nvSpPr>
        <p:spPr>
          <a:xfrm>
            <a:off x="4992851" y="1391338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3644D-7ED7-43A3-A183-DD745DA04ED1}"/>
              </a:ext>
            </a:extLst>
          </p:cNvPr>
          <p:cNvSpPr/>
          <p:nvPr/>
        </p:nvSpPr>
        <p:spPr>
          <a:xfrm>
            <a:off x="8935540" y="3791142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8BA7C3-08BF-4612-8575-949964A05978}"/>
              </a:ext>
            </a:extLst>
          </p:cNvPr>
          <p:cNvSpPr/>
          <p:nvPr/>
        </p:nvSpPr>
        <p:spPr>
          <a:xfrm>
            <a:off x="1812948" y="3465250"/>
            <a:ext cx="77027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16432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F8E767-037B-4A80-B4E8-8CD74D8DD25A}"/>
              </a:ext>
            </a:extLst>
          </p:cNvPr>
          <p:cNvGrpSpPr/>
          <p:nvPr/>
        </p:nvGrpSpPr>
        <p:grpSpPr>
          <a:xfrm>
            <a:off x="1800640" y="562072"/>
            <a:ext cx="8390280" cy="3746815"/>
            <a:chOff x="1654866" y="787359"/>
            <a:chExt cx="8390280" cy="374681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E6B779F-020A-4CF9-AA94-1E5707D70377}"/>
                </a:ext>
              </a:extLst>
            </p:cNvPr>
            <p:cNvCxnSpPr/>
            <p:nvPr/>
          </p:nvCxnSpPr>
          <p:spPr>
            <a:xfrm>
              <a:off x="8569185" y="3835197"/>
              <a:ext cx="0" cy="3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2C3295B-56DD-4011-8858-9A8130E7ECB8}"/>
                </a:ext>
              </a:extLst>
            </p:cNvPr>
            <p:cNvCxnSpPr/>
            <p:nvPr/>
          </p:nvCxnSpPr>
          <p:spPr>
            <a:xfrm>
              <a:off x="2878206" y="3869699"/>
              <a:ext cx="0" cy="3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56E9D1-AB59-42A5-82EF-0B161CD784A9}"/>
                </a:ext>
              </a:extLst>
            </p:cNvPr>
            <p:cNvCxnSpPr/>
            <p:nvPr/>
          </p:nvCxnSpPr>
          <p:spPr>
            <a:xfrm>
              <a:off x="5738189" y="2223246"/>
              <a:ext cx="0" cy="3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B36D6A-461E-41BF-B4DA-331DEBE95199}"/>
                </a:ext>
              </a:extLst>
            </p:cNvPr>
            <p:cNvCxnSpPr/>
            <p:nvPr/>
          </p:nvCxnSpPr>
          <p:spPr>
            <a:xfrm>
              <a:off x="5744816" y="1300909"/>
              <a:ext cx="0" cy="3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FC11B-A714-4809-8CB5-04A1C29C143C}"/>
                </a:ext>
              </a:extLst>
            </p:cNvPr>
            <p:cNvSpPr/>
            <p:nvPr/>
          </p:nvSpPr>
          <p:spPr>
            <a:xfrm>
              <a:off x="3323811" y="2646947"/>
              <a:ext cx="4678016" cy="7023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6D1D7-7B74-4EE4-9CFA-5586F3AE2298}"/>
                </a:ext>
              </a:extLst>
            </p:cNvPr>
            <p:cNvSpPr/>
            <p:nvPr/>
          </p:nvSpPr>
          <p:spPr>
            <a:xfrm>
              <a:off x="3710608" y="1738336"/>
              <a:ext cx="3962400" cy="702365"/>
            </a:xfrm>
            <a:prstGeom prst="rect">
              <a:avLst/>
            </a:prstGeom>
            <a:solidFill>
              <a:srgbClr val="565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3DF311-7B88-4E52-937A-BD19720BECD5}"/>
                </a:ext>
              </a:extLst>
            </p:cNvPr>
            <p:cNvSpPr/>
            <p:nvPr/>
          </p:nvSpPr>
          <p:spPr>
            <a:xfrm>
              <a:off x="3352800" y="787359"/>
              <a:ext cx="4678016" cy="7023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378891-C74C-4FF3-96C0-F6D31723A1A8}"/>
                </a:ext>
              </a:extLst>
            </p:cNvPr>
            <p:cNvSpPr/>
            <p:nvPr/>
          </p:nvSpPr>
          <p:spPr>
            <a:xfrm>
              <a:off x="3546612" y="788506"/>
              <a:ext cx="4290393" cy="7023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DF74D3-ADFA-411B-9058-61CA38FE0327}"/>
                </a:ext>
              </a:extLst>
            </p:cNvPr>
            <p:cNvSpPr txBox="1"/>
            <p:nvPr/>
          </p:nvSpPr>
          <p:spPr>
            <a:xfrm>
              <a:off x="7093224" y="4158484"/>
              <a:ext cx="2951922" cy="362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Detection /Warning System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8C4F95-8C96-43DA-8F33-1482974F0121}"/>
                </a:ext>
              </a:extLst>
            </p:cNvPr>
            <p:cNvSpPr txBox="1"/>
            <p:nvPr/>
          </p:nvSpPr>
          <p:spPr>
            <a:xfrm>
              <a:off x="3546612" y="809316"/>
              <a:ext cx="4396409" cy="658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POTENTIAL /CURRENT ABNORMALITIES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FF806B-1F61-4ACB-9D15-D9AD33103861}"/>
                </a:ext>
              </a:extLst>
            </p:cNvPr>
            <p:cNvSpPr txBox="1"/>
            <p:nvPr/>
          </p:nvSpPr>
          <p:spPr>
            <a:xfrm>
              <a:off x="3579744" y="1913954"/>
              <a:ext cx="4166150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Perform root cause analysis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3AE418-C1D9-42C3-8BF9-BE5482DFE8BD}"/>
                </a:ext>
              </a:extLst>
            </p:cNvPr>
            <p:cNvSpPr txBox="1"/>
            <p:nvPr/>
          </p:nvSpPr>
          <p:spPr>
            <a:xfrm>
              <a:off x="3495261" y="2817085"/>
              <a:ext cx="4393094" cy="362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 the solution become preventive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172759-1230-4C6F-8A5A-AD2BD9D8E63A}"/>
                </a:ext>
              </a:extLst>
            </p:cNvPr>
            <p:cNvGrpSpPr/>
            <p:nvPr/>
          </p:nvGrpSpPr>
          <p:grpSpPr>
            <a:xfrm>
              <a:off x="2261152" y="3476046"/>
              <a:ext cx="1234109" cy="592451"/>
              <a:chOff x="2345635" y="3381474"/>
              <a:chExt cx="1234109" cy="59245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3747F5-F589-4119-8DE3-8076CAD9A358}"/>
                  </a:ext>
                </a:extLst>
              </p:cNvPr>
              <p:cNvSpPr/>
              <p:nvPr/>
            </p:nvSpPr>
            <p:spPr>
              <a:xfrm>
                <a:off x="2345635" y="3389150"/>
                <a:ext cx="1234109" cy="5847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5F40BA-0D27-4806-8DED-97E78B962734}"/>
                  </a:ext>
                </a:extLst>
              </p:cNvPr>
              <p:cNvSpPr txBox="1"/>
              <p:nvPr/>
            </p:nvSpPr>
            <p:spPr>
              <a:xfrm>
                <a:off x="2589144" y="3381474"/>
                <a:ext cx="765313" cy="575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b="1" dirty="0">
                    <a:effectLst/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YES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A7A7C9-F781-46B9-B896-7316BA21648F}"/>
                </a:ext>
              </a:extLst>
            </p:cNvPr>
            <p:cNvGrpSpPr/>
            <p:nvPr/>
          </p:nvGrpSpPr>
          <p:grpSpPr>
            <a:xfrm>
              <a:off x="7888355" y="3478105"/>
              <a:ext cx="1234109" cy="596008"/>
              <a:chOff x="7977807" y="3385301"/>
              <a:chExt cx="1234109" cy="59600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7DBAC7-C858-4F17-914E-60AD1B3076D4}"/>
                  </a:ext>
                </a:extLst>
              </p:cNvPr>
              <p:cNvSpPr/>
              <p:nvPr/>
            </p:nvSpPr>
            <p:spPr>
              <a:xfrm>
                <a:off x="7977807" y="3396534"/>
                <a:ext cx="1234109" cy="58477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43A5EA-9AAB-4F2B-B836-5EBA6F2653EA}"/>
                  </a:ext>
                </a:extLst>
              </p:cNvPr>
              <p:cNvSpPr txBox="1"/>
              <p:nvPr/>
            </p:nvSpPr>
            <p:spPr>
              <a:xfrm>
                <a:off x="8314912" y="3385301"/>
                <a:ext cx="5946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effectLst/>
                    <a:latin typeface="Agency FB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NO</a:t>
                </a:r>
                <a:endParaRPr lang="en-US" sz="3200" b="1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55F429-C177-49FF-AC63-7B4E8A715954}"/>
                </a:ext>
              </a:extLst>
            </p:cNvPr>
            <p:cNvSpPr txBox="1"/>
            <p:nvPr/>
          </p:nvSpPr>
          <p:spPr>
            <a:xfrm>
              <a:off x="1654866" y="4172087"/>
              <a:ext cx="2951922" cy="362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Prevention /Control System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CCD5F9-E2C7-4019-880D-837225588E9B}"/>
                </a:ext>
              </a:extLst>
            </p:cNvPr>
            <p:cNvCxnSpPr/>
            <p:nvPr/>
          </p:nvCxnSpPr>
          <p:spPr>
            <a:xfrm>
              <a:off x="5731562" y="3349312"/>
              <a:ext cx="0" cy="36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38D32B-FCDD-4FF7-8979-59AC04232758}"/>
                </a:ext>
              </a:extLst>
            </p:cNvPr>
            <p:cNvCxnSpPr/>
            <p:nvPr/>
          </p:nvCxnSpPr>
          <p:spPr>
            <a:xfrm>
              <a:off x="3579744" y="3763721"/>
              <a:ext cx="4166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A1A368E-C413-4552-949A-36F145FE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4" t="50000" r="53607" b="13623"/>
          <a:stretch/>
        </p:blipFill>
        <p:spPr>
          <a:xfrm>
            <a:off x="1659836" y="4361210"/>
            <a:ext cx="3233530" cy="1791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EB7DCE-929D-40EC-B170-38240E89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79" t="50766" r="14427" b="14721"/>
          <a:stretch/>
        </p:blipFill>
        <p:spPr>
          <a:xfrm>
            <a:off x="6707314" y="4368065"/>
            <a:ext cx="3824850" cy="16533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76BB85-8E4E-401D-B0FC-B95350BEC4E1}"/>
              </a:ext>
            </a:extLst>
          </p:cNvPr>
          <p:cNvSpPr txBox="1"/>
          <p:nvPr/>
        </p:nvSpPr>
        <p:spPr>
          <a:xfrm>
            <a:off x="1067508" y="282485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POKA| YOKE </a:t>
            </a:r>
          </a:p>
        </p:txBody>
      </p:sp>
    </p:spTree>
    <p:extLst>
      <p:ext uri="{BB962C8B-B14F-4D97-AF65-F5344CB8AC3E}">
        <p14:creationId xmlns:p14="http://schemas.microsoft.com/office/powerpoint/2010/main" val="812857443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DAFEB-F172-413C-8061-1B2AF7DA07C8}"/>
              </a:ext>
            </a:extLst>
          </p:cNvPr>
          <p:cNvSpPr txBox="1"/>
          <p:nvPr/>
        </p:nvSpPr>
        <p:spPr>
          <a:xfrm>
            <a:off x="1067508" y="324688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FOR CONTROL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2829F-B672-4925-B109-DC43B16E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49" y="1013908"/>
            <a:ext cx="7949901" cy="48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369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652066-261A-4397-92C2-13788938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76" y="1177089"/>
            <a:ext cx="8308848" cy="3919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4D236-F17B-45C8-993C-DC4AD09B8229}"/>
              </a:ext>
            </a:extLst>
          </p:cNvPr>
          <p:cNvSpPr txBox="1"/>
          <p:nvPr/>
        </p:nvSpPr>
        <p:spPr>
          <a:xfrm>
            <a:off x="2341981" y="3136953"/>
            <a:ext cx="7676728" cy="37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Torque fastener to control tightening torque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2EAA3-6578-4CF4-8488-F5CD56EEC1D1}"/>
              </a:ext>
            </a:extLst>
          </p:cNvPr>
          <p:cNvSpPr txBox="1"/>
          <p:nvPr/>
        </p:nvSpPr>
        <p:spPr>
          <a:xfrm>
            <a:off x="2100356" y="5108640"/>
            <a:ext cx="3807992" cy="56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Dual Palm push buttons to activate toggle press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ABF0C-2B53-4D51-82EA-270B1B1DDF01}"/>
              </a:ext>
            </a:extLst>
          </p:cNvPr>
          <p:cNvSpPr txBox="1"/>
          <p:nvPr/>
        </p:nvSpPr>
        <p:spPr>
          <a:xfrm>
            <a:off x="6484867" y="5108640"/>
            <a:ext cx="4016558" cy="56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Press cannot be activated when safety cover is opened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93623-2E53-4BBB-AD34-75B265F53B77}"/>
              </a:ext>
            </a:extLst>
          </p:cNvPr>
          <p:cNvSpPr txBox="1"/>
          <p:nvPr/>
        </p:nvSpPr>
        <p:spPr>
          <a:xfrm>
            <a:off x="1067508" y="324688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FOR CONTROL SYSTEM </a:t>
            </a:r>
          </a:p>
        </p:txBody>
      </p:sp>
    </p:spTree>
    <p:extLst>
      <p:ext uri="{BB962C8B-B14F-4D97-AF65-F5344CB8AC3E}">
        <p14:creationId xmlns:p14="http://schemas.microsoft.com/office/powerpoint/2010/main" val="40241164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029" y="2449160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Bahnschrift Light SemiCondensed" panose="020B0502040204020203" pitchFamily="34" charset="0"/>
              </a:rPr>
              <a:t>" A </a:t>
            </a:r>
            <a:r>
              <a:rPr lang="en-US" sz="2800" dirty="0">
                <a:solidFill>
                  <a:srgbClr val="89181C"/>
                </a:solidFill>
                <a:latin typeface="Bahnschrift Light SemiCondensed" panose="020B0502040204020203" pitchFamily="34" charset="0"/>
              </a:rPr>
              <a:t>systematic approach </a:t>
            </a:r>
            <a:r>
              <a:rPr lang="en-US" sz="2800" dirty="0">
                <a:latin typeface="Bahnschrift Light SemiCondensed" panose="020B0502040204020203" pitchFamily="34" charset="0"/>
              </a:rPr>
              <a:t>to identity and </a:t>
            </a:r>
            <a:r>
              <a:rPr lang="en-US" sz="2800" dirty="0">
                <a:solidFill>
                  <a:srgbClr val="BE412B"/>
                </a:solidFill>
                <a:latin typeface="Bahnschrift Light SemiCondensed" panose="020B0502040204020203" pitchFamily="34" charset="0"/>
              </a:rPr>
              <a:t>eliminating waste </a:t>
            </a:r>
            <a:r>
              <a:rPr lang="en-US" sz="2800" dirty="0">
                <a:latin typeface="Bahnschrift Light SemiCondensed" panose="020B0502040204020203" pitchFamily="34" charset="0"/>
              </a:rPr>
              <a:t>(Non-Value added Activities) , while providing </a:t>
            </a:r>
            <a:r>
              <a:rPr lang="en-US" sz="2800" dirty="0">
                <a:solidFill>
                  <a:srgbClr val="177C72"/>
                </a:solidFill>
                <a:latin typeface="Bahnschrift Light SemiCondensed" panose="020B0502040204020203" pitchFamily="34" charset="0"/>
              </a:rPr>
              <a:t>Product or Services </a:t>
            </a:r>
            <a:r>
              <a:rPr lang="en-US" sz="2800" dirty="0">
                <a:latin typeface="Bahnschrift Light SemiCondensed" panose="020B0502040204020203" pitchFamily="34" charset="0"/>
              </a:rPr>
              <a:t>based on customer request </a:t>
            </a:r>
            <a:r>
              <a:rPr lang="en-US" sz="2800" dirty="0">
                <a:solidFill>
                  <a:srgbClr val="BE412B"/>
                </a:solidFill>
                <a:latin typeface="Bahnschrift Light SemiCondensed" panose="020B0502040204020203" pitchFamily="34" charset="0"/>
              </a:rPr>
              <a:t>(Pull System), </a:t>
            </a:r>
            <a:r>
              <a:rPr lang="en-US" sz="2800" dirty="0">
                <a:solidFill>
                  <a:srgbClr val="0070C0"/>
                </a:solidFill>
                <a:latin typeface="Bahnschrift Light SemiCondensed" panose="020B0502040204020203" pitchFamily="34" charset="0"/>
              </a:rPr>
              <a:t>through </a:t>
            </a:r>
            <a:r>
              <a:rPr lang="en-US" sz="2800" b="1" dirty="0">
                <a:solidFill>
                  <a:srgbClr val="0070C0"/>
                </a:solidFill>
                <a:latin typeface="Bahnschrift Light SemiCondensed" panose="020B0502040204020203" pitchFamily="34" charset="0"/>
              </a:rPr>
              <a:t>KAIZEN</a:t>
            </a:r>
            <a:r>
              <a:rPr lang="en-US" sz="2800" dirty="0">
                <a:latin typeface="Bahnschrift Light SemiCondensed" panose="020B0502040204020203" pitchFamily="34" charset="0"/>
              </a:rPr>
              <a:t> , in pursuing toward perfection."</a:t>
            </a:r>
          </a:p>
        </p:txBody>
      </p:sp>
      <p:sp>
        <p:nvSpPr>
          <p:cNvPr id="3" name="Rectangle 2"/>
          <p:cNvSpPr/>
          <p:nvPr/>
        </p:nvSpPr>
        <p:spPr>
          <a:xfrm>
            <a:off x="629616" y="1489457"/>
            <a:ext cx="3385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Bahnschrift Light SemiCondensed" panose="020B0502040204020203" pitchFamily="34" charset="0"/>
              </a:rPr>
              <a:t>LEAN Definition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5808458" y="4809246"/>
            <a:ext cx="15534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177C72"/>
                </a:solidFill>
                <a:latin typeface="Kozuka Mincho Pr6N L" panose="02020300000000000000" pitchFamily="18" charset="-128"/>
                <a:ea typeface="Kozuka Mincho Pr6N L" panose="02020300000000000000" pitchFamily="18" charset="-128"/>
              </a:rPr>
              <a:t>MEP LEAN Network </a:t>
            </a:r>
          </a:p>
        </p:txBody>
      </p:sp>
    </p:spTree>
    <p:extLst>
      <p:ext uri="{BB962C8B-B14F-4D97-AF65-F5344CB8AC3E}">
        <p14:creationId xmlns:p14="http://schemas.microsoft.com/office/powerpoint/2010/main" val="750204451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CB9735-044E-4E9B-BDF3-3DAEEABD58C4}"/>
              </a:ext>
            </a:extLst>
          </p:cNvPr>
          <p:cNvGraphicFramePr/>
          <p:nvPr/>
        </p:nvGraphicFramePr>
        <p:xfrm>
          <a:off x="725715" y="1315080"/>
          <a:ext cx="5558971" cy="4227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6C8053-8AA1-41C7-8BC9-9D52931CE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1693509"/>
            <a:ext cx="4905828" cy="3267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A9A0D-8326-4F59-8BE3-505D694589FD}"/>
              </a:ext>
            </a:extLst>
          </p:cNvPr>
          <p:cNvSpPr txBox="1"/>
          <p:nvPr/>
        </p:nvSpPr>
        <p:spPr>
          <a:xfrm>
            <a:off x="575138" y="423162"/>
            <a:ext cx="5280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 OF POKA YOKE</a:t>
            </a:r>
          </a:p>
        </p:txBody>
      </p:sp>
    </p:spTree>
    <p:extLst>
      <p:ext uri="{BB962C8B-B14F-4D97-AF65-F5344CB8AC3E}">
        <p14:creationId xmlns:p14="http://schemas.microsoft.com/office/powerpoint/2010/main" val="1306901055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953FA7-2062-4406-96D9-1EDCA169E99A}"/>
              </a:ext>
            </a:extLst>
          </p:cNvPr>
          <p:cNvSpPr txBox="1"/>
          <p:nvPr/>
        </p:nvSpPr>
        <p:spPr>
          <a:xfrm>
            <a:off x="915216" y="1385089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F9C03-DD97-4184-81D6-BCAE5A4E9380}"/>
              </a:ext>
            </a:extLst>
          </p:cNvPr>
          <p:cNvSpPr txBox="1"/>
          <p:nvPr/>
        </p:nvSpPr>
        <p:spPr>
          <a:xfrm>
            <a:off x="769888" y="2191611"/>
            <a:ext cx="5805083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 (Single -Minute Exchange of Dies ) is system for dramatically reducing the time it takes to complete equipment changeovers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Single-Minute Exchange of dies comes from the goal of reducing changeover times to the "Single" digit 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less than 10 Minutes).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2EAE5-7E18-4CC5-9342-0D6E510EB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98" y="536213"/>
            <a:ext cx="3414056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1935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E190D2-6B68-4E5F-AED0-2CC7010194FE}"/>
              </a:ext>
            </a:extLst>
          </p:cNvPr>
          <p:cNvGrpSpPr/>
          <p:nvPr/>
        </p:nvGrpSpPr>
        <p:grpSpPr>
          <a:xfrm>
            <a:off x="1607650" y="1104901"/>
            <a:ext cx="8514786" cy="4241432"/>
            <a:chOff x="1295964" y="1175486"/>
            <a:chExt cx="6856735" cy="37357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0CEC6E-7BC8-4428-98A2-9E1903F4D354}"/>
                </a:ext>
              </a:extLst>
            </p:cNvPr>
            <p:cNvSpPr/>
            <p:nvPr/>
          </p:nvSpPr>
          <p:spPr>
            <a:xfrm>
              <a:off x="1663968" y="1191980"/>
              <a:ext cx="1577009" cy="596348"/>
            </a:xfrm>
            <a:prstGeom prst="rect">
              <a:avLst/>
            </a:prstGeom>
            <a:solidFill>
              <a:srgbClr val="3AA09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Last good product of </a:t>
              </a:r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RUN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B6AD9-E65E-42D8-BFCB-11D6E771511A}"/>
                </a:ext>
              </a:extLst>
            </p:cNvPr>
            <p:cNvSpPr/>
            <p:nvPr/>
          </p:nvSpPr>
          <p:spPr>
            <a:xfrm>
              <a:off x="6575690" y="1175486"/>
              <a:ext cx="1577009" cy="596348"/>
            </a:xfrm>
            <a:prstGeom prst="rect">
              <a:avLst/>
            </a:prstGeom>
            <a:solidFill>
              <a:srgbClr val="3AA09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Good Product(s) of Run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8D7ABD-DED9-4EB3-B4B7-D847D4D03B00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2438399" y="1788328"/>
              <a:ext cx="14074" cy="310896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73BEB20-8611-4A0E-B8FE-3B53C4D130EB}"/>
                </a:ext>
              </a:extLst>
            </p:cNvPr>
            <p:cNvCxnSpPr/>
            <p:nvPr/>
          </p:nvCxnSpPr>
          <p:spPr>
            <a:xfrm flipH="1">
              <a:off x="7295318" y="1802296"/>
              <a:ext cx="14074" cy="310896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FEF959D-C416-4BE6-B3F1-5D365B17ABE4}"/>
                </a:ext>
              </a:extLst>
            </p:cNvPr>
            <p:cNvCxnSpPr/>
            <p:nvPr/>
          </p:nvCxnSpPr>
          <p:spPr>
            <a:xfrm>
              <a:off x="1535775" y="3592980"/>
              <a:ext cx="6314659" cy="0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A57DE5-DFE5-4454-9546-CCA9CF775A49}"/>
                </a:ext>
              </a:extLst>
            </p:cNvPr>
            <p:cNvCxnSpPr/>
            <p:nvPr/>
          </p:nvCxnSpPr>
          <p:spPr>
            <a:xfrm>
              <a:off x="2599333" y="4290045"/>
              <a:ext cx="4386470" cy="0"/>
            </a:xfrm>
            <a:prstGeom prst="straightConnector1">
              <a:avLst/>
            </a:prstGeom>
            <a:ln w="57150">
              <a:solidFill>
                <a:srgbClr val="19756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0ECA88-7A02-4721-BBEE-C5D4726E514B}"/>
                </a:ext>
              </a:extLst>
            </p:cNvPr>
            <p:cNvGrpSpPr/>
            <p:nvPr/>
          </p:nvGrpSpPr>
          <p:grpSpPr>
            <a:xfrm>
              <a:off x="1663968" y="2903258"/>
              <a:ext cx="674302" cy="694743"/>
              <a:chOff x="484199" y="3201397"/>
              <a:chExt cx="674302" cy="69474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8A76223-9480-4AE7-B24C-0AF73347B355}"/>
                  </a:ext>
                </a:extLst>
              </p:cNvPr>
              <p:cNvGrpSpPr/>
              <p:nvPr/>
            </p:nvGrpSpPr>
            <p:grpSpPr>
              <a:xfrm>
                <a:off x="484199" y="3201397"/>
                <a:ext cx="304125" cy="689115"/>
                <a:chOff x="371061" y="2266120"/>
                <a:chExt cx="304125" cy="689115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DCC1916-8532-4389-85B8-2BCCAC76109D}"/>
                    </a:ext>
                  </a:extLst>
                </p:cNvPr>
                <p:cNvCxnSpPr/>
                <p:nvPr/>
              </p:nvCxnSpPr>
              <p:spPr>
                <a:xfrm>
                  <a:off x="371061" y="2266122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653FBFC-B1A0-42F5-A78F-10B87E0F3589}"/>
                    </a:ext>
                  </a:extLst>
                </p:cNvPr>
                <p:cNvCxnSpPr/>
                <p:nvPr/>
              </p:nvCxnSpPr>
              <p:spPr>
                <a:xfrm>
                  <a:off x="447261" y="2266121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8ECFBFE-B17F-44EC-A68D-F2B08A410E3B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34C223B-21CA-43DD-99F7-587AC300F2B7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98E86A8-E061-48DC-AF31-96654E79E073}"/>
                    </a:ext>
                  </a:extLst>
                </p:cNvPr>
                <p:cNvCxnSpPr/>
                <p:nvPr/>
              </p:nvCxnSpPr>
              <p:spPr>
                <a:xfrm>
                  <a:off x="5996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434FB0E-D344-46A5-9D58-E0A1CA78522E}"/>
                    </a:ext>
                  </a:extLst>
                </p:cNvPr>
                <p:cNvCxnSpPr/>
                <p:nvPr/>
              </p:nvCxnSpPr>
              <p:spPr>
                <a:xfrm>
                  <a:off x="675186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912AF9B-D336-4B87-B4D6-07576B8DFD26}"/>
                  </a:ext>
                </a:extLst>
              </p:cNvPr>
              <p:cNvGrpSpPr/>
              <p:nvPr/>
            </p:nvGrpSpPr>
            <p:grpSpPr>
              <a:xfrm>
                <a:off x="854376" y="3207025"/>
                <a:ext cx="304125" cy="689115"/>
                <a:chOff x="371061" y="2266120"/>
                <a:chExt cx="304125" cy="68911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B167DB9-3760-4903-81E9-C6669EA49E4C}"/>
                    </a:ext>
                  </a:extLst>
                </p:cNvPr>
                <p:cNvCxnSpPr/>
                <p:nvPr/>
              </p:nvCxnSpPr>
              <p:spPr>
                <a:xfrm>
                  <a:off x="371061" y="2266122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41881E6-433A-408A-AF7E-E99212441A6A}"/>
                    </a:ext>
                  </a:extLst>
                </p:cNvPr>
                <p:cNvCxnSpPr/>
                <p:nvPr/>
              </p:nvCxnSpPr>
              <p:spPr>
                <a:xfrm>
                  <a:off x="447261" y="2266121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CFB3A0-0E05-430F-8888-EC648556F714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35D6096-2702-40A9-9722-8637F29088DC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A549E4D-7830-406F-9E2A-B7F0D6294C2B}"/>
                    </a:ext>
                  </a:extLst>
                </p:cNvPr>
                <p:cNvCxnSpPr/>
                <p:nvPr/>
              </p:nvCxnSpPr>
              <p:spPr>
                <a:xfrm>
                  <a:off x="5996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9809E7D-DCB3-4CB5-BD8A-7EA0E1815BDE}"/>
                    </a:ext>
                  </a:extLst>
                </p:cNvPr>
                <p:cNvCxnSpPr/>
                <p:nvPr/>
              </p:nvCxnSpPr>
              <p:spPr>
                <a:xfrm>
                  <a:off x="675186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915742-D069-4446-BC9F-2A853B30698D}"/>
                </a:ext>
              </a:extLst>
            </p:cNvPr>
            <p:cNvGrpSpPr/>
            <p:nvPr/>
          </p:nvGrpSpPr>
          <p:grpSpPr>
            <a:xfrm>
              <a:off x="1663969" y="2251010"/>
              <a:ext cx="1929239" cy="313930"/>
              <a:chOff x="1661686" y="2243138"/>
              <a:chExt cx="1929239" cy="31393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4F8B901-3696-42CD-9BC8-D26CB2BB0489}"/>
                  </a:ext>
                </a:extLst>
              </p:cNvPr>
              <p:cNvSpPr/>
              <p:nvPr/>
            </p:nvSpPr>
            <p:spPr>
              <a:xfrm>
                <a:off x="2181225" y="2243138"/>
                <a:ext cx="1409700" cy="2952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30%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540F576-28F7-4D78-91F8-262C926D55C9}"/>
                  </a:ext>
                </a:extLst>
              </p:cNvPr>
              <p:cNvSpPr/>
              <p:nvPr/>
            </p:nvSpPr>
            <p:spPr>
              <a:xfrm>
                <a:off x="1661686" y="2248239"/>
                <a:ext cx="519539" cy="308829"/>
              </a:xfrm>
              <a:prstGeom prst="rect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5639C3-43BA-422E-8089-012D25832F95}"/>
                </a:ext>
              </a:extLst>
            </p:cNvPr>
            <p:cNvGrpSpPr/>
            <p:nvPr/>
          </p:nvGrpSpPr>
          <p:grpSpPr>
            <a:xfrm>
              <a:off x="3064330" y="2590638"/>
              <a:ext cx="862993" cy="295268"/>
              <a:chOff x="1661686" y="2243138"/>
              <a:chExt cx="848805" cy="29526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1B9A99-7941-49EA-BE14-BE316A805583}"/>
                  </a:ext>
                </a:extLst>
              </p:cNvPr>
              <p:cNvSpPr/>
              <p:nvPr/>
            </p:nvSpPr>
            <p:spPr>
              <a:xfrm>
                <a:off x="2030679" y="2243138"/>
                <a:ext cx="479812" cy="295268"/>
              </a:xfrm>
              <a:prstGeom prst="rect">
                <a:avLst/>
              </a:prstGeom>
              <a:solidFill>
                <a:srgbClr val="F57D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9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5%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BFACC0-CB17-47A2-A901-C67A736E7D9E}"/>
                  </a:ext>
                </a:extLst>
              </p:cNvPr>
              <p:cNvSpPr/>
              <p:nvPr/>
            </p:nvSpPr>
            <p:spPr>
              <a:xfrm>
                <a:off x="1661686" y="2243138"/>
                <a:ext cx="519539" cy="295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B4916-9EAD-46BE-B208-0CFB3045BDCF}"/>
                </a:ext>
              </a:extLst>
            </p:cNvPr>
            <p:cNvGrpSpPr/>
            <p:nvPr/>
          </p:nvGrpSpPr>
          <p:grpSpPr>
            <a:xfrm>
              <a:off x="4073036" y="3214377"/>
              <a:ext cx="3171891" cy="295268"/>
              <a:chOff x="1661686" y="2243138"/>
              <a:chExt cx="3171891" cy="29526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1A6A97-8363-42AB-81CF-9AEEF230D849}"/>
                  </a:ext>
                </a:extLst>
              </p:cNvPr>
              <p:cNvSpPr/>
              <p:nvPr/>
            </p:nvSpPr>
            <p:spPr>
              <a:xfrm>
                <a:off x="2181224" y="2243138"/>
                <a:ext cx="2652353" cy="29526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50%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0E4011-BFA2-4611-8175-C474191C9A7B}"/>
                  </a:ext>
                </a:extLst>
              </p:cNvPr>
              <p:cNvSpPr/>
              <p:nvPr/>
            </p:nvSpPr>
            <p:spPr>
              <a:xfrm>
                <a:off x="1661686" y="2243138"/>
                <a:ext cx="519539" cy="295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E6D12FE-BDBA-4CCB-8FE2-D12505F8183D}"/>
                </a:ext>
              </a:extLst>
            </p:cNvPr>
            <p:cNvGrpSpPr/>
            <p:nvPr/>
          </p:nvGrpSpPr>
          <p:grpSpPr>
            <a:xfrm>
              <a:off x="3391299" y="2903867"/>
              <a:ext cx="1208894" cy="295268"/>
              <a:chOff x="1661686" y="2243138"/>
              <a:chExt cx="1208894" cy="29526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FE9FC5-01D3-416C-B416-7CEE5721CC43}"/>
                  </a:ext>
                </a:extLst>
              </p:cNvPr>
              <p:cNvSpPr/>
              <p:nvPr/>
            </p:nvSpPr>
            <p:spPr>
              <a:xfrm>
                <a:off x="2181225" y="2243138"/>
                <a:ext cx="689355" cy="295268"/>
              </a:xfrm>
              <a:prstGeom prst="rect">
                <a:avLst/>
              </a:prstGeom>
              <a:solidFill>
                <a:srgbClr val="565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15%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730C3E3-1085-46AF-B2EA-BDAFE80FA708}"/>
                  </a:ext>
                </a:extLst>
              </p:cNvPr>
              <p:cNvSpPr/>
              <p:nvPr/>
            </p:nvSpPr>
            <p:spPr>
              <a:xfrm>
                <a:off x="1661686" y="2243138"/>
                <a:ext cx="519539" cy="295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D03277-674F-4930-839F-A997B2685212}"/>
                </a:ext>
              </a:extLst>
            </p:cNvPr>
            <p:cNvGrpSpPr/>
            <p:nvPr/>
          </p:nvGrpSpPr>
          <p:grpSpPr>
            <a:xfrm>
              <a:off x="7414856" y="2851761"/>
              <a:ext cx="674302" cy="694743"/>
              <a:chOff x="484199" y="3201397"/>
              <a:chExt cx="674302" cy="69474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6A31595-8D36-4305-BAD3-37B02E8889FB}"/>
                  </a:ext>
                </a:extLst>
              </p:cNvPr>
              <p:cNvGrpSpPr/>
              <p:nvPr/>
            </p:nvGrpSpPr>
            <p:grpSpPr>
              <a:xfrm>
                <a:off x="484199" y="3201397"/>
                <a:ext cx="304125" cy="689115"/>
                <a:chOff x="371061" y="2266120"/>
                <a:chExt cx="304125" cy="689115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685278F7-272F-4633-B319-2BD398A258CA}"/>
                    </a:ext>
                  </a:extLst>
                </p:cNvPr>
                <p:cNvCxnSpPr/>
                <p:nvPr/>
              </p:nvCxnSpPr>
              <p:spPr>
                <a:xfrm>
                  <a:off x="371061" y="2266122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24D53C5-5473-4A0D-8B35-A2DAD9E695F0}"/>
                    </a:ext>
                  </a:extLst>
                </p:cNvPr>
                <p:cNvCxnSpPr/>
                <p:nvPr/>
              </p:nvCxnSpPr>
              <p:spPr>
                <a:xfrm>
                  <a:off x="447261" y="2266121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1F66E89-1192-4AA5-8A94-D8D25AF68AC7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915FA53-5A4C-4134-A4B3-7A2E1A6B8761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B2666BD-4B5D-4EED-BABC-E49C39C7EA17}"/>
                    </a:ext>
                  </a:extLst>
                </p:cNvPr>
                <p:cNvCxnSpPr/>
                <p:nvPr/>
              </p:nvCxnSpPr>
              <p:spPr>
                <a:xfrm>
                  <a:off x="5996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0D64420-79B7-4735-B134-A9901093CEDE}"/>
                    </a:ext>
                  </a:extLst>
                </p:cNvPr>
                <p:cNvCxnSpPr/>
                <p:nvPr/>
              </p:nvCxnSpPr>
              <p:spPr>
                <a:xfrm>
                  <a:off x="675186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2E85150-2D58-4F99-A124-94DD7D83CD4A}"/>
                  </a:ext>
                </a:extLst>
              </p:cNvPr>
              <p:cNvGrpSpPr/>
              <p:nvPr/>
            </p:nvGrpSpPr>
            <p:grpSpPr>
              <a:xfrm>
                <a:off x="854376" y="3207025"/>
                <a:ext cx="304125" cy="689115"/>
                <a:chOff x="371061" y="2266120"/>
                <a:chExt cx="304125" cy="689115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376049D-775B-42EF-B172-F9A6A1D7FE4F}"/>
                    </a:ext>
                  </a:extLst>
                </p:cNvPr>
                <p:cNvCxnSpPr/>
                <p:nvPr/>
              </p:nvCxnSpPr>
              <p:spPr>
                <a:xfrm>
                  <a:off x="371061" y="2266122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ACAC659-D002-42DE-8799-AC2244F1342F}"/>
                    </a:ext>
                  </a:extLst>
                </p:cNvPr>
                <p:cNvCxnSpPr/>
                <p:nvPr/>
              </p:nvCxnSpPr>
              <p:spPr>
                <a:xfrm>
                  <a:off x="447261" y="2266121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7CE4B32-DCE7-4999-8A0E-40A0E3D5EC9E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1F5E473-C3C1-4211-BA92-B9A63A174EB5}"/>
                    </a:ext>
                  </a:extLst>
                </p:cNvPr>
                <p:cNvCxnSpPr/>
                <p:nvPr/>
              </p:nvCxnSpPr>
              <p:spPr>
                <a:xfrm>
                  <a:off x="5234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84E0E49-53E8-45A5-ADF5-669C3A1A7A4C}"/>
                    </a:ext>
                  </a:extLst>
                </p:cNvPr>
                <p:cNvCxnSpPr/>
                <p:nvPr/>
              </p:nvCxnSpPr>
              <p:spPr>
                <a:xfrm>
                  <a:off x="599661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A99AF24-7D20-430B-A540-5489AF67D3F5}"/>
                    </a:ext>
                  </a:extLst>
                </p:cNvPr>
                <p:cNvCxnSpPr/>
                <p:nvPr/>
              </p:nvCxnSpPr>
              <p:spPr>
                <a:xfrm>
                  <a:off x="675186" y="2266120"/>
                  <a:ext cx="0" cy="68911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C0DF4-A5C2-41E6-A085-7C9DB11C4332}"/>
                </a:ext>
              </a:extLst>
            </p:cNvPr>
            <p:cNvSpPr txBox="1"/>
            <p:nvPr/>
          </p:nvSpPr>
          <p:spPr>
            <a:xfrm>
              <a:off x="1896772" y="259075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2C446-EADB-49C2-8DBF-EC993BC6FAB1}"/>
                </a:ext>
              </a:extLst>
            </p:cNvPr>
            <p:cNvSpPr txBox="1"/>
            <p:nvPr/>
          </p:nvSpPr>
          <p:spPr>
            <a:xfrm>
              <a:off x="7459735" y="249556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F12669-31D7-4AEF-8E42-186AED5CF281}"/>
                </a:ext>
              </a:extLst>
            </p:cNvPr>
            <p:cNvSpPr txBox="1"/>
            <p:nvPr/>
          </p:nvSpPr>
          <p:spPr>
            <a:xfrm>
              <a:off x="2517426" y="1904747"/>
              <a:ext cx="15521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Preparation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8F5EC-7D9E-4DFF-9AAE-5ABD17C89C1E}"/>
                </a:ext>
              </a:extLst>
            </p:cNvPr>
            <p:cNvSpPr txBox="1"/>
            <p:nvPr/>
          </p:nvSpPr>
          <p:spPr>
            <a:xfrm>
              <a:off x="3548260" y="2226048"/>
              <a:ext cx="15521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 Setup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41FEF-A911-4AEA-8BAF-7745678252BF}"/>
                </a:ext>
              </a:extLst>
            </p:cNvPr>
            <p:cNvSpPr txBox="1"/>
            <p:nvPr/>
          </p:nvSpPr>
          <p:spPr>
            <a:xfrm>
              <a:off x="3849080" y="2617096"/>
              <a:ext cx="24945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Measurement &amp; Setting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4E2D85-1BD1-4E3A-AEC4-43AE8DDAB5BD}"/>
                </a:ext>
              </a:extLst>
            </p:cNvPr>
            <p:cNvSpPr txBox="1"/>
            <p:nvPr/>
          </p:nvSpPr>
          <p:spPr>
            <a:xfrm>
              <a:off x="4557842" y="2892143"/>
              <a:ext cx="24945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Adjustment /Trial Runs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151526-62BF-4E9D-9D25-DC92372380A2}"/>
                </a:ext>
              </a:extLst>
            </p:cNvPr>
            <p:cNvSpPr/>
            <p:nvPr/>
          </p:nvSpPr>
          <p:spPr>
            <a:xfrm>
              <a:off x="1295964" y="3553507"/>
              <a:ext cx="6841413" cy="229063"/>
            </a:xfrm>
            <a:prstGeom prst="rect">
              <a:avLst/>
            </a:prstGeom>
            <a:solidFill>
              <a:srgbClr val="1975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D9B39C-6EAA-4A37-96C0-69649DDBE346}"/>
                </a:ext>
              </a:extLst>
            </p:cNvPr>
            <p:cNvSpPr txBox="1"/>
            <p:nvPr/>
          </p:nvSpPr>
          <p:spPr>
            <a:xfrm>
              <a:off x="3863330" y="3809531"/>
              <a:ext cx="22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Changeover Time 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62449A2-C941-48C4-A222-997950B66919}"/>
              </a:ext>
            </a:extLst>
          </p:cNvPr>
          <p:cNvSpPr txBox="1"/>
          <p:nvPr/>
        </p:nvSpPr>
        <p:spPr>
          <a:xfrm>
            <a:off x="1771763" y="5387105"/>
            <a:ext cx="864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Changeover Time is the length of time from the last good product of a production run to the first good product(s) of the next production run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1D375D-EB1F-43D9-B663-44A0F922E5F7}"/>
              </a:ext>
            </a:extLst>
          </p:cNvPr>
          <p:cNvSpPr txBox="1"/>
          <p:nvPr/>
        </p:nvSpPr>
        <p:spPr>
          <a:xfrm>
            <a:off x="4959358" y="373613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 </a:t>
            </a:r>
          </a:p>
        </p:txBody>
      </p:sp>
    </p:spTree>
    <p:extLst>
      <p:ext uri="{BB962C8B-B14F-4D97-AF65-F5344CB8AC3E}">
        <p14:creationId xmlns:p14="http://schemas.microsoft.com/office/powerpoint/2010/main" val="949029484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200EE8-FCF5-43EB-8440-EEFFB5B9A5B8}"/>
              </a:ext>
            </a:extLst>
          </p:cNvPr>
          <p:cNvGrpSpPr/>
          <p:nvPr/>
        </p:nvGrpSpPr>
        <p:grpSpPr>
          <a:xfrm>
            <a:off x="116171" y="290284"/>
            <a:ext cx="5870696" cy="4496743"/>
            <a:chOff x="136991" y="484827"/>
            <a:chExt cx="5870696" cy="449674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E3213D9-AD07-49D7-A003-801B6572D796}"/>
                </a:ext>
              </a:extLst>
            </p:cNvPr>
            <p:cNvCxnSpPr/>
            <p:nvPr/>
          </p:nvCxnSpPr>
          <p:spPr>
            <a:xfrm>
              <a:off x="2031312" y="2135315"/>
              <a:ext cx="3073400" cy="0"/>
            </a:xfrm>
            <a:prstGeom prst="straightConnector1">
              <a:avLst/>
            </a:prstGeom>
            <a:ln w="28575">
              <a:solidFill>
                <a:srgbClr val="3AA09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A70A79-407B-4352-91AC-E3F50D3425FD}"/>
                </a:ext>
              </a:extLst>
            </p:cNvPr>
            <p:cNvSpPr txBox="1"/>
            <p:nvPr/>
          </p:nvSpPr>
          <p:spPr>
            <a:xfrm>
              <a:off x="2590821" y="1745386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 Needed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B0482C-AFCB-4EF0-BCF6-0280E523806A}"/>
                </a:ext>
              </a:extLst>
            </p:cNvPr>
            <p:cNvGrpSpPr/>
            <p:nvPr/>
          </p:nvGrpSpPr>
          <p:grpSpPr>
            <a:xfrm>
              <a:off x="136991" y="2447921"/>
              <a:ext cx="5870696" cy="2533649"/>
              <a:chOff x="88779" y="2000699"/>
              <a:chExt cx="5870696" cy="253364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33BA1E2-125F-44AF-BD6C-1E084AE2996A}"/>
                  </a:ext>
                </a:extLst>
              </p:cNvPr>
              <p:cNvGrpSpPr/>
              <p:nvPr/>
            </p:nvGrpSpPr>
            <p:grpSpPr>
              <a:xfrm>
                <a:off x="1263649" y="2000699"/>
                <a:ext cx="4695826" cy="2533649"/>
                <a:chOff x="1539519" y="4686299"/>
                <a:chExt cx="4817469" cy="197145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D7A88BC-0336-454A-92D1-1704E3AB930E}"/>
                    </a:ext>
                  </a:extLst>
                </p:cNvPr>
                <p:cNvSpPr/>
                <p:nvPr/>
              </p:nvSpPr>
              <p:spPr>
                <a:xfrm>
                  <a:off x="1539520" y="4686299"/>
                  <a:ext cx="4817468" cy="4953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CHANGEOVER 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2F8F2EB-0C18-481A-A89E-88C8DB400AE9}"/>
                    </a:ext>
                  </a:extLst>
                </p:cNvPr>
                <p:cNvSpPr/>
                <p:nvPr/>
              </p:nvSpPr>
              <p:spPr>
                <a:xfrm>
                  <a:off x="1539520" y="5177829"/>
                  <a:ext cx="3229466" cy="4953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CHANGEOVER 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F3C6E3C-D6A9-4909-AFAE-4870BA1EC56A}"/>
                    </a:ext>
                  </a:extLst>
                </p:cNvPr>
                <p:cNvSpPr/>
                <p:nvPr/>
              </p:nvSpPr>
              <p:spPr>
                <a:xfrm>
                  <a:off x="4762545" y="5177829"/>
                  <a:ext cx="1591335" cy="495300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EXTERNAL 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C0C4D8-7E2A-408A-BE79-B437957AF32E}"/>
                    </a:ext>
                  </a:extLst>
                </p:cNvPr>
                <p:cNvSpPr/>
                <p:nvPr/>
              </p:nvSpPr>
              <p:spPr>
                <a:xfrm>
                  <a:off x="1540734" y="5672483"/>
                  <a:ext cx="2104181" cy="4943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CHANGEOVER 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CB06331-D587-4970-93EE-A0CD01594895}"/>
                    </a:ext>
                  </a:extLst>
                </p:cNvPr>
                <p:cNvSpPr/>
                <p:nvPr/>
              </p:nvSpPr>
              <p:spPr>
                <a:xfrm>
                  <a:off x="3630641" y="5672483"/>
                  <a:ext cx="1417609" cy="4953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REMOVED 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E97B685-DE42-45D3-8F6E-EC2C0BD32A80}"/>
                    </a:ext>
                  </a:extLst>
                </p:cNvPr>
                <p:cNvSpPr/>
                <p:nvPr/>
              </p:nvSpPr>
              <p:spPr>
                <a:xfrm>
                  <a:off x="5048250" y="5672483"/>
                  <a:ext cx="1305631" cy="4953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EXTERNAL 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4B856A4-A810-4DD2-9B20-088D9B0A6533}"/>
                    </a:ext>
                  </a:extLst>
                </p:cNvPr>
                <p:cNvSpPr/>
                <p:nvPr/>
              </p:nvSpPr>
              <p:spPr>
                <a:xfrm>
                  <a:off x="1539519" y="6162450"/>
                  <a:ext cx="960695" cy="4953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CHANGEOVER 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32E2306-9F37-416C-84E8-D89FA5B521A7}"/>
                    </a:ext>
                  </a:extLst>
                </p:cNvPr>
                <p:cNvSpPr/>
                <p:nvPr/>
              </p:nvSpPr>
              <p:spPr>
                <a:xfrm>
                  <a:off x="3414042" y="6162450"/>
                  <a:ext cx="825290" cy="495300"/>
                </a:xfrm>
                <a:prstGeom prst="rect">
                  <a:avLst/>
                </a:prstGeom>
                <a:solidFill>
                  <a:srgbClr val="DB71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REMOVED 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2C1E9F5-3BEA-4BAE-9144-B1233C92FBF9}"/>
                    </a:ext>
                  </a:extLst>
                </p:cNvPr>
                <p:cNvSpPr/>
                <p:nvPr/>
              </p:nvSpPr>
              <p:spPr>
                <a:xfrm>
                  <a:off x="5038725" y="6162450"/>
                  <a:ext cx="1315154" cy="4953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EXTERNAL 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FD5EE94-5765-485F-A2E0-417AD84EFFF4}"/>
                    </a:ext>
                  </a:extLst>
                </p:cNvPr>
                <p:cNvSpPr/>
                <p:nvPr/>
              </p:nvSpPr>
              <p:spPr>
                <a:xfrm>
                  <a:off x="2453347" y="6162450"/>
                  <a:ext cx="960695" cy="495300"/>
                </a:xfrm>
                <a:prstGeom prst="rect">
                  <a:avLst/>
                </a:prstGeom>
                <a:solidFill>
                  <a:srgbClr val="3AA0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STREAMLINED 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F91D0DE-67A3-4120-87CB-BD616AF7662E}"/>
                    </a:ext>
                  </a:extLst>
                </p:cNvPr>
                <p:cNvSpPr/>
                <p:nvPr/>
              </p:nvSpPr>
              <p:spPr>
                <a:xfrm>
                  <a:off x="4239331" y="6162450"/>
                  <a:ext cx="825290" cy="4953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43EDB-3E23-4323-BD18-AA6A9AB1466C}"/>
                  </a:ext>
                </a:extLst>
              </p:cNvPr>
              <p:cNvSpPr txBox="1"/>
              <p:nvPr/>
            </p:nvSpPr>
            <p:spPr>
              <a:xfrm>
                <a:off x="264175" y="2057364"/>
                <a:ext cx="10798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Before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SMED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857DEF-A167-4F65-8564-B79F7E057942}"/>
                  </a:ext>
                </a:extLst>
              </p:cNvPr>
              <p:cNvSpPr txBox="1"/>
              <p:nvPr/>
            </p:nvSpPr>
            <p:spPr>
              <a:xfrm>
                <a:off x="264175" y="2796785"/>
                <a:ext cx="10798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Separate </a:t>
                </a:r>
                <a:endPara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6D602-F9D4-44CC-B142-7CB16D45B60F}"/>
                  </a:ext>
                </a:extLst>
              </p:cNvPr>
              <p:cNvSpPr txBox="1"/>
              <p:nvPr/>
            </p:nvSpPr>
            <p:spPr>
              <a:xfrm>
                <a:off x="248122" y="3448539"/>
                <a:ext cx="10798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Convert </a:t>
                </a:r>
                <a:endPara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F3C2A-9362-4CF7-8C16-B089712FAB6F}"/>
                  </a:ext>
                </a:extLst>
              </p:cNvPr>
              <p:cNvSpPr txBox="1"/>
              <p:nvPr/>
            </p:nvSpPr>
            <p:spPr>
              <a:xfrm>
                <a:off x="88779" y="4100291"/>
                <a:ext cx="12175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Streamline </a:t>
                </a:r>
                <a:endPara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D57694-D816-4ADD-B0A0-105128051144}"/>
                </a:ext>
              </a:extLst>
            </p:cNvPr>
            <p:cNvSpPr txBox="1"/>
            <p:nvPr/>
          </p:nvSpPr>
          <p:spPr>
            <a:xfrm>
              <a:off x="1054121" y="484827"/>
              <a:ext cx="944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SMED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3516F1-9D0E-4862-B3A8-012D01FA5F11}"/>
              </a:ext>
            </a:extLst>
          </p:cNvPr>
          <p:cNvGrpSpPr/>
          <p:nvPr/>
        </p:nvGrpSpPr>
        <p:grpSpPr>
          <a:xfrm>
            <a:off x="6633469" y="904839"/>
            <a:ext cx="5266964" cy="5048321"/>
            <a:chOff x="6668714" y="1606885"/>
            <a:chExt cx="5266964" cy="50483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1D4A80-9D4B-43AE-8763-E7E977FA2650}"/>
                </a:ext>
              </a:extLst>
            </p:cNvPr>
            <p:cNvGrpSpPr/>
            <p:nvPr/>
          </p:nvGrpSpPr>
          <p:grpSpPr>
            <a:xfrm>
              <a:off x="6668714" y="1606885"/>
              <a:ext cx="5266964" cy="5048321"/>
              <a:chOff x="6689924" y="1837717"/>
              <a:chExt cx="5266964" cy="504832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0840A92-88B4-44D9-A893-A62261218FC5}"/>
                  </a:ext>
                </a:extLst>
              </p:cNvPr>
              <p:cNvGrpSpPr/>
              <p:nvPr/>
            </p:nvGrpSpPr>
            <p:grpSpPr>
              <a:xfrm>
                <a:off x="6689924" y="1837717"/>
                <a:ext cx="4976986" cy="369333"/>
                <a:chOff x="6689924" y="1451429"/>
                <a:chExt cx="4976986" cy="755622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6BA421F-E6AE-42CE-91D9-B18922EC585C}"/>
                    </a:ext>
                  </a:extLst>
                </p:cNvPr>
                <p:cNvSpPr/>
                <p:nvPr/>
              </p:nvSpPr>
              <p:spPr>
                <a:xfrm>
                  <a:off x="6689924" y="1451429"/>
                  <a:ext cx="1087157" cy="75562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C16892E2-229E-4AA8-BD95-FD77C78B74F6}"/>
                    </a:ext>
                  </a:extLst>
                </p:cNvPr>
                <p:cNvCxnSpPr/>
                <p:nvPr/>
              </p:nvCxnSpPr>
              <p:spPr>
                <a:xfrm>
                  <a:off x="7777081" y="2179153"/>
                  <a:ext cx="38898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6D929B-1E4C-4601-95AA-72ADD3EC1217}"/>
                  </a:ext>
                </a:extLst>
              </p:cNvPr>
              <p:cNvSpPr txBox="1"/>
              <p:nvPr/>
            </p:nvSpPr>
            <p:spPr>
              <a:xfrm>
                <a:off x="6770314" y="1868494"/>
                <a:ext cx="1090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STEP : 01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60A293-7FB3-46BA-A81D-BABF1A20F6FE}"/>
                  </a:ext>
                </a:extLst>
              </p:cNvPr>
              <p:cNvSpPr txBox="1"/>
              <p:nvPr/>
            </p:nvSpPr>
            <p:spPr>
              <a:xfrm>
                <a:off x="7777081" y="1853935"/>
                <a:ext cx="2138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Identify target process. 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E288CAF-B2A7-406F-8580-9FB9C7458701}"/>
                  </a:ext>
                </a:extLst>
              </p:cNvPr>
              <p:cNvSpPr txBox="1"/>
              <p:nvPr/>
            </p:nvSpPr>
            <p:spPr>
              <a:xfrm>
                <a:off x="7777081" y="2623318"/>
                <a:ext cx="32884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Identify work elements of the process.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C4FC34-14CA-4AC5-99B3-D2197D3D2718}"/>
                  </a:ext>
                </a:extLst>
              </p:cNvPr>
              <p:cNvSpPr txBox="1"/>
              <p:nvPr/>
            </p:nvSpPr>
            <p:spPr>
              <a:xfrm>
                <a:off x="7804722" y="3439622"/>
                <a:ext cx="2456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Separate external elements.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9A58C2-C007-40BB-B7B0-2A2B4B132BC5}"/>
                  </a:ext>
                </a:extLst>
              </p:cNvPr>
              <p:cNvSpPr txBox="1"/>
              <p:nvPr/>
            </p:nvSpPr>
            <p:spPr>
              <a:xfrm>
                <a:off x="7818151" y="4076636"/>
                <a:ext cx="38076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Convert internal elements to external as much as possible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9010C-AC94-4639-A22D-44C3F47F1FAF}"/>
                  </a:ext>
                </a:extLst>
              </p:cNvPr>
              <p:cNvSpPr txBox="1"/>
              <p:nvPr/>
            </p:nvSpPr>
            <p:spPr>
              <a:xfrm>
                <a:off x="7818151" y="5073806"/>
                <a:ext cx="3807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Streamline remaining elements 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9139C7-E1A8-4F65-A10E-5E480E52E15B}"/>
                  </a:ext>
                </a:extLst>
              </p:cNvPr>
              <p:cNvSpPr txBox="1"/>
              <p:nvPr/>
            </p:nvSpPr>
            <p:spPr>
              <a:xfrm>
                <a:off x="6689924" y="5931931"/>
                <a:ext cx="526696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Internal Elements (elements that must be completed while the equipment is stopped)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External Elements (elements that can be completed while the equipment is running ) 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CC8E27-C4D3-423D-B2CB-77001A15C979}"/>
                </a:ext>
              </a:extLst>
            </p:cNvPr>
            <p:cNvGrpSpPr/>
            <p:nvPr/>
          </p:nvGrpSpPr>
          <p:grpSpPr>
            <a:xfrm>
              <a:off x="6668714" y="2396863"/>
              <a:ext cx="4976986" cy="369333"/>
              <a:chOff x="6689924" y="1837717"/>
              <a:chExt cx="4976986" cy="36933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757A828-FD16-473D-8373-F05F040264E3}"/>
                  </a:ext>
                </a:extLst>
              </p:cNvPr>
              <p:cNvGrpSpPr/>
              <p:nvPr/>
            </p:nvGrpSpPr>
            <p:grpSpPr>
              <a:xfrm>
                <a:off x="6689924" y="1837717"/>
                <a:ext cx="4976986" cy="369333"/>
                <a:chOff x="6689924" y="1451429"/>
                <a:chExt cx="4976986" cy="75562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3236A96-F2C3-473D-8506-A974386A26A8}"/>
                    </a:ext>
                  </a:extLst>
                </p:cNvPr>
                <p:cNvSpPr/>
                <p:nvPr/>
              </p:nvSpPr>
              <p:spPr>
                <a:xfrm>
                  <a:off x="6689924" y="1451429"/>
                  <a:ext cx="1087157" cy="75562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6B5BE5B-0F06-414C-BE04-0B2B91A1D869}"/>
                    </a:ext>
                  </a:extLst>
                </p:cNvPr>
                <p:cNvCxnSpPr/>
                <p:nvPr/>
              </p:nvCxnSpPr>
              <p:spPr>
                <a:xfrm>
                  <a:off x="7777081" y="2179153"/>
                  <a:ext cx="38898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C70B06-0806-4C0A-B772-FBBCFE516D64}"/>
                  </a:ext>
                </a:extLst>
              </p:cNvPr>
              <p:cNvSpPr txBox="1"/>
              <p:nvPr/>
            </p:nvSpPr>
            <p:spPr>
              <a:xfrm>
                <a:off x="6770314" y="1868494"/>
                <a:ext cx="1090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STEP : 02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EB89FF-027E-406B-9275-F4014968F420}"/>
                </a:ext>
              </a:extLst>
            </p:cNvPr>
            <p:cNvGrpSpPr/>
            <p:nvPr/>
          </p:nvGrpSpPr>
          <p:grpSpPr>
            <a:xfrm>
              <a:off x="6668714" y="3182451"/>
              <a:ext cx="4976986" cy="369333"/>
              <a:chOff x="6689924" y="1837717"/>
              <a:chExt cx="4976986" cy="3693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5AD55CE-2D02-402B-A02B-E594E9B8C0ED}"/>
                  </a:ext>
                </a:extLst>
              </p:cNvPr>
              <p:cNvGrpSpPr/>
              <p:nvPr/>
            </p:nvGrpSpPr>
            <p:grpSpPr>
              <a:xfrm>
                <a:off x="6689924" y="1837717"/>
                <a:ext cx="4976986" cy="369333"/>
                <a:chOff x="6689924" y="1451429"/>
                <a:chExt cx="4976986" cy="75562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A830FDC-D992-4EB6-A823-3CD063237618}"/>
                    </a:ext>
                  </a:extLst>
                </p:cNvPr>
                <p:cNvSpPr/>
                <p:nvPr/>
              </p:nvSpPr>
              <p:spPr>
                <a:xfrm>
                  <a:off x="6689924" y="1451429"/>
                  <a:ext cx="1087157" cy="755622"/>
                </a:xfrm>
                <a:prstGeom prst="rect">
                  <a:avLst/>
                </a:prstGeom>
                <a:solidFill>
                  <a:srgbClr val="F57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F1C48DF-A09A-4724-8354-920D5F0C685B}"/>
                    </a:ext>
                  </a:extLst>
                </p:cNvPr>
                <p:cNvCxnSpPr/>
                <p:nvPr/>
              </p:nvCxnSpPr>
              <p:spPr>
                <a:xfrm>
                  <a:off x="7777081" y="2179153"/>
                  <a:ext cx="38898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EF437B-4E7A-4582-B8FD-86216784586D}"/>
                  </a:ext>
                </a:extLst>
              </p:cNvPr>
              <p:cNvSpPr txBox="1"/>
              <p:nvPr/>
            </p:nvSpPr>
            <p:spPr>
              <a:xfrm>
                <a:off x="6770314" y="1868494"/>
                <a:ext cx="1090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STEP : 03 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C4B022-F8EA-43E8-A528-405CF2F24F21}"/>
                </a:ext>
              </a:extLst>
            </p:cNvPr>
            <p:cNvGrpSpPr/>
            <p:nvPr/>
          </p:nvGrpSpPr>
          <p:grpSpPr>
            <a:xfrm>
              <a:off x="6668714" y="3982550"/>
              <a:ext cx="4976986" cy="369333"/>
              <a:chOff x="6689924" y="1837717"/>
              <a:chExt cx="4976986" cy="36933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18923E6-111C-473C-9380-5B230FDFAEB5}"/>
                  </a:ext>
                </a:extLst>
              </p:cNvPr>
              <p:cNvGrpSpPr/>
              <p:nvPr/>
            </p:nvGrpSpPr>
            <p:grpSpPr>
              <a:xfrm>
                <a:off x="6689924" y="1837717"/>
                <a:ext cx="4976986" cy="369333"/>
                <a:chOff x="6689924" y="1451429"/>
                <a:chExt cx="4976986" cy="75562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5AFFC63-64B8-4989-97CB-EF62DFC9FFFF}"/>
                    </a:ext>
                  </a:extLst>
                </p:cNvPr>
                <p:cNvSpPr/>
                <p:nvPr/>
              </p:nvSpPr>
              <p:spPr>
                <a:xfrm>
                  <a:off x="6689924" y="1451429"/>
                  <a:ext cx="1087157" cy="755622"/>
                </a:xfrm>
                <a:prstGeom prst="rect">
                  <a:avLst/>
                </a:prstGeom>
                <a:solidFill>
                  <a:srgbClr val="3AA0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9645F5B-814B-4B14-AEAB-038A017E152D}"/>
                    </a:ext>
                  </a:extLst>
                </p:cNvPr>
                <p:cNvCxnSpPr/>
                <p:nvPr/>
              </p:nvCxnSpPr>
              <p:spPr>
                <a:xfrm>
                  <a:off x="7777081" y="2179153"/>
                  <a:ext cx="38898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90AD4D-16FB-4311-8101-5CB58A8D19A9}"/>
                  </a:ext>
                </a:extLst>
              </p:cNvPr>
              <p:cNvSpPr txBox="1"/>
              <p:nvPr/>
            </p:nvSpPr>
            <p:spPr>
              <a:xfrm>
                <a:off x="6770314" y="1868494"/>
                <a:ext cx="1090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STEP : 04 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5EBB98-D8A2-49E5-A595-BC9CCC802E45}"/>
                </a:ext>
              </a:extLst>
            </p:cNvPr>
            <p:cNvGrpSpPr/>
            <p:nvPr/>
          </p:nvGrpSpPr>
          <p:grpSpPr>
            <a:xfrm>
              <a:off x="6668714" y="4835008"/>
              <a:ext cx="4976986" cy="369333"/>
              <a:chOff x="6689924" y="1837717"/>
              <a:chExt cx="4976986" cy="36933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96A3C0B-63D1-4DD2-82C2-836E5BA23888}"/>
                  </a:ext>
                </a:extLst>
              </p:cNvPr>
              <p:cNvGrpSpPr/>
              <p:nvPr/>
            </p:nvGrpSpPr>
            <p:grpSpPr>
              <a:xfrm>
                <a:off x="6689924" y="1837717"/>
                <a:ext cx="4976986" cy="369333"/>
                <a:chOff x="6689924" y="1451429"/>
                <a:chExt cx="4976986" cy="75562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F8D8964-6EC5-4CC8-814E-D6599BE89D4A}"/>
                    </a:ext>
                  </a:extLst>
                </p:cNvPr>
                <p:cNvSpPr/>
                <p:nvPr/>
              </p:nvSpPr>
              <p:spPr>
                <a:xfrm>
                  <a:off x="6689924" y="1451429"/>
                  <a:ext cx="1087157" cy="7556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D231163-E4BB-43AA-B384-085A2803F63B}"/>
                    </a:ext>
                  </a:extLst>
                </p:cNvPr>
                <p:cNvCxnSpPr/>
                <p:nvPr/>
              </p:nvCxnSpPr>
              <p:spPr>
                <a:xfrm>
                  <a:off x="7777081" y="2179153"/>
                  <a:ext cx="38898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8622D-84B4-4E1D-939D-26EE8C35B4FB}"/>
                  </a:ext>
                </a:extLst>
              </p:cNvPr>
              <p:cNvSpPr txBox="1"/>
              <p:nvPr/>
            </p:nvSpPr>
            <p:spPr>
              <a:xfrm>
                <a:off x="6770314" y="1868494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STEP : 05</a:t>
                </a: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4232927-BA2E-4280-A575-EBC7546E9708}"/>
              </a:ext>
            </a:extLst>
          </p:cNvPr>
          <p:cNvSpPr/>
          <p:nvPr/>
        </p:nvSpPr>
        <p:spPr>
          <a:xfrm>
            <a:off x="6184301" y="904839"/>
            <a:ext cx="45719" cy="504832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76000">
                <a:srgbClr val="F57D2F"/>
              </a:gs>
              <a:gs pos="100000">
                <a:srgbClr val="DB712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00570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A2BBB7-EF4E-4987-800B-BB3518BF2B52}"/>
              </a:ext>
            </a:extLst>
          </p:cNvPr>
          <p:cNvSpPr txBox="1"/>
          <p:nvPr/>
        </p:nvSpPr>
        <p:spPr>
          <a:xfrm>
            <a:off x="1062921" y="302400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81BF2-FED8-424E-A992-4E28C32A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99" y="1175273"/>
            <a:ext cx="8584602" cy="45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23513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EF621-D167-4B51-B962-325FD8C6D980}"/>
              </a:ext>
            </a:extLst>
          </p:cNvPr>
          <p:cNvSpPr txBox="1"/>
          <p:nvPr/>
        </p:nvSpPr>
        <p:spPr>
          <a:xfrm>
            <a:off x="1044288" y="361831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3C35C-906D-4E48-A735-138F9B83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4" y="868680"/>
            <a:ext cx="973567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57010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E2B8A-669E-4858-BA01-9F32ED176524}"/>
              </a:ext>
            </a:extLst>
          </p:cNvPr>
          <p:cNvSpPr txBox="1"/>
          <p:nvPr/>
        </p:nvSpPr>
        <p:spPr>
          <a:xfrm>
            <a:off x="821635" y="1660573"/>
            <a:ext cx="6268278" cy="377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manufacture cost (less equipment downtime)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Smaller lot sizes (faster changeover enable more frequent product changes)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Improved responsiveness to customer demand (smaller lot sizes enable more flexible scheduling)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inventory levels (smaller lot sizes result in lower inventory levels)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Smoother start-ups(Standardized changeover processes improve consistency and quality)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8D70B-3A62-4FC8-858A-7740D50B7BD3}"/>
              </a:ext>
            </a:extLst>
          </p:cNvPr>
          <p:cNvSpPr txBox="1"/>
          <p:nvPr/>
        </p:nvSpPr>
        <p:spPr>
          <a:xfrm>
            <a:off x="636104" y="695166"/>
            <a:ext cx="230587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 Benefits </a:t>
            </a:r>
          </a:p>
        </p:txBody>
      </p:sp>
    </p:spTree>
    <p:extLst>
      <p:ext uri="{BB962C8B-B14F-4D97-AF65-F5344CB8AC3E}">
        <p14:creationId xmlns:p14="http://schemas.microsoft.com/office/powerpoint/2010/main" val="3902795087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281CC-72AF-4C06-B037-4429846AE987}"/>
              </a:ext>
            </a:extLst>
          </p:cNvPr>
          <p:cNvSpPr txBox="1"/>
          <p:nvPr/>
        </p:nvSpPr>
        <p:spPr>
          <a:xfrm>
            <a:off x="795132" y="1859339"/>
            <a:ext cx="66260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is the use of Signals, Lights, measurement, Diagrams, Charts &amp; Sign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Clearly define the 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desired condition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Expose the 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abnormal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undesired condition - real time 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Enabling anyone visually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current Situation (self-explaining)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Work Process (Self-ordering)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are ahead, behind or on schedule (Self-regulating)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There is an Abnormality (Self-Improving)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D37BF-3616-478F-BC04-A0F879B482E7}"/>
              </a:ext>
            </a:extLst>
          </p:cNvPr>
          <p:cNvSpPr txBox="1"/>
          <p:nvPr/>
        </p:nvSpPr>
        <p:spPr>
          <a:xfrm>
            <a:off x="795132" y="14592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E7E73-1A5E-4BB6-BF31-5D39D05ADA35}"/>
              </a:ext>
            </a:extLst>
          </p:cNvPr>
          <p:cNvGrpSpPr/>
          <p:nvPr/>
        </p:nvGrpSpPr>
        <p:grpSpPr>
          <a:xfrm>
            <a:off x="7235688" y="1977888"/>
            <a:ext cx="4253945" cy="2928007"/>
            <a:chOff x="7235688" y="1977888"/>
            <a:chExt cx="4253945" cy="29280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44A1AB-D922-4D61-8F60-76FB7F39E71F}"/>
                </a:ext>
              </a:extLst>
            </p:cNvPr>
            <p:cNvSpPr/>
            <p:nvPr/>
          </p:nvSpPr>
          <p:spPr>
            <a:xfrm>
              <a:off x="7235688" y="1977888"/>
              <a:ext cx="2332384" cy="165652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ACA0FF-0940-4203-9D47-3F5DC46C31E3}"/>
                </a:ext>
              </a:extLst>
            </p:cNvPr>
            <p:cNvSpPr/>
            <p:nvPr/>
          </p:nvSpPr>
          <p:spPr>
            <a:xfrm>
              <a:off x="9157249" y="3249373"/>
              <a:ext cx="2332384" cy="1656522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 l="-1000" t="-22000" r="-134000" b="-25000"/>
              </a:stretch>
            </a:blip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133931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80234B-CC13-4AA8-B9E5-DE4EB7F3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157537"/>
            <a:ext cx="8260080" cy="485241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874D188-DB37-4D19-80B9-B1409CD9B133}"/>
              </a:ext>
            </a:extLst>
          </p:cNvPr>
          <p:cNvSpPr/>
          <p:nvPr/>
        </p:nvSpPr>
        <p:spPr>
          <a:xfrm>
            <a:off x="5406887" y="4731026"/>
            <a:ext cx="927652" cy="56984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67578-2791-4BBA-8AFD-0202CFF16A43}"/>
              </a:ext>
            </a:extLst>
          </p:cNvPr>
          <p:cNvSpPr txBox="1"/>
          <p:nvPr/>
        </p:nvSpPr>
        <p:spPr>
          <a:xfrm>
            <a:off x="6089374" y="1519837"/>
            <a:ext cx="5638800" cy="2217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Materials management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find materials more easily and to return material more easily.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 stock production level control.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2ADDF-2C07-478B-8028-FD655218D9E7}"/>
              </a:ext>
            </a:extLst>
          </p:cNvPr>
          <p:cNvSpPr txBox="1"/>
          <p:nvPr/>
        </p:nvSpPr>
        <p:spPr>
          <a:xfrm>
            <a:off x="976023" y="3468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839445884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CEB81-F9F8-4C75-8972-DEF0FCC2D8A7}"/>
              </a:ext>
            </a:extLst>
          </p:cNvPr>
          <p:cNvSpPr txBox="1"/>
          <p:nvPr/>
        </p:nvSpPr>
        <p:spPr>
          <a:xfrm>
            <a:off x="294860" y="37307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75BC5D-D021-49A4-9C4D-D204D1DB223B}"/>
              </a:ext>
            </a:extLst>
          </p:cNvPr>
          <p:cNvGrpSpPr/>
          <p:nvPr/>
        </p:nvGrpSpPr>
        <p:grpSpPr>
          <a:xfrm>
            <a:off x="630472" y="1603513"/>
            <a:ext cx="9958014" cy="4306956"/>
            <a:chOff x="630472" y="1603513"/>
            <a:chExt cx="9958014" cy="4306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A92443-5288-4FA4-B7D7-0BB445915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710" r="48911" b="17488"/>
            <a:stretch/>
          </p:blipFill>
          <p:spPr>
            <a:xfrm>
              <a:off x="630472" y="1603513"/>
              <a:ext cx="4975197" cy="43069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E05D9B-0466-4608-A548-6D00A8FB5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312" t="52367" r="19110" b="19421"/>
            <a:stretch/>
          </p:blipFill>
          <p:spPr>
            <a:xfrm>
              <a:off x="6397486" y="3345906"/>
              <a:ext cx="4191000" cy="235172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312A82-56D1-4272-B074-F895ACD8866F}"/>
              </a:ext>
            </a:extLst>
          </p:cNvPr>
          <p:cNvSpPr txBox="1"/>
          <p:nvPr/>
        </p:nvSpPr>
        <p:spPr>
          <a:xfrm>
            <a:off x="5847521" y="2234504"/>
            <a:ext cx="5290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Remind people of safety information, and prevent unsafe condition. </a:t>
            </a:r>
          </a:p>
        </p:txBody>
      </p:sp>
    </p:spTree>
    <p:extLst>
      <p:ext uri="{BB962C8B-B14F-4D97-AF65-F5344CB8AC3E}">
        <p14:creationId xmlns:p14="http://schemas.microsoft.com/office/powerpoint/2010/main" val="41051840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7750" y="367371"/>
            <a:ext cx="21044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Need LEAN </a:t>
            </a:r>
          </a:p>
        </p:txBody>
      </p:sp>
      <p:sp>
        <p:nvSpPr>
          <p:cNvPr id="8" name="Rectangle 7"/>
          <p:cNvSpPr/>
          <p:nvPr/>
        </p:nvSpPr>
        <p:spPr>
          <a:xfrm>
            <a:off x="7721387" y="1796484"/>
            <a:ext cx="3384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APRROACH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5509" y="1826433"/>
            <a:ext cx="39533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APPROACH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2798">
            <a:off x="265077" y="3324708"/>
            <a:ext cx="1204559" cy="1164285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1155994" y="3507700"/>
            <a:ext cx="372761" cy="694963"/>
          </a:xfrm>
          <a:prstGeom prst="upArrow">
            <a:avLst/>
          </a:prstGeom>
          <a:solidFill>
            <a:srgbClr val="BE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1663268" y="3719454"/>
            <a:ext cx="420915" cy="374791"/>
          </a:xfrm>
          <a:prstGeom prst="mathEqual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50" y="3405238"/>
            <a:ext cx="899886" cy="8998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30" y="3149639"/>
            <a:ext cx="1985881" cy="1321513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3199074" y="3579409"/>
            <a:ext cx="623018" cy="551543"/>
          </a:xfrm>
          <a:prstGeom prst="mathPlus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9766" y="4728223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95250" y="4728223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9488" y="4728223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Profit </a:t>
            </a:r>
          </a:p>
        </p:txBody>
      </p:sp>
      <p:sp>
        <p:nvSpPr>
          <p:cNvPr id="24" name="Up Arrow 23"/>
          <p:cNvSpPr/>
          <p:nvPr/>
        </p:nvSpPr>
        <p:spPr>
          <a:xfrm>
            <a:off x="5176123" y="2863539"/>
            <a:ext cx="372761" cy="1412556"/>
          </a:xfrm>
          <a:prstGeom prst="upArrow">
            <a:avLst/>
          </a:prstGeom>
          <a:solidFill>
            <a:srgbClr val="BE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143667" y="2357884"/>
            <a:ext cx="5877458" cy="2739671"/>
            <a:chOff x="5731112" y="2357884"/>
            <a:chExt cx="5877458" cy="273967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112" y="2357884"/>
              <a:ext cx="2143335" cy="214333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492491" y="3137617"/>
              <a:ext cx="5116079" cy="1959938"/>
              <a:chOff x="6492491" y="3137617"/>
              <a:chExt cx="5116079" cy="1959938"/>
            </a:xfrm>
          </p:grpSpPr>
          <p:sp>
            <p:nvSpPr>
              <p:cNvPr id="27" name="Equal 26"/>
              <p:cNvSpPr/>
              <p:nvPr/>
            </p:nvSpPr>
            <p:spPr>
              <a:xfrm>
                <a:off x="7508163" y="3646632"/>
                <a:ext cx="420915" cy="374791"/>
              </a:xfrm>
              <a:prstGeom prst="mathEqual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382022" y="4728223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Price 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616640" y="4683205"/>
                <a:ext cx="763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Cost 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492491" y="4683205"/>
                <a:ext cx="899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Profit 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248" y="3142828"/>
                <a:ext cx="1374727" cy="1150188"/>
              </a:xfrm>
              <a:prstGeom prst="rect">
                <a:avLst/>
              </a:prstGeom>
            </p:spPr>
          </p:pic>
          <p:sp>
            <p:nvSpPr>
              <p:cNvPr id="40" name="Minus 39"/>
              <p:cNvSpPr/>
              <p:nvPr/>
            </p:nvSpPr>
            <p:spPr>
              <a:xfrm>
                <a:off x="9277212" y="3403959"/>
                <a:ext cx="617464" cy="617464"/>
              </a:xfrm>
              <a:prstGeom prst="mathMinu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Equal 40"/>
              <p:cNvSpPr/>
              <p:nvPr/>
            </p:nvSpPr>
            <p:spPr>
              <a:xfrm>
                <a:off x="7457013" y="3470490"/>
                <a:ext cx="420915" cy="374791"/>
              </a:xfrm>
              <a:prstGeom prst="mathEqual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5854" y="3137617"/>
                <a:ext cx="1492716" cy="9933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15661770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6C560E-0062-4085-BC18-881D9CFACA0B}"/>
              </a:ext>
            </a:extLst>
          </p:cNvPr>
          <p:cNvSpPr txBox="1"/>
          <p:nvPr/>
        </p:nvSpPr>
        <p:spPr>
          <a:xfrm>
            <a:off x="302862" y="35900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10F01-5A0C-472B-92E2-8DE60E26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16" y="1019287"/>
            <a:ext cx="7831567" cy="48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35520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511307-0501-44B8-9FF0-2DB40405732E}"/>
              </a:ext>
            </a:extLst>
          </p:cNvPr>
          <p:cNvGrpSpPr/>
          <p:nvPr/>
        </p:nvGrpSpPr>
        <p:grpSpPr>
          <a:xfrm>
            <a:off x="1576753" y="1164660"/>
            <a:ext cx="8495715" cy="4528679"/>
            <a:chOff x="1295399" y="753017"/>
            <a:chExt cx="9574798" cy="51038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FC8E347-6D35-4C37-9E2B-FEF5DB50D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801" t="14180" r="62818" b="36508"/>
            <a:stretch/>
          </p:blipFill>
          <p:spPr>
            <a:xfrm>
              <a:off x="1546777" y="753017"/>
              <a:ext cx="2569028" cy="338183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886576-2E3D-4D74-8B14-074020F4E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827" t="28360" r="18254" b="34180"/>
            <a:stretch/>
          </p:blipFill>
          <p:spPr>
            <a:xfrm>
              <a:off x="6487888" y="916304"/>
              <a:ext cx="4382309" cy="32185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D4AE8B-B018-46DD-BF19-4B1A45040C51}"/>
                </a:ext>
              </a:extLst>
            </p:cNvPr>
            <p:cNvSpPr txBox="1"/>
            <p:nvPr/>
          </p:nvSpPr>
          <p:spPr>
            <a:xfrm>
              <a:off x="1295399" y="4287246"/>
              <a:ext cx="44921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Blue : Project on time </a:t>
              </a:r>
            </a:p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Yellow : Project up to 0.5 hours behind &gt;</a:t>
              </a:r>
            </a:p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operations need to work faster </a:t>
              </a:r>
            </a:p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Red: Project greater than 0.5 hours behind &gt; manager needs to bring in additional operators to help catch up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669042-CAC6-4A2B-AC05-58B0EC29D3F9}"/>
                </a:ext>
              </a:extLst>
            </p:cNvPr>
            <p:cNvSpPr txBox="1"/>
            <p:nvPr/>
          </p:nvSpPr>
          <p:spPr>
            <a:xfrm>
              <a:off x="6487888" y="4641334"/>
              <a:ext cx="41573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 motivate workers to achieve targets &amp; qualities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68B54A9-268C-4264-9830-9792D4C24A04}"/>
              </a:ext>
            </a:extLst>
          </p:cNvPr>
          <p:cNvSpPr txBox="1"/>
          <p:nvPr/>
        </p:nvSpPr>
        <p:spPr>
          <a:xfrm>
            <a:off x="359134" y="339793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431534180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4EEDC-8E65-4DB4-8C34-2E0875D6ECE8}"/>
              </a:ext>
            </a:extLst>
          </p:cNvPr>
          <p:cNvSpPr txBox="1"/>
          <p:nvPr/>
        </p:nvSpPr>
        <p:spPr>
          <a:xfrm>
            <a:off x="274728" y="30363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75856-C94C-4D75-9129-49E17447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" y="1035423"/>
            <a:ext cx="10015369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08575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888BD-EEEB-4A9F-9ED3-D28B21D53F28}"/>
              </a:ext>
            </a:extLst>
          </p:cNvPr>
          <p:cNvSpPr txBox="1"/>
          <p:nvPr/>
        </p:nvSpPr>
        <p:spPr>
          <a:xfrm>
            <a:off x="345066" y="33176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6EFDD-AEC6-4110-A129-CFF34238F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95" y="1395804"/>
            <a:ext cx="9649609" cy="40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59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BACE4F-B59E-477D-9A13-82C7AF7CB230}"/>
              </a:ext>
            </a:extLst>
          </p:cNvPr>
          <p:cNvSpPr txBox="1"/>
          <p:nvPr/>
        </p:nvSpPr>
        <p:spPr>
          <a:xfrm>
            <a:off x="365760" y="317697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7E729-4854-4161-B40B-2E3D9858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3" y="954741"/>
            <a:ext cx="9628094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4730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13C5F-148C-43BE-A507-53825DF914C7}"/>
              </a:ext>
            </a:extLst>
          </p:cNvPr>
          <p:cNvSpPr txBox="1"/>
          <p:nvPr/>
        </p:nvSpPr>
        <p:spPr>
          <a:xfrm>
            <a:off x="273351" y="30363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FUNCTIONALITY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78D79-E766-4557-B85D-3E94A2C7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4" y="1325880"/>
            <a:ext cx="973567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3488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E80BA-EE77-4FB0-875B-B0EB80855525}"/>
              </a:ext>
            </a:extLst>
          </p:cNvPr>
          <p:cNvSpPr txBox="1"/>
          <p:nvPr/>
        </p:nvSpPr>
        <p:spPr>
          <a:xfrm>
            <a:off x="1364343" y="2167514"/>
            <a:ext cx="9202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3AA096"/>
                </a:solidFill>
                <a:latin typeface="Impact" panose="020B0806030902050204" pitchFamily="34" charset="0"/>
              </a:rPr>
              <a:t>KAN = "card"     BAN = "Signal"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2DC25-BF66-4413-B360-86C428F49BFD}"/>
              </a:ext>
            </a:extLst>
          </p:cNvPr>
          <p:cNvSpPr txBox="1"/>
          <p:nvPr/>
        </p:nvSpPr>
        <p:spPr>
          <a:xfrm>
            <a:off x="1063171" y="1521183"/>
            <a:ext cx="950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an information system that provides a signal to inform the need to start an activity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9532E-A08A-4100-AC69-8BD13CEBBA71}"/>
              </a:ext>
            </a:extLst>
          </p:cNvPr>
          <p:cNvSpPr txBox="1"/>
          <p:nvPr/>
        </p:nvSpPr>
        <p:spPr>
          <a:xfrm>
            <a:off x="785585" y="3768021"/>
            <a:ext cx="10635343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of production flow by providing information that connects the upstream and downstream processes at each level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Visualized "pull" system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inventory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1B3F1-A2EA-4AC3-B177-F387676E29A9}"/>
              </a:ext>
            </a:extLst>
          </p:cNvPr>
          <p:cNvSpPr txBox="1"/>
          <p:nvPr/>
        </p:nvSpPr>
        <p:spPr>
          <a:xfrm>
            <a:off x="1063171" y="382375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</a:p>
        </p:txBody>
      </p:sp>
    </p:spTree>
    <p:extLst>
      <p:ext uri="{BB962C8B-B14F-4D97-AF65-F5344CB8AC3E}">
        <p14:creationId xmlns:p14="http://schemas.microsoft.com/office/powerpoint/2010/main" val="621383255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D0B672-0910-46C4-A61E-14813DBEC31C}"/>
              </a:ext>
            </a:extLst>
          </p:cNvPr>
          <p:cNvSpPr txBox="1"/>
          <p:nvPr/>
        </p:nvSpPr>
        <p:spPr>
          <a:xfrm>
            <a:off x="964433" y="340526"/>
            <a:ext cx="293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 – BIN SYSTEM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880F3-0A90-4E13-BE5F-F4DA548C86C4}"/>
              </a:ext>
            </a:extLst>
          </p:cNvPr>
          <p:cNvSpPr txBox="1"/>
          <p:nvPr/>
        </p:nvSpPr>
        <p:spPr>
          <a:xfrm>
            <a:off x="1111110" y="4323583"/>
            <a:ext cx="2067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system that uses a single bin or card to trigger an 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68C9D-BFA1-47B5-AA37-6749F83936CC}"/>
              </a:ext>
            </a:extLst>
          </p:cNvPr>
          <p:cNvSpPr txBox="1"/>
          <p:nvPr/>
        </p:nvSpPr>
        <p:spPr>
          <a:xfrm>
            <a:off x="4624613" y="4374382"/>
            <a:ext cx="2942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2-bin system is commonly used in storage areas at many types of workplaces.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BA267-B797-45E8-92AF-0BD2A6C0E80E}"/>
              </a:ext>
            </a:extLst>
          </p:cNvPr>
          <p:cNvSpPr txBox="1"/>
          <p:nvPr/>
        </p:nvSpPr>
        <p:spPr>
          <a:xfrm>
            <a:off x="8157027" y="4381638"/>
            <a:ext cx="3439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3-bin system connects different departments or different parts of work processes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C5505-A486-4E15-B512-B81DD71E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8" y="1169308"/>
            <a:ext cx="11435379" cy="26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04612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EBDCC-AA2C-42BF-952B-4E16FA95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8" t="16085" r="29813" b="45397"/>
          <a:stretch/>
        </p:blipFill>
        <p:spPr>
          <a:xfrm>
            <a:off x="718965" y="2017484"/>
            <a:ext cx="5139653" cy="3077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C08C-4F83-4BA0-BFCC-8DC654CC3E58}"/>
              </a:ext>
            </a:extLst>
          </p:cNvPr>
          <p:cNvSpPr txBox="1"/>
          <p:nvPr/>
        </p:nvSpPr>
        <p:spPr>
          <a:xfrm>
            <a:off x="989046" y="359954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CARD KANBAN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52A08-8780-4417-8A8A-3890147E6C75}"/>
              </a:ext>
            </a:extLst>
          </p:cNvPr>
          <p:cNvSpPr txBox="1"/>
          <p:nvPr/>
        </p:nvSpPr>
        <p:spPr>
          <a:xfrm>
            <a:off x="6215744" y="2291549"/>
            <a:ext cx="5139653" cy="252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first Kanban card, which moves between shipping and the store, is often called the withdrawal Kanban card.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second Kanban card, which moves between the store and the production line, is often called the production Kanban card. </a:t>
            </a:r>
          </a:p>
        </p:txBody>
      </p:sp>
    </p:spTree>
    <p:extLst>
      <p:ext uri="{BB962C8B-B14F-4D97-AF65-F5344CB8AC3E}">
        <p14:creationId xmlns:p14="http://schemas.microsoft.com/office/powerpoint/2010/main" val="3619704869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7AB4BE-CF43-4158-8E58-128D690F4CE3}"/>
              </a:ext>
            </a:extLst>
          </p:cNvPr>
          <p:cNvGrpSpPr/>
          <p:nvPr/>
        </p:nvGrpSpPr>
        <p:grpSpPr>
          <a:xfrm>
            <a:off x="790583" y="422835"/>
            <a:ext cx="10610833" cy="5468139"/>
            <a:chOff x="-256711" y="21867"/>
            <a:chExt cx="10610833" cy="5468139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9573FC1C-CB3D-44D0-92AB-C5CABCD7DB60}"/>
                </a:ext>
              </a:extLst>
            </p:cNvPr>
            <p:cNvSpPr/>
            <p:nvPr/>
          </p:nvSpPr>
          <p:spPr>
            <a:xfrm>
              <a:off x="6197971" y="3990126"/>
              <a:ext cx="438679" cy="84887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E2E51-4414-4D0E-AB91-26B57D6A4B13}"/>
                </a:ext>
              </a:extLst>
            </p:cNvPr>
            <p:cNvSpPr txBox="1"/>
            <p:nvPr/>
          </p:nvSpPr>
          <p:spPr>
            <a:xfrm>
              <a:off x="-71956" y="21867"/>
              <a:ext cx="1893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SUPERMARKET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7E0E3-7BE6-4B74-BEE2-6C47E262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70" y="1474276"/>
              <a:ext cx="1355841" cy="76465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DC8686-1568-4065-8568-FC19E78DD4AF}"/>
                </a:ext>
              </a:extLst>
            </p:cNvPr>
            <p:cNvGrpSpPr/>
            <p:nvPr/>
          </p:nvGrpSpPr>
          <p:grpSpPr>
            <a:xfrm>
              <a:off x="439402" y="2171712"/>
              <a:ext cx="1465943" cy="986971"/>
              <a:chOff x="898049" y="2002972"/>
              <a:chExt cx="1465943" cy="9869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E1E1CED-4351-4E8C-9EAE-D73802D7B5FB}"/>
                  </a:ext>
                </a:extLst>
              </p:cNvPr>
              <p:cNvSpPr/>
              <p:nvPr/>
            </p:nvSpPr>
            <p:spPr>
              <a:xfrm>
                <a:off x="898049" y="2002972"/>
                <a:ext cx="1465943" cy="98697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B11285-3B9E-4F21-8CF5-46C75877947A}"/>
                  </a:ext>
                </a:extLst>
              </p:cNvPr>
              <p:cNvSpPr txBox="1"/>
              <p:nvPr/>
            </p:nvSpPr>
            <p:spPr>
              <a:xfrm>
                <a:off x="966383" y="2080958"/>
                <a:ext cx="132927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Parts Producing Process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7628D8-C367-422A-8FF0-2411D4760794}"/>
                </a:ext>
              </a:extLst>
            </p:cNvPr>
            <p:cNvSpPr txBox="1"/>
            <p:nvPr/>
          </p:nvSpPr>
          <p:spPr>
            <a:xfrm>
              <a:off x="2314743" y="4300486"/>
              <a:ext cx="18833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KANBAN Card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799C13-B6E0-4236-B1DB-FAEEBDAEBB3D}"/>
                </a:ext>
              </a:extLst>
            </p:cNvPr>
            <p:cNvSpPr txBox="1"/>
            <p:nvPr/>
          </p:nvSpPr>
          <p:spPr>
            <a:xfrm>
              <a:off x="5186570" y="4144790"/>
              <a:ext cx="250922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with attached KANBAN Card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B259A1-BFD5-4BC4-8F6D-EF0E13FE2814}"/>
                </a:ext>
              </a:extLst>
            </p:cNvPr>
            <p:cNvSpPr txBox="1"/>
            <p:nvPr/>
          </p:nvSpPr>
          <p:spPr>
            <a:xfrm>
              <a:off x="7753804" y="4152895"/>
              <a:ext cx="127610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manufactured Item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60D33F-FA6D-47A2-94BE-B28E80BFFF89}"/>
                </a:ext>
              </a:extLst>
            </p:cNvPr>
            <p:cNvGrpSpPr/>
            <p:nvPr/>
          </p:nvGrpSpPr>
          <p:grpSpPr>
            <a:xfrm>
              <a:off x="191251" y="4066043"/>
              <a:ext cx="1883365" cy="1360076"/>
              <a:chOff x="234446" y="3822153"/>
              <a:chExt cx="1883365" cy="136007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46346E-5FF2-4AC6-BFF5-B6C45A6FB270}"/>
                  </a:ext>
                </a:extLst>
              </p:cNvPr>
              <p:cNvSpPr/>
              <p:nvPr/>
            </p:nvSpPr>
            <p:spPr>
              <a:xfrm>
                <a:off x="443158" y="4107544"/>
                <a:ext cx="1465943" cy="98697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DA6F002-F371-4B2B-8D15-294345346179}"/>
                  </a:ext>
                </a:extLst>
              </p:cNvPr>
              <p:cNvSpPr txBox="1"/>
              <p:nvPr/>
            </p:nvSpPr>
            <p:spPr>
              <a:xfrm>
                <a:off x="234446" y="3822153"/>
                <a:ext cx="188336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KANBAN board 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00FA9DF-3777-4F63-9839-B1C6D9813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901" y="4019829"/>
                <a:ext cx="1076296" cy="1162400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AA7893-6E07-4578-B438-F949E137EBEC}"/>
                  </a:ext>
                </a:extLst>
              </p:cNvPr>
              <p:cNvSpPr/>
              <p:nvPr/>
            </p:nvSpPr>
            <p:spPr>
              <a:xfrm>
                <a:off x="1631022" y="4608649"/>
                <a:ext cx="247001" cy="9289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494C97D-A702-4C2F-A744-7E11D04927DE}"/>
                  </a:ext>
                </a:extLst>
              </p:cNvPr>
              <p:cNvSpPr/>
              <p:nvPr/>
            </p:nvSpPr>
            <p:spPr>
              <a:xfrm>
                <a:off x="1631022" y="4758691"/>
                <a:ext cx="247001" cy="9289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C927E6C-59E7-40F9-8241-A4BC47B5F97E}"/>
                  </a:ext>
                </a:extLst>
              </p:cNvPr>
              <p:cNvSpPr/>
              <p:nvPr/>
            </p:nvSpPr>
            <p:spPr>
              <a:xfrm>
                <a:off x="1631022" y="4908733"/>
                <a:ext cx="247001" cy="9289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FC810D-8EAA-46C2-8B9D-FADBD7521702}"/>
                  </a:ext>
                </a:extLst>
              </p:cNvPr>
              <p:cNvSpPr/>
              <p:nvPr/>
            </p:nvSpPr>
            <p:spPr>
              <a:xfrm>
                <a:off x="1352942" y="4908733"/>
                <a:ext cx="247001" cy="9289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E11BD63-B247-454E-AB72-92CE83895064}"/>
                </a:ext>
              </a:extLst>
            </p:cNvPr>
            <p:cNvSpPr/>
            <p:nvPr/>
          </p:nvSpPr>
          <p:spPr>
            <a:xfrm>
              <a:off x="2117811" y="2452914"/>
              <a:ext cx="2208755" cy="582933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AC103-D621-4284-AB56-9C0B167DB4B5}"/>
                </a:ext>
              </a:extLst>
            </p:cNvPr>
            <p:cNvSpPr/>
            <p:nvPr/>
          </p:nvSpPr>
          <p:spPr>
            <a:xfrm>
              <a:off x="2814003" y="2171712"/>
              <a:ext cx="667657" cy="28120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E10ABE-5A46-492E-A8BE-12FE343094B9}"/>
                </a:ext>
              </a:extLst>
            </p:cNvPr>
            <p:cNvGrpSpPr/>
            <p:nvPr/>
          </p:nvGrpSpPr>
          <p:grpSpPr>
            <a:xfrm>
              <a:off x="4467328" y="1163677"/>
              <a:ext cx="3982641" cy="2812364"/>
              <a:chOff x="4717144" y="1570950"/>
              <a:chExt cx="3982641" cy="281236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1CEA564-50D9-439D-A64D-AE3F5B94C356}"/>
                  </a:ext>
                </a:extLst>
              </p:cNvPr>
              <p:cNvSpPr/>
              <p:nvPr/>
            </p:nvSpPr>
            <p:spPr>
              <a:xfrm>
                <a:off x="4717144" y="1574144"/>
                <a:ext cx="1236579" cy="2809170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AF56A72-2D57-4FA4-BAD7-E631252003CF}"/>
                  </a:ext>
                </a:extLst>
              </p:cNvPr>
              <p:cNvSpPr/>
              <p:nvPr/>
            </p:nvSpPr>
            <p:spPr>
              <a:xfrm>
                <a:off x="7463206" y="1570950"/>
                <a:ext cx="1236579" cy="2809170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05AD78-031E-4AAB-AF64-BB0DF8B8D9D9}"/>
                  </a:ext>
                </a:extLst>
              </p:cNvPr>
              <p:cNvSpPr/>
              <p:nvPr/>
            </p:nvSpPr>
            <p:spPr>
              <a:xfrm>
                <a:off x="6087308" y="1574144"/>
                <a:ext cx="1236579" cy="2809170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5595712-4DFD-4196-8A76-83390D74DF7D}"/>
                  </a:ext>
                </a:extLst>
              </p:cNvPr>
              <p:cNvGrpSpPr/>
              <p:nvPr/>
            </p:nvGrpSpPr>
            <p:grpSpPr>
              <a:xfrm>
                <a:off x="4907589" y="2024052"/>
                <a:ext cx="884918" cy="2184693"/>
                <a:chOff x="4907589" y="2098326"/>
                <a:chExt cx="884918" cy="2386192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64F18C6-2460-45C3-8315-FAA9F2CD2D04}"/>
                    </a:ext>
                  </a:extLst>
                </p:cNvPr>
                <p:cNvSpPr/>
                <p:nvPr/>
              </p:nvSpPr>
              <p:spPr>
                <a:xfrm>
                  <a:off x="4907589" y="2098326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E99C2E4-8D43-4A51-BA7E-48DC18998EA8}"/>
                    </a:ext>
                  </a:extLst>
                </p:cNvPr>
                <p:cNvSpPr/>
                <p:nvPr/>
              </p:nvSpPr>
              <p:spPr>
                <a:xfrm>
                  <a:off x="4907589" y="2546015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5397BEE-3F4D-4B57-B0D6-A64F36F19254}"/>
                    </a:ext>
                  </a:extLst>
                </p:cNvPr>
                <p:cNvSpPr/>
                <p:nvPr/>
              </p:nvSpPr>
              <p:spPr>
                <a:xfrm>
                  <a:off x="4907589" y="3348995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B28340B-259A-46BA-994D-5E32EF3F9ABB}"/>
                    </a:ext>
                  </a:extLst>
                </p:cNvPr>
                <p:cNvSpPr/>
                <p:nvPr/>
              </p:nvSpPr>
              <p:spPr>
                <a:xfrm>
                  <a:off x="4907589" y="2975535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473B70B-A5EF-4EF8-9B04-83FC48AD8660}"/>
                    </a:ext>
                  </a:extLst>
                </p:cNvPr>
                <p:cNvSpPr/>
                <p:nvPr/>
              </p:nvSpPr>
              <p:spPr>
                <a:xfrm>
                  <a:off x="4907589" y="412993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1D39CE7-A0A1-420E-92C4-0D95C02EFD74}"/>
                    </a:ext>
                  </a:extLst>
                </p:cNvPr>
                <p:cNvSpPr/>
                <p:nvPr/>
              </p:nvSpPr>
              <p:spPr>
                <a:xfrm>
                  <a:off x="4907589" y="375647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D266355-B033-41E9-AF1B-D2F2ABC43BF9}"/>
                  </a:ext>
                </a:extLst>
              </p:cNvPr>
              <p:cNvGrpSpPr/>
              <p:nvPr/>
            </p:nvGrpSpPr>
            <p:grpSpPr>
              <a:xfrm>
                <a:off x="6248541" y="2869470"/>
                <a:ext cx="884918" cy="1381559"/>
                <a:chOff x="4907589" y="2975535"/>
                <a:chExt cx="884918" cy="1508983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D4FAAD-1954-43FC-8EE0-E27C81014710}"/>
                    </a:ext>
                  </a:extLst>
                </p:cNvPr>
                <p:cNvSpPr/>
                <p:nvPr/>
              </p:nvSpPr>
              <p:spPr>
                <a:xfrm>
                  <a:off x="4907589" y="3348995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65B810D-F3DC-4F91-A4FC-D322D496767D}"/>
                    </a:ext>
                  </a:extLst>
                </p:cNvPr>
                <p:cNvSpPr/>
                <p:nvPr/>
              </p:nvSpPr>
              <p:spPr>
                <a:xfrm>
                  <a:off x="4907589" y="2975535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3FB5DD8-4165-427C-9310-2A8FAAA9ED69}"/>
                    </a:ext>
                  </a:extLst>
                </p:cNvPr>
                <p:cNvSpPr/>
                <p:nvPr/>
              </p:nvSpPr>
              <p:spPr>
                <a:xfrm>
                  <a:off x="4907589" y="412993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36E1348-626A-4DC9-BCD3-AEB70CADF113}"/>
                    </a:ext>
                  </a:extLst>
                </p:cNvPr>
                <p:cNvSpPr/>
                <p:nvPr/>
              </p:nvSpPr>
              <p:spPr>
                <a:xfrm>
                  <a:off x="4907589" y="375647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4647F7-C270-4BF9-A5C8-E682CFC2C7AD}"/>
                  </a:ext>
                </a:extLst>
              </p:cNvPr>
              <p:cNvGrpSpPr/>
              <p:nvPr/>
            </p:nvGrpSpPr>
            <p:grpSpPr>
              <a:xfrm>
                <a:off x="7625704" y="3571082"/>
                <a:ext cx="884918" cy="666569"/>
                <a:chOff x="4907589" y="3756470"/>
                <a:chExt cx="884918" cy="728048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AA32CAB-43F8-482D-AD86-1852F0DA3363}"/>
                    </a:ext>
                  </a:extLst>
                </p:cNvPr>
                <p:cNvSpPr/>
                <p:nvPr/>
              </p:nvSpPr>
              <p:spPr>
                <a:xfrm>
                  <a:off x="4907589" y="412993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1B50631-C594-4419-A430-24A39672E5A8}"/>
                    </a:ext>
                  </a:extLst>
                </p:cNvPr>
                <p:cNvSpPr/>
                <p:nvPr/>
              </p:nvSpPr>
              <p:spPr>
                <a:xfrm>
                  <a:off x="4907589" y="3756470"/>
                  <a:ext cx="884918" cy="3545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3F48DB-4314-443D-BE98-058078F5D136}"/>
                </a:ext>
              </a:extLst>
            </p:cNvPr>
            <p:cNvSpPr/>
            <p:nvPr/>
          </p:nvSpPr>
          <p:spPr>
            <a:xfrm>
              <a:off x="4326566" y="916066"/>
              <a:ext cx="4338463" cy="324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9E5655-8BA8-48FC-8144-9A0972D2433D}"/>
                </a:ext>
              </a:extLst>
            </p:cNvPr>
            <p:cNvSpPr txBox="1"/>
            <p:nvPr/>
          </p:nvSpPr>
          <p:spPr>
            <a:xfrm>
              <a:off x="6197971" y="1107217"/>
              <a:ext cx="5156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CA3085-A918-47EF-B8CF-E88822272E2D}"/>
                </a:ext>
              </a:extLst>
            </p:cNvPr>
            <p:cNvSpPr txBox="1"/>
            <p:nvPr/>
          </p:nvSpPr>
          <p:spPr>
            <a:xfrm>
              <a:off x="4842422" y="1107217"/>
              <a:ext cx="5156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6549B5-5A36-45AC-891C-F04674656F83}"/>
                </a:ext>
              </a:extLst>
            </p:cNvPr>
            <p:cNvSpPr txBox="1"/>
            <p:nvPr/>
          </p:nvSpPr>
          <p:spPr>
            <a:xfrm>
              <a:off x="7584093" y="1107217"/>
              <a:ext cx="5156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559B53-6F75-4631-BA27-E8BC25CAB7BC}"/>
                </a:ext>
              </a:extLst>
            </p:cNvPr>
            <p:cNvSpPr/>
            <p:nvPr/>
          </p:nvSpPr>
          <p:spPr>
            <a:xfrm>
              <a:off x="8879784" y="1941424"/>
              <a:ext cx="1463776" cy="8626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EC0802-36A4-4244-9771-007B6CED9F2B}"/>
                </a:ext>
              </a:extLst>
            </p:cNvPr>
            <p:cNvSpPr txBox="1"/>
            <p:nvPr/>
          </p:nvSpPr>
          <p:spPr>
            <a:xfrm>
              <a:off x="8869221" y="2005716"/>
              <a:ext cx="148490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Parts Consuming Process </a:t>
              </a: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E889A937-914C-4ACF-BD37-D3E280ACA89B}"/>
                </a:ext>
              </a:extLst>
            </p:cNvPr>
            <p:cNvSpPr/>
            <p:nvPr/>
          </p:nvSpPr>
          <p:spPr>
            <a:xfrm>
              <a:off x="1918339" y="4856278"/>
              <a:ext cx="7661857" cy="36841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21B8DA-09FC-4A28-BAEF-2931EB3796A7}"/>
                </a:ext>
              </a:extLst>
            </p:cNvPr>
            <p:cNvSpPr/>
            <p:nvPr/>
          </p:nvSpPr>
          <p:spPr>
            <a:xfrm>
              <a:off x="4657773" y="4668010"/>
              <a:ext cx="327096" cy="821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5E2C0F-0BB4-4EA6-A526-3B9711C030BA}"/>
                </a:ext>
              </a:extLst>
            </p:cNvPr>
            <p:cNvSpPr/>
            <p:nvPr/>
          </p:nvSpPr>
          <p:spPr>
            <a:xfrm>
              <a:off x="7212340" y="4668010"/>
              <a:ext cx="327096" cy="821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CE21449-7554-4C79-B94E-C081EA8197A3}"/>
                </a:ext>
              </a:extLst>
            </p:cNvPr>
            <p:cNvSpPr/>
            <p:nvPr/>
          </p:nvSpPr>
          <p:spPr>
            <a:xfrm>
              <a:off x="4914169" y="4898694"/>
              <a:ext cx="2391019" cy="269513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E64ABF-3457-4790-9F94-366CF3800AFB}"/>
                </a:ext>
              </a:extLst>
            </p:cNvPr>
            <p:cNvSpPr/>
            <p:nvPr/>
          </p:nvSpPr>
          <p:spPr>
            <a:xfrm>
              <a:off x="2418722" y="4653162"/>
              <a:ext cx="1648686" cy="185838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A4C4275F-D601-43D4-A1F1-A75EBD1B0407}"/>
                </a:ext>
              </a:extLst>
            </p:cNvPr>
            <p:cNvSpPr/>
            <p:nvPr/>
          </p:nvSpPr>
          <p:spPr>
            <a:xfrm rot="10800000">
              <a:off x="9362269" y="2835768"/>
              <a:ext cx="438678" cy="2313389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3A2D04-E52E-4C29-9D9B-71646954B5F4}"/>
                </a:ext>
              </a:extLst>
            </p:cNvPr>
            <p:cNvGrpSpPr/>
            <p:nvPr/>
          </p:nvGrpSpPr>
          <p:grpSpPr>
            <a:xfrm>
              <a:off x="-256711" y="2362397"/>
              <a:ext cx="573417" cy="2859413"/>
              <a:chOff x="-256711" y="2362397"/>
              <a:chExt cx="573417" cy="2859413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B40F62-A7BA-417E-BB45-E9D1B6BDDA55}"/>
                  </a:ext>
                </a:extLst>
              </p:cNvPr>
              <p:cNvSpPr/>
              <p:nvPr/>
            </p:nvSpPr>
            <p:spPr>
              <a:xfrm>
                <a:off x="96645" y="4898694"/>
                <a:ext cx="220061" cy="307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Left 28">
                <a:extLst>
                  <a:ext uri="{FF2B5EF4-FFF2-40B4-BE49-F238E27FC236}">
                    <a16:creationId xmlns:a16="http://schemas.microsoft.com/office/drawing/2014/main" id="{3BCCBF6D-413C-4AB8-9F90-301DD9324AA9}"/>
                  </a:ext>
                </a:extLst>
              </p:cNvPr>
              <p:cNvSpPr/>
              <p:nvPr/>
            </p:nvSpPr>
            <p:spPr>
              <a:xfrm rot="5400000">
                <a:off x="-1431351" y="3537037"/>
                <a:ext cx="2859413" cy="510134"/>
              </a:xfrm>
              <a:prstGeom prst="lef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21D695-17AA-48DF-9B4C-D726BFC6C293}"/>
                </a:ext>
              </a:extLst>
            </p:cNvPr>
            <p:cNvSpPr txBox="1"/>
            <p:nvPr/>
          </p:nvSpPr>
          <p:spPr>
            <a:xfrm>
              <a:off x="5781094" y="751562"/>
              <a:ext cx="148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Supermarket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17689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750" y="367371"/>
            <a:ext cx="21044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Need LEAN 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47700" y="1158083"/>
            <a:ext cx="10489174" cy="4710124"/>
            <a:chOff x="1047750" y="1005683"/>
            <a:chExt cx="10489174" cy="4710124"/>
          </a:xfrm>
        </p:grpSpPr>
        <p:sp>
          <p:nvSpPr>
            <p:cNvPr id="63" name="Rectangle 62"/>
            <p:cNvSpPr/>
            <p:nvPr/>
          </p:nvSpPr>
          <p:spPr>
            <a:xfrm>
              <a:off x="2857304" y="3928290"/>
              <a:ext cx="8679620" cy="17875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09580" y="1005683"/>
              <a:ext cx="10200655" cy="2539178"/>
              <a:chOff x="1209580" y="1457898"/>
              <a:chExt cx="10200655" cy="194126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730615" y="1460846"/>
                <a:ext cx="8679620" cy="19383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09580" y="1457898"/>
                <a:ext cx="1704368" cy="1938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077968" y="2151200"/>
              <a:ext cx="19978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TRADITIONAL APPROACH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50767" y="2655990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?</a:t>
              </a:r>
            </a:p>
          </p:txBody>
        </p:sp>
        <p:sp>
          <p:nvSpPr>
            <p:cNvPr id="19" name="Equal 18"/>
            <p:cNvSpPr/>
            <p:nvPr/>
          </p:nvSpPr>
          <p:spPr>
            <a:xfrm>
              <a:off x="4233829" y="1345162"/>
              <a:ext cx="569715" cy="323166"/>
            </a:xfrm>
            <a:prstGeom prst="mathEqual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Plus 21"/>
            <p:cNvSpPr/>
            <p:nvPr/>
          </p:nvSpPr>
          <p:spPr>
            <a:xfrm>
              <a:off x="6905666" y="2648924"/>
              <a:ext cx="582896" cy="582896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3916" y="1594350"/>
              <a:ext cx="1016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 </a:t>
              </a:r>
            </a:p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USD500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3112" y="1176986"/>
              <a:ext cx="743660" cy="44154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08057" y="1662308"/>
              <a:ext cx="1671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Production Cost </a:t>
              </a:r>
            </a:p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USD 300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877" y="1236289"/>
              <a:ext cx="743660" cy="4415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984627" y="1647696"/>
              <a:ext cx="1016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Profit </a:t>
              </a:r>
            </a:p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USD200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113" y="1233082"/>
              <a:ext cx="743660" cy="4415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200743" y="2886823"/>
              <a:ext cx="1016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 </a:t>
              </a:r>
            </a:p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USD300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939" y="2469459"/>
              <a:ext cx="743660" cy="441548"/>
            </a:xfrm>
            <a:prstGeom prst="rect">
              <a:avLst/>
            </a:prstGeom>
          </p:spPr>
        </p:pic>
        <p:sp>
          <p:nvSpPr>
            <p:cNvPr id="34" name="Up Arrow 33"/>
            <p:cNvSpPr/>
            <p:nvPr/>
          </p:nvSpPr>
          <p:spPr>
            <a:xfrm>
              <a:off x="3038747" y="1198288"/>
              <a:ext cx="265067" cy="720879"/>
            </a:xfrm>
            <a:prstGeom prst="upArrow">
              <a:avLst/>
            </a:prstGeom>
            <a:solidFill>
              <a:srgbClr val="89181C"/>
            </a:solidFill>
            <a:ln>
              <a:solidFill>
                <a:srgbClr val="8918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Up Arrow 34"/>
            <p:cNvSpPr/>
            <p:nvPr/>
          </p:nvSpPr>
          <p:spPr>
            <a:xfrm flipH="1" flipV="1">
              <a:off x="3005643" y="2529577"/>
              <a:ext cx="265067" cy="720879"/>
            </a:xfrm>
            <a:prstGeom prst="upArrow">
              <a:avLst/>
            </a:prstGeom>
            <a:solidFill>
              <a:srgbClr val="89181C"/>
            </a:solidFill>
            <a:ln>
              <a:solidFill>
                <a:srgbClr val="8918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25549" y="2955596"/>
              <a:ext cx="1671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Production Cost </a:t>
              </a:r>
            </a:p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USD 300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69" y="2529577"/>
              <a:ext cx="743660" cy="441548"/>
            </a:xfrm>
            <a:prstGeom prst="rect">
              <a:avLst/>
            </a:prstGeom>
          </p:spPr>
        </p:pic>
        <p:sp>
          <p:nvSpPr>
            <p:cNvPr id="39" name="Equal 38"/>
            <p:cNvSpPr/>
            <p:nvPr/>
          </p:nvSpPr>
          <p:spPr>
            <a:xfrm>
              <a:off x="4233829" y="2667662"/>
              <a:ext cx="569715" cy="323166"/>
            </a:xfrm>
            <a:prstGeom prst="mathEqual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Plus 39"/>
            <p:cNvSpPr/>
            <p:nvPr/>
          </p:nvSpPr>
          <p:spPr>
            <a:xfrm>
              <a:off x="6922135" y="1302902"/>
              <a:ext cx="582896" cy="582896"/>
            </a:xfrm>
            <a:prstGeom prst="mathPl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85671" y="3023360"/>
              <a:ext cx="1814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Profit USD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endPara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901" y="2607115"/>
              <a:ext cx="743660" cy="441548"/>
            </a:xfrm>
            <a:prstGeom prst="rect">
              <a:avLst/>
            </a:prstGeom>
          </p:spPr>
        </p:pic>
        <p:grpSp>
          <p:nvGrpSpPr>
            <p:cNvPr id="61" name="Group 60"/>
            <p:cNvGrpSpPr/>
            <p:nvPr/>
          </p:nvGrpSpPr>
          <p:grpSpPr>
            <a:xfrm>
              <a:off x="1047750" y="3887843"/>
              <a:ext cx="10242030" cy="1787517"/>
              <a:chOff x="1013604" y="4084150"/>
              <a:chExt cx="10242030" cy="1787517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175434" y="4084150"/>
                <a:ext cx="1674150" cy="1787517"/>
              </a:xfrm>
              <a:prstGeom prst="rect">
                <a:avLst/>
              </a:prstGeom>
              <a:solidFill>
                <a:srgbClr val="89181C"/>
              </a:solidFill>
              <a:ln>
                <a:solidFill>
                  <a:srgbClr val="8918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13604" y="4728605"/>
                <a:ext cx="199780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LEAN 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APPROACH 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607493" y="4350489"/>
                <a:ext cx="1131931" cy="1215863"/>
                <a:chOff x="8664260" y="1499786"/>
                <a:chExt cx="743660" cy="798802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8711134" y="1914400"/>
                  <a:ext cx="667906" cy="3841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PROFIT</a:t>
                  </a:r>
                </a:p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USD200</a:t>
                  </a:r>
                </a:p>
              </p:txBody>
            </p: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4260" y="1499786"/>
                  <a:ext cx="743660" cy="44154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456623" y="4350489"/>
                <a:ext cx="1131931" cy="1215863"/>
                <a:chOff x="8664260" y="1499786"/>
                <a:chExt cx="743660" cy="798802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8711132" y="1914400"/>
                  <a:ext cx="667906" cy="3841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PRICE </a:t>
                  </a:r>
                </a:p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USD300</a:t>
                  </a: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4260" y="1499786"/>
                  <a:ext cx="743660" cy="441548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8971034" y="4413060"/>
                <a:ext cx="2284600" cy="1215863"/>
                <a:chOff x="8294613" y="1499786"/>
                <a:chExt cx="1500944" cy="798802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8294613" y="1914400"/>
                  <a:ext cx="1500944" cy="3841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PRODUCTION  COST</a:t>
                  </a:r>
                </a:p>
                <a:p>
                  <a:pPr algn="ctr"/>
                  <a:r>
                    <a:rPr lang="en-US" sz="1600" b="1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USD100</a:t>
                  </a: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4260" y="1499786"/>
                  <a:ext cx="743660" cy="441548"/>
                </a:xfrm>
                <a:prstGeom prst="rect">
                  <a:avLst/>
                </a:prstGeom>
              </p:spPr>
            </p:pic>
          </p:grpSp>
          <p:sp>
            <p:nvSpPr>
              <p:cNvPr id="58" name="Equal 57"/>
              <p:cNvSpPr/>
              <p:nvPr/>
            </p:nvSpPr>
            <p:spPr>
              <a:xfrm>
                <a:off x="5212469" y="4567022"/>
                <a:ext cx="569715" cy="323166"/>
              </a:xfrm>
              <a:prstGeom prst="mathEqual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Minus 58"/>
              <p:cNvSpPr/>
              <p:nvPr/>
            </p:nvSpPr>
            <p:spPr>
              <a:xfrm>
                <a:off x="7880756" y="4271405"/>
                <a:ext cx="914400" cy="914400"/>
              </a:xfrm>
              <a:prstGeom prst="mathMinus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Up Arrow 61"/>
            <p:cNvSpPr/>
            <p:nvPr/>
          </p:nvSpPr>
          <p:spPr>
            <a:xfrm flipH="1" flipV="1">
              <a:off x="10720070" y="4143871"/>
              <a:ext cx="265067" cy="720879"/>
            </a:xfrm>
            <a:prstGeom prst="upArrow">
              <a:avLst/>
            </a:prstGeom>
            <a:solidFill>
              <a:srgbClr val="89181C"/>
            </a:solidFill>
            <a:ln>
              <a:solidFill>
                <a:srgbClr val="8918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77638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DDED1-CAB4-409C-8564-60E4AF86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7" t="14885" r="61713" b="56542"/>
          <a:stretch/>
        </p:blipFill>
        <p:spPr>
          <a:xfrm>
            <a:off x="1417983" y="2095301"/>
            <a:ext cx="4254577" cy="3003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9F1DE-E01F-4ABB-8BD0-1D1F629F39E6}"/>
              </a:ext>
            </a:extLst>
          </p:cNvPr>
          <p:cNvSpPr txBox="1"/>
          <p:nvPr/>
        </p:nvSpPr>
        <p:spPr>
          <a:xfrm>
            <a:off x="6096000" y="2095301"/>
            <a:ext cx="4678017" cy="26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Electronic KANBAN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Barcodes are placed on items, on materials, or in specific locations. These barcodes are scanned when more of something is needed, which sends a signal to the correct person or department to fill the request.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98DE1-1AF4-4AB8-840B-EC16C6BAAB54}"/>
              </a:ext>
            </a:extLst>
          </p:cNvPr>
          <p:cNvSpPr txBox="1"/>
          <p:nvPr/>
        </p:nvSpPr>
        <p:spPr>
          <a:xfrm>
            <a:off x="1088004" y="377713"/>
            <a:ext cx="6771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KANBAN</a:t>
            </a:r>
          </a:p>
        </p:txBody>
      </p:sp>
    </p:spTree>
    <p:extLst>
      <p:ext uri="{BB962C8B-B14F-4D97-AF65-F5344CB8AC3E}">
        <p14:creationId xmlns:p14="http://schemas.microsoft.com/office/powerpoint/2010/main" val="3104783139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CF1D0-F4FA-499B-9FE9-646386EE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t="47455" r="55514" b="29168"/>
          <a:stretch/>
        </p:blipFill>
        <p:spPr>
          <a:xfrm>
            <a:off x="3577272" y="1202837"/>
            <a:ext cx="4508112" cy="204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31CFE-CC33-4BEB-99B5-2095C65CED8D}"/>
              </a:ext>
            </a:extLst>
          </p:cNvPr>
          <p:cNvSpPr txBox="1"/>
          <p:nvPr/>
        </p:nvSpPr>
        <p:spPr>
          <a:xfrm>
            <a:off x="996869" y="3089134"/>
            <a:ext cx="10296939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 or Shelf Markings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workplaces or storage areas choose to use color- coded floor or shelf markings to indicate when something needs to be produced or ordered.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level, nothing needs to happen.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Yellow level, production might begin.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 level, levels may have gotten too low and steps need to be taken to quickly fix the problem.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F1192-8CA5-495C-A682-C9CE114A64BD}"/>
              </a:ext>
            </a:extLst>
          </p:cNvPr>
          <p:cNvSpPr txBox="1"/>
          <p:nvPr/>
        </p:nvSpPr>
        <p:spPr>
          <a:xfrm>
            <a:off x="996869" y="352354"/>
            <a:ext cx="2899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KANBAN</a:t>
            </a:r>
          </a:p>
        </p:txBody>
      </p:sp>
    </p:spTree>
    <p:extLst>
      <p:ext uri="{BB962C8B-B14F-4D97-AF65-F5344CB8AC3E}">
        <p14:creationId xmlns:p14="http://schemas.microsoft.com/office/powerpoint/2010/main" val="3532753605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6056F-D3FB-46F3-9ABC-B6239624D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1" t="47455" r="55514" b="29168"/>
          <a:stretch/>
        </p:blipFill>
        <p:spPr>
          <a:xfrm>
            <a:off x="3619474" y="1268896"/>
            <a:ext cx="4508112" cy="204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3708D-E994-4109-B4AF-DF494B6D7B6F}"/>
              </a:ext>
            </a:extLst>
          </p:cNvPr>
          <p:cNvSpPr txBox="1"/>
          <p:nvPr/>
        </p:nvSpPr>
        <p:spPr>
          <a:xfrm>
            <a:off x="1139688" y="3154375"/>
            <a:ext cx="10296939" cy="2805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Floor or Shelf Markings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workplaces or storage areas choose to use color- coded floor or shelf markings to indicate when something needs to be produced or ordered.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level, nothing needs to happen.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Yellow level, production might begin.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 level, levels may have gotten too low and steps need to be taken to quickly fix the problem.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C4E5E-D6D0-483E-818E-6E241E8AD13F}"/>
              </a:ext>
            </a:extLst>
          </p:cNvPr>
          <p:cNvSpPr txBox="1"/>
          <p:nvPr/>
        </p:nvSpPr>
        <p:spPr>
          <a:xfrm>
            <a:off x="1010938" y="394557"/>
            <a:ext cx="2745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KANBAN</a:t>
            </a:r>
          </a:p>
        </p:txBody>
      </p:sp>
    </p:spTree>
    <p:extLst>
      <p:ext uri="{BB962C8B-B14F-4D97-AF65-F5344CB8AC3E}">
        <p14:creationId xmlns:p14="http://schemas.microsoft.com/office/powerpoint/2010/main" val="266304540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E5E485-CAC0-487D-8C0D-3512FD320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56" b="13816"/>
          <a:stretch/>
        </p:blipFill>
        <p:spPr>
          <a:xfrm>
            <a:off x="1114839" y="1275619"/>
            <a:ext cx="9493378" cy="4701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3B35D-651F-4D0F-A388-CE8E1BD6BA61}"/>
              </a:ext>
            </a:extLst>
          </p:cNvPr>
          <p:cNvSpPr txBox="1"/>
          <p:nvPr/>
        </p:nvSpPr>
        <p:spPr>
          <a:xfrm>
            <a:off x="1114838" y="338286"/>
            <a:ext cx="2838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KANBAN</a:t>
            </a:r>
          </a:p>
        </p:txBody>
      </p:sp>
    </p:spTree>
    <p:extLst>
      <p:ext uri="{BB962C8B-B14F-4D97-AF65-F5344CB8AC3E}">
        <p14:creationId xmlns:p14="http://schemas.microsoft.com/office/powerpoint/2010/main" val="759483496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6E84B-F9C4-435A-BFB0-9DD7F0CB7D08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ERGONOMIC PRINCIPLE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5178C-E973-4DE8-9C2C-9B27221D4C68}"/>
              </a:ext>
            </a:extLst>
          </p:cNvPr>
          <p:cNvSpPr txBox="1"/>
          <p:nvPr/>
        </p:nvSpPr>
        <p:spPr>
          <a:xfrm>
            <a:off x="5969689" y="1376611"/>
            <a:ext cx="5269811" cy="410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principle of tracing what work movements are the best, so that humans can work with highest performance and minimum levels of fatigue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Ease of movement of materials related to machines, tools, jigs (work aids), and layouts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free anergy such as gravity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Eliminating the causes of errors from work fatigue.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Trying to be able to work in rhythm by eliminating waste in terms of motion.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51EF8-E357-4DE5-8CD9-19CDAE2A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1809233"/>
            <a:ext cx="4859300" cy="32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6984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DF9D174B-03D2-4E3F-8371-2458A9326511}"/>
              </a:ext>
            </a:extLst>
          </p:cNvPr>
          <p:cNvSpPr/>
          <p:nvPr/>
        </p:nvSpPr>
        <p:spPr>
          <a:xfrm>
            <a:off x="5503768" y="3147020"/>
            <a:ext cx="1577909" cy="895113"/>
          </a:xfrm>
          <a:prstGeom prst="rightArrow">
            <a:avLst/>
          </a:prstGeom>
          <a:solidFill>
            <a:srgbClr val="3AA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45EB5-E5E4-4BE0-B937-FB405BDA4714}"/>
              </a:ext>
            </a:extLst>
          </p:cNvPr>
          <p:cNvSpPr txBox="1"/>
          <p:nvPr/>
        </p:nvSpPr>
        <p:spPr>
          <a:xfrm>
            <a:off x="1028186" y="334144"/>
            <a:ext cx="71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OVERALL MOVEMENT (COMBINE TASKS)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031DE-DBCD-4F9E-9C21-15D3F5333E2B}"/>
              </a:ext>
            </a:extLst>
          </p:cNvPr>
          <p:cNvGraphicFramePr>
            <a:graphicFrameLocks noGrp="1"/>
          </p:cNvGraphicFramePr>
          <p:nvPr/>
        </p:nvGraphicFramePr>
        <p:xfrm>
          <a:off x="1212984" y="1537651"/>
          <a:ext cx="4155753" cy="3808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6949">
                  <a:extLst>
                    <a:ext uri="{9D8B030D-6E8A-4147-A177-3AD203B41FA5}">
                      <a16:colId xmlns:a16="http://schemas.microsoft.com/office/drawing/2014/main" val="2286969097"/>
                    </a:ext>
                  </a:extLst>
                </a:gridCol>
                <a:gridCol w="3658804">
                  <a:extLst>
                    <a:ext uri="{9D8B030D-6E8A-4147-A177-3AD203B41FA5}">
                      <a16:colId xmlns:a16="http://schemas.microsoft.com/office/drawing/2014/main" val="354461237"/>
                    </a:ext>
                  </a:extLst>
                </a:gridCol>
              </a:tblGrid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A0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Worker Movement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A0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88663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Jig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45423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Jig B into Machine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88009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Tool B from Rack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524791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B with Tool 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07086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Tool B back on Rack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0138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Tool Jig 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12348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Jig A into Machine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63166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Tool A From Rack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232194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Tool A on machine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03472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pin into machine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87610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Tool 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18241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A with Tool 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24534"/>
                  </a:ext>
                </a:extLst>
              </a:tr>
              <a:tr h="2720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Tool A back on Rack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9795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A625B7-7F88-475F-8057-C7B27180EDF3}"/>
              </a:ext>
            </a:extLst>
          </p:cNvPr>
          <p:cNvGraphicFramePr>
            <a:graphicFrameLocks noGrp="1"/>
          </p:cNvGraphicFramePr>
          <p:nvPr/>
        </p:nvGraphicFramePr>
        <p:xfrm>
          <a:off x="7451271" y="2463460"/>
          <a:ext cx="3730692" cy="2262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393">
                  <a:extLst>
                    <a:ext uri="{9D8B030D-6E8A-4147-A177-3AD203B41FA5}">
                      <a16:colId xmlns:a16="http://schemas.microsoft.com/office/drawing/2014/main" val="1316655273"/>
                    </a:ext>
                  </a:extLst>
                </a:gridCol>
                <a:gridCol w="3158299">
                  <a:extLst>
                    <a:ext uri="{9D8B030D-6E8A-4147-A177-3AD203B41FA5}">
                      <a16:colId xmlns:a16="http://schemas.microsoft.com/office/drawing/2014/main" val="4079560898"/>
                    </a:ext>
                  </a:extLst>
                </a:gridCol>
              </a:tblGrid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A0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Worker Movement 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A0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70166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Jig Set A and 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60576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Jig set A and B Into Machine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18809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common Tools at machine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56688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71218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A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136132"/>
                  </a:ext>
                </a:extLst>
              </a:tr>
              <a:tr h="3231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common tools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0982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8838BC-7751-4D25-8775-E86C6A97332E}"/>
              </a:ext>
            </a:extLst>
          </p:cNvPr>
          <p:cNvSpPr txBox="1"/>
          <p:nvPr/>
        </p:nvSpPr>
        <p:spPr>
          <a:xfrm>
            <a:off x="5546725" y="3397487"/>
            <a:ext cx="1095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1600" b="1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13 - &gt; 6</a:t>
            </a:r>
            <a:endParaRPr lang="en-US" sz="16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B9174-6337-4D41-9634-DB3E9FB43E4E}"/>
              </a:ext>
            </a:extLst>
          </p:cNvPr>
          <p:cNvSpPr txBox="1"/>
          <p:nvPr/>
        </p:nvSpPr>
        <p:spPr>
          <a:xfrm rot="16200000">
            <a:off x="327646" y="3257034"/>
            <a:ext cx="140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Worker-1</a:t>
            </a:r>
          </a:p>
        </p:txBody>
      </p:sp>
    </p:spTree>
    <p:extLst>
      <p:ext uri="{BB962C8B-B14F-4D97-AF65-F5344CB8AC3E}">
        <p14:creationId xmlns:p14="http://schemas.microsoft.com/office/powerpoint/2010/main" val="3057211451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0E63C-3B6A-4785-AAEF-D364F452D274}"/>
              </a:ext>
            </a:extLst>
          </p:cNvPr>
          <p:cNvSpPr txBox="1"/>
          <p:nvPr/>
        </p:nvSpPr>
        <p:spPr>
          <a:xfrm>
            <a:off x="1073101" y="442128"/>
            <a:ext cx="394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BOTH HAND TO HANDLE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0FC460-92A2-4E2B-B1E3-7F2093821CE9}"/>
              </a:ext>
            </a:extLst>
          </p:cNvPr>
          <p:cNvGraphicFramePr>
            <a:graphicFrameLocks noGrp="1"/>
          </p:cNvGraphicFramePr>
          <p:nvPr/>
        </p:nvGraphicFramePr>
        <p:xfrm>
          <a:off x="808697" y="2232815"/>
          <a:ext cx="5245100" cy="2392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764">
                  <a:extLst>
                    <a:ext uri="{9D8B030D-6E8A-4147-A177-3AD203B41FA5}">
                      <a16:colId xmlns:a16="http://schemas.microsoft.com/office/drawing/2014/main" val="3418803257"/>
                    </a:ext>
                  </a:extLst>
                </a:gridCol>
                <a:gridCol w="2313990">
                  <a:extLst>
                    <a:ext uri="{9D8B030D-6E8A-4147-A177-3AD203B41FA5}">
                      <a16:colId xmlns:a16="http://schemas.microsoft.com/office/drawing/2014/main" val="2180003845"/>
                    </a:ext>
                  </a:extLst>
                </a:gridCol>
                <a:gridCol w="2408346">
                  <a:extLst>
                    <a:ext uri="{9D8B030D-6E8A-4147-A177-3AD203B41FA5}">
                      <a16:colId xmlns:a16="http://schemas.microsoft.com/office/drawing/2014/main" val="1723098706"/>
                    </a:ext>
                  </a:extLst>
                </a:gridCol>
              </a:tblGrid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CA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Left hand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CA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Right hand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C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005112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Jig set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8766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Jig set into machine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602044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common tools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284747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B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81350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A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968556"/>
                  </a:ext>
                </a:extLst>
              </a:tr>
              <a:tr h="3212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common tools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1020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49A849-94BE-4BDE-A6A3-008AFA835677}"/>
              </a:ext>
            </a:extLst>
          </p:cNvPr>
          <p:cNvGraphicFramePr>
            <a:graphicFrameLocks noGrp="1"/>
          </p:cNvGraphicFramePr>
          <p:nvPr/>
        </p:nvGraphicFramePr>
        <p:xfrm>
          <a:off x="6785080" y="2232820"/>
          <a:ext cx="4896739" cy="239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2247">
                  <a:extLst>
                    <a:ext uri="{9D8B030D-6E8A-4147-A177-3AD203B41FA5}">
                      <a16:colId xmlns:a16="http://schemas.microsoft.com/office/drawing/2014/main" val="1782966900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4155172703"/>
                    </a:ext>
                  </a:extLst>
                </a:gridCol>
                <a:gridCol w="2155317">
                  <a:extLst>
                    <a:ext uri="{9D8B030D-6E8A-4147-A177-3AD203B41FA5}">
                      <a16:colId xmlns:a16="http://schemas.microsoft.com/office/drawing/2014/main" val="344321807"/>
                    </a:ext>
                  </a:extLst>
                </a:gridCol>
              </a:tblGrid>
              <a:tr h="478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Left hand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Right hand 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486176"/>
                  </a:ext>
                </a:extLst>
              </a:tr>
              <a:tr h="478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Take Jig set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comman t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451324"/>
                  </a:ext>
                </a:extLst>
              </a:tr>
              <a:tr h="478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Put Jig set into machine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B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35082"/>
                  </a:ext>
                </a:extLst>
              </a:tr>
              <a:tr h="478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Tighten Jig 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396737"/>
                  </a:ext>
                </a:extLst>
              </a:tr>
              <a:tr h="478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wait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Release common tools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9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2422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AD7212-0F3C-4CA7-B685-D0B6C2CA6712}"/>
              </a:ext>
            </a:extLst>
          </p:cNvPr>
          <p:cNvSpPr txBox="1"/>
          <p:nvPr/>
        </p:nvSpPr>
        <p:spPr>
          <a:xfrm rot="16200000">
            <a:off x="-90099" y="3107010"/>
            <a:ext cx="140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Worker-1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F37BF-DF85-4537-AC99-3417571F4A92}"/>
              </a:ext>
            </a:extLst>
          </p:cNvPr>
          <p:cNvSpPr txBox="1"/>
          <p:nvPr/>
        </p:nvSpPr>
        <p:spPr>
          <a:xfrm rot="16200000">
            <a:off x="5718897" y="3244330"/>
            <a:ext cx="140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Worker-1</a:t>
            </a:r>
          </a:p>
        </p:txBody>
      </p:sp>
    </p:spTree>
    <p:extLst>
      <p:ext uri="{BB962C8B-B14F-4D97-AF65-F5344CB8AC3E}">
        <p14:creationId xmlns:p14="http://schemas.microsoft.com/office/powerpoint/2010/main" val="1387005231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26B77-F70A-4D93-8B90-5C30143E56E8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ERGONOMIC PRINCIPLE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AEA72-1590-4468-8FE3-79655F964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17" y="943983"/>
            <a:ext cx="8713694" cy="49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1306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26B77-F70A-4D93-8B90-5C30143E56E8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ERGONOMIC PRINCIPLE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EFB4C-1564-485A-8A81-D6573012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073075"/>
            <a:ext cx="8961120" cy="4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5975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26B77-F70A-4D93-8B90-5C30143E56E8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ERGONOMIC PRINCIPLE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5EC70-59C9-4D94-9FEF-B416F88AB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34" y="1137621"/>
            <a:ext cx="7078532" cy="45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72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7750" y="367371"/>
            <a:ext cx="21044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Need LEAN </a:t>
            </a:r>
          </a:p>
        </p:txBody>
      </p:sp>
      <p:sp>
        <p:nvSpPr>
          <p:cNvPr id="8" name="Rectangle 7"/>
          <p:cNvSpPr/>
          <p:nvPr/>
        </p:nvSpPr>
        <p:spPr>
          <a:xfrm>
            <a:off x="7721387" y="1796484"/>
            <a:ext cx="3384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APRROACH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5509" y="1826433"/>
            <a:ext cx="39533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APPROACH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2798">
            <a:off x="265077" y="3324708"/>
            <a:ext cx="1204559" cy="1164285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1155994" y="3507700"/>
            <a:ext cx="372761" cy="694963"/>
          </a:xfrm>
          <a:prstGeom prst="upArrow">
            <a:avLst/>
          </a:prstGeom>
          <a:solidFill>
            <a:srgbClr val="BE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1663268" y="3719454"/>
            <a:ext cx="420915" cy="374791"/>
          </a:xfrm>
          <a:prstGeom prst="mathEqual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50" y="3405238"/>
            <a:ext cx="899886" cy="8998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30" y="3149639"/>
            <a:ext cx="1985881" cy="1321513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3199074" y="3579409"/>
            <a:ext cx="623018" cy="551543"/>
          </a:xfrm>
          <a:prstGeom prst="mathPlus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9766" y="4728223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95250" y="4728223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9488" y="4728223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Profit </a:t>
            </a:r>
          </a:p>
        </p:txBody>
      </p:sp>
      <p:sp>
        <p:nvSpPr>
          <p:cNvPr id="24" name="Up Arrow 23"/>
          <p:cNvSpPr/>
          <p:nvPr/>
        </p:nvSpPr>
        <p:spPr>
          <a:xfrm>
            <a:off x="5176123" y="2863539"/>
            <a:ext cx="372761" cy="1412556"/>
          </a:xfrm>
          <a:prstGeom prst="upArrow">
            <a:avLst/>
          </a:prstGeom>
          <a:solidFill>
            <a:srgbClr val="BE4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143667" y="2357884"/>
            <a:ext cx="5877458" cy="2739671"/>
            <a:chOff x="5731112" y="2357884"/>
            <a:chExt cx="5877458" cy="273967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112" y="2357884"/>
              <a:ext cx="2143335" cy="2143335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6492491" y="3137617"/>
              <a:ext cx="5116079" cy="1959938"/>
              <a:chOff x="6492491" y="3137617"/>
              <a:chExt cx="5116079" cy="1959938"/>
            </a:xfrm>
          </p:grpSpPr>
          <p:sp>
            <p:nvSpPr>
              <p:cNvPr id="27" name="Equal 26"/>
              <p:cNvSpPr/>
              <p:nvPr/>
            </p:nvSpPr>
            <p:spPr>
              <a:xfrm>
                <a:off x="7508163" y="3646632"/>
                <a:ext cx="420915" cy="374791"/>
              </a:xfrm>
              <a:prstGeom prst="mathEqual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382022" y="4728223"/>
                <a:ext cx="832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Price 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616640" y="4683205"/>
                <a:ext cx="763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Cost 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492491" y="4683205"/>
                <a:ext cx="899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Profit </a:t>
                </a: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248" y="3142828"/>
                <a:ext cx="1374727" cy="1150188"/>
              </a:xfrm>
              <a:prstGeom prst="rect">
                <a:avLst/>
              </a:prstGeom>
            </p:spPr>
          </p:pic>
          <p:sp>
            <p:nvSpPr>
              <p:cNvPr id="40" name="Minus 39"/>
              <p:cNvSpPr/>
              <p:nvPr/>
            </p:nvSpPr>
            <p:spPr>
              <a:xfrm>
                <a:off x="9277212" y="3403959"/>
                <a:ext cx="617464" cy="617464"/>
              </a:xfrm>
              <a:prstGeom prst="mathMinu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Equal 40"/>
              <p:cNvSpPr/>
              <p:nvPr/>
            </p:nvSpPr>
            <p:spPr>
              <a:xfrm>
                <a:off x="7457013" y="3470490"/>
                <a:ext cx="420915" cy="374791"/>
              </a:xfrm>
              <a:prstGeom prst="mathEqual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5854" y="3137617"/>
                <a:ext cx="1492716" cy="9933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2636546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74B54-DC73-4654-B7F8-CB682D1C572B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9B36D-50C9-4FB0-AE44-2B1C6BC7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01" y="1073075"/>
            <a:ext cx="8788998" cy="4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2224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24A7A-A8A0-4046-9CEE-FAF6B24E0D7F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AECD-300A-4F89-B350-B437F9800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32" y="1126863"/>
            <a:ext cx="7788536" cy="46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5532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2B014-ADCD-4B8C-B587-E0391BFB769C}"/>
              </a:ext>
            </a:extLst>
          </p:cNvPr>
          <p:cNvSpPr txBox="1"/>
          <p:nvPr/>
        </p:nvSpPr>
        <p:spPr>
          <a:xfrm>
            <a:off x="1047065" y="341412"/>
            <a:ext cx="3438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51B5-F68E-4CE7-AFE3-3150A25DE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099969"/>
            <a:ext cx="6766560" cy="46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8270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A37A8E-349F-401F-BF55-EC2A0A1F8B22}"/>
              </a:ext>
            </a:extLst>
          </p:cNvPr>
          <p:cNvSpPr txBox="1"/>
          <p:nvPr/>
        </p:nvSpPr>
        <p:spPr>
          <a:xfrm>
            <a:off x="990600" y="388648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ELEMENTS OF STANDARD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B5D5D-E542-4679-9155-88FEE7AB9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57" y="1180652"/>
            <a:ext cx="7293685" cy="44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4946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C2C15-B363-4F1A-99C1-74FDF5ED8788}"/>
              </a:ext>
            </a:extLst>
          </p:cNvPr>
          <p:cNvSpPr txBox="1"/>
          <p:nvPr/>
        </p:nvSpPr>
        <p:spPr>
          <a:xfrm>
            <a:off x="990600" y="388648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OF STANDARD WORK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EBF51-D36C-4E79-B4C1-7A01F834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" y="1153757"/>
            <a:ext cx="9972339" cy="45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5867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86EA4-9BAC-48C7-A371-D7B852DFB663}"/>
              </a:ext>
            </a:extLst>
          </p:cNvPr>
          <p:cNvSpPr txBox="1"/>
          <p:nvPr/>
        </p:nvSpPr>
        <p:spPr>
          <a:xfrm>
            <a:off x="990600" y="388648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OF STANDARD WORK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94F11-92B6-486F-880B-BBF62BEC7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41" y="1035423"/>
            <a:ext cx="9520518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01325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A16450-82F0-4DB5-B031-A7051F439BD6}"/>
              </a:ext>
            </a:extLst>
          </p:cNvPr>
          <p:cNvSpPr/>
          <p:nvPr/>
        </p:nvSpPr>
        <p:spPr>
          <a:xfrm>
            <a:off x="1308295" y="436099"/>
            <a:ext cx="7180371" cy="1290320"/>
          </a:xfrm>
          <a:custGeom>
            <a:avLst/>
            <a:gdLst>
              <a:gd name="connsiteX0" fmla="*/ 0 w 6288258"/>
              <a:gd name="connsiteY0" fmla="*/ 0 h 337624"/>
              <a:gd name="connsiteX1" fmla="*/ 6288258 w 6288258"/>
              <a:gd name="connsiteY1" fmla="*/ 0 h 337624"/>
              <a:gd name="connsiteX2" fmla="*/ 6288258 w 6288258"/>
              <a:gd name="connsiteY2" fmla="*/ 337624 h 337624"/>
              <a:gd name="connsiteX3" fmla="*/ 0 w 6288258"/>
              <a:gd name="connsiteY3" fmla="*/ 337624 h 337624"/>
              <a:gd name="connsiteX4" fmla="*/ 0 w 6288258"/>
              <a:gd name="connsiteY4" fmla="*/ 0 h 337624"/>
              <a:gd name="connsiteX0" fmla="*/ 0 w 6288258"/>
              <a:gd name="connsiteY0" fmla="*/ 0 h 928467"/>
              <a:gd name="connsiteX1" fmla="*/ 6288258 w 6288258"/>
              <a:gd name="connsiteY1" fmla="*/ 0 h 928467"/>
              <a:gd name="connsiteX2" fmla="*/ 6288258 w 6288258"/>
              <a:gd name="connsiteY2" fmla="*/ 337624 h 928467"/>
              <a:gd name="connsiteX3" fmla="*/ 112542 w 6288258"/>
              <a:gd name="connsiteY3" fmla="*/ 928467 h 928467"/>
              <a:gd name="connsiteX4" fmla="*/ 0 w 6288258"/>
              <a:gd name="connsiteY4" fmla="*/ 0 h 928467"/>
              <a:gd name="connsiteX0" fmla="*/ 0 w 6428935"/>
              <a:gd name="connsiteY0" fmla="*/ 267286 h 1195753"/>
              <a:gd name="connsiteX1" fmla="*/ 6428935 w 6428935"/>
              <a:gd name="connsiteY1" fmla="*/ 0 h 1195753"/>
              <a:gd name="connsiteX2" fmla="*/ 6288258 w 6428935"/>
              <a:gd name="connsiteY2" fmla="*/ 604910 h 1195753"/>
              <a:gd name="connsiteX3" fmla="*/ 112542 w 6428935"/>
              <a:gd name="connsiteY3" fmla="*/ 1195753 h 1195753"/>
              <a:gd name="connsiteX4" fmla="*/ 0 w 6428935"/>
              <a:gd name="connsiteY4" fmla="*/ 26728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935" h="1195753">
                <a:moveTo>
                  <a:pt x="0" y="267286"/>
                </a:moveTo>
                <a:lnTo>
                  <a:pt x="6428935" y="0"/>
                </a:lnTo>
                <a:lnTo>
                  <a:pt x="6288258" y="604910"/>
                </a:lnTo>
                <a:lnTo>
                  <a:pt x="112542" y="1195753"/>
                </a:lnTo>
                <a:lnTo>
                  <a:pt x="0" y="267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7491C-69CC-453E-B3FA-6E4151A37E8C}"/>
              </a:ext>
            </a:extLst>
          </p:cNvPr>
          <p:cNvSpPr txBox="1"/>
          <p:nvPr/>
        </p:nvSpPr>
        <p:spPr>
          <a:xfrm>
            <a:off x="990600" y="388648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MECHANISM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7611E-932D-498F-A143-E51C659CD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742950"/>
            <a:ext cx="84677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1801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3BE78E3C-414F-48AD-BE22-361E791AE81C}"/>
              </a:ext>
            </a:extLst>
          </p:cNvPr>
          <p:cNvSpPr/>
          <p:nvPr/>
        </p:nvSpPr>
        <p:spPr>
          <a:xfrm rot="21193235">
            <a:off x="1991707" y="1096779"/>
            <a:ext cx="4846122" cy="633046"/>
          </a:xfrm>
          <a:custGeom>
            <a:avLst/>
            <a:gdLst>
              <a:gd name="connsiteX0" fmla="*/ 0 w 6288258"/>
              <a:gd name="connsiteY0" fmla="*/ 0 h 337624"/>
              <a:gd name="connsiteX1" fmla="*/ 6288258 w 6288258"/>
              <a:gd name="connsiteY1" fmla="*/ 0 h 337624"/>
              <a:gd name="connsiteX2" fmla="*/ 6288258 w 6288258"/>
              <a:gd name="connsiteY2" fmla="*/ 337624 h 337624"/>
              <a:gd name="connsiteX3" fmla="*/ 0 w 6288258"/>
              <a:gd name="connsiteY3" fmla="*/ 337624 h 337624"/>
              <a:gd name="connsiteX4" fmla="*/ 0 w 6288258"/>
              <a:gd name="connsiteY4" fmla="*/ 0 h 337624"/>
              <a:gd name="connsiteX0" fmla="*/ 0 w 6288258"/>
              <a:gd name="connsiteY0" fmla="*/ 0 h 928467"/>
              <a:gd name="connsiteX1" fmla="*/ 6288258 w 6288258"/>
              <a:gd name="connsiteY1" fmla="*/ 0 h 928467"/>
              <a:gd name="connsiteX2" fmla="*/ 6288258 w 6288258"/>
              <a:gd name="connsiteY2" fmla="*/ 337624 h 928467"/>
              <a:gd name="connsiteX3" fmla="*/ 112542 w 6288258"/>
              <a:gd name="connsiteY3" fmla="*/ 928467 h 928467"/>
              <a:gd name="connsiteX4" fmla="*/ 0 w 6288258"/>
              <a:gd name="connsiteY4" fmla="*/ 0 h 928467"/>
              <a:gd name="connsiteX0" fmla="*/ 0 w 6428935"/>
              <a:gd name="connsiteY0" fmla="*/ 267286 h 1195753"/>
              <a:gd name="connsiteX1" fmla="*/ 6428935 w 6428935"/>
              <a:gd name="connsiteY1" fmla="*/ 0 h 1195753"/>
              <a:gd name="connsiteX2" fmla="*/ 6288258 w 6428935"/>
              <a:gd name="connsiteY2" fmla="*/ 604910 h 1195753"/>
              <a:gd name="connsiteX3" fmla="*/ 112542 w 6428935"/>
              <a:gd name="connsiteY3" fmla="*/ 1195753 h 1195753"/>
              <a:gd name="connsiteX4" fmla="*/ 0 w 6428935"/>
              <a:gd name="connsiteY4" fmla="*/ 267286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935" h="1195753">
                <a:moveTo>
                  <a:pt x="0" y="267286"/>
                </a:moveTo>
                <a:lnTo>
                  <a:pt x="6428935" y="0"/>
                </a:lnTo>
                <a:lnTo>
                  <a:pt x="6288258" y="604910"/>
                </a:lnTo>
                <a:lnTo>
                  <a:pt x="112542" y="1195753"/>
                </a:lnTo>
                <a:lnTo>
                  <a:pt x="0" y="267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22D5B-1B8D-43F9-B547-659DC011ED69}"/>
              </a:ext>
            </a:extLst>
          </p:cNvPr>
          <p:cNvSpPr txBox="1"/>
          <p:nvPr/>
        </p:nvSpPr>
        <p:spPr>
          <a:xfrm>
            <a:off x="1019629" y="413002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40162-C998-4415-B850-4BBC7F477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96" y="844296"/>
            <a:ext cx="7760208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04881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D93423-D289-4916-A4AD-0034E09BDA5B}"/>
              </a:ext>
            </a:extLst>
          </p:cNvPr>
          <p:cNvGrpSpPr/>
          <p:nvPr/>
        </p:nvGrpSpPr>
        <p:grpSpPr>
          <a:xfrm>
            <a:off x="2046513" y="841829"/>
            <a:ext cx="2169070" cy="4938474"/>
            <a:chOff x="1683657" y="899886"/>
            <a:chExt cx="2169070" cy="49384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EF40D5-B77B-4EEA-B1CD-17E367052490}"/>
                </a:ext>
              </a:extLst>
            </p:cNvPr>
            <p:cNvSpPr/>
            <p:nvPr/>
          </p:nvSpPr>
          <p:spPr>
            <a:xfrm rot="21239462">
              <a:off x="1683657" y="899886"/>
              <a:ext cx="696686" cy="391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3151FA-4B92-4EC3-ADD9-6641503703F9}"/>
                </a:ext>
              </a:extLst>
            </p:cNvPr>
            <p:cNvSpPr/>
            <p:nvPr/>
          </p:nvSpPr>
          <p:spPr>
            <a:xfrm rot="290664">
              <a:off x="1695645" y="5446475"/>
              <a:ext cx="2157082" cy="3918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0FDA5A-81D1-4984-9EA8-35E3BD967894}"/>
              </a:ext>
            </a:extLst>
          </p:cNvPr>
          <p:cNvSpPr txBox="1"/>
          <p:nvPr/>
        </p:nvSpPr>
        <p:spPr>
          <a:xfrm>
            <a:off x="1019629" y="413002"/>
            <a:ext cx="610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D97EA-EFD6-40C2-9ECE-01EE7641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72" y="893064"/>
            <a:ext cx="7687056" cy="50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3499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ED804-C7C4-4847-9D42-7AD8DA9DF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7"/>
          <a:stretch/>
        </p:blipFill>
        <p:spPr>
          <a:xfrm>
            <a:off x="5416825" y="1298986"/>
            <a:ext cx="5668734" cy="4260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5DB3F-1516-E49D-4C8A-283DB07A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5" y="1298986"/>
            <a:ext cx="4682134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79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57" y="783770"/>
            <a:ext cx="8098971" cy="54537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8045" y="2494978"/>
            <a:ext cx="34701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Finding </a:t>
            </a:r>
          </a:p>
          <a:p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the Difference </a:t>
            </a:r>
          </a:p>
          <a:p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in 10 Mins </a:t>
            </a:r>
          </a:p>
        </p:txBody>
      </p:sp>
    </p:spTree>
    <p:extLst>
      <p:ext uri="{BB962C8B-B14F-4D97-AF65-F5344CB8AC3E}">
        <p14:creationId xmlns:p14="http://schemas.microsoft.com/office/powerpoint/2010/main" val="25272526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25" y="1864578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gency FB" panose="020B0503020202020204" pitchFamily="34" charset="0"/>
              </a:rPr>
              <a:t>What the Sensei Say……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1025" y="2608582"/>
            <a:ext cx="6595940" cy="2011229"/>
            <a:chOff x="415275" y="1865632"/>
            <a:chExt cx="6595940" cy="2011229"/>
          </a:xfrm>
        </p:grpSpPr>
        <p:sp>
          <p:nvSpPr>
            <p:cNvPr id="4" name="TextBox 3"/>
            <p:cNvSpPr txBox="1"/>
            <p:nvPr/>
          </p:nvSpPr>
          <p:spPr>
            <a:xfrm>
              <a:off x="415275" y="1865632"/>
              <a:ext cx="3655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“</a:t>
              </a:r>
              <a:r>
                <a:rPr lang="en-US" sz="3200" dirty="0" err="1">
                  <a:solidFill>
                    <a:srgbClr val="177C72"/>
                  </a:solidFill>
                  <a:latin typeface="Britannic Bold" panose="020B0903060703020204" pitchFamily="34" charset="0"/>
                </a:rPr>
                <a:t>Genchi</a:t>
              </a:r>
              <a:r>
                <a:rPr lang="en-US" sz="3200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 Genbutsu”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5602" y="2307201"/>
              <a:ext cx="64556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GO See</a:t>
              </a:r>
            </a:p>
            <a:p>
              <a:r>
                <a:rPr lang="en-US" sz="2400" i="1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Part of Daily Management ‘s Important Focus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10202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5375" y="2057816"/>
            <a:ext cx="3890025" cy="2875479"/>
            <a:chOff x="796275" y="1791116"/>
            <a:chExt cx="3890025" cy="2875479"/>
          </a:xfrm>
        </p:grpSpPr>
        <p:sp>
          <p:nvSpPr>
            <p:cNvPr id="3" name="TextBox 2"/>
            <p:cNvSpPr txBox="1"/>
            <p:nvPr/>
          </p:nvSpPr>
          <p:spPr>
            <a:xfrm>
              <a:off x="796275" y="1791116"/>
              <a:ext cx="389002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gency FB" panose="020B0503020202020204" pitchFamily="34" charset="0"/>
                </a:rPr>
                <a:t>“DATA from the report is Important, but I put more emphasis on the facts looking myself”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96275" y="4266485"/>
              <a:ext cx="1649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-</a:t>
              </a:r>
              <a:r>
                <a:rPr lang="en-US" sz="2000" dirty="0" err="1">
                  <a:solidFill>
                    <a:srgbClr val="177C72"/>
                  </a:solidFill>
                  <a:latin typeface="Britannic Bold" panose="020B0903060703020204" pitchFamily="34" charset="0"/>
                </a:rPr>
                <a:t>Taiichi</a:t>
              </a:r>
              <a:r>
                <a:rPr lang="en-US" sz="2000" dirty="0">
                  <a:solidFill>
                    <a:srgbClr val="177C72"/>
                  </a:solidFill>
                  <a:latin typeface="Britannic Bold" panose="020B0903060703020204" pitchFamily="34" charset="0"/>
                </a:rPr>
                <a:t> </a:t>
              </a:r>
              <a:r>
                <a:rPr lang="en-US" sz="2000" dirty="0" err="1">
                  <a:solidFill>
                    <a:srgbClr val="177C72"/>
                  </a:solidFill>
                  <a:latin typeface="Britannic Bold" panose="020B0903060703020204" pitchFamily="34" charset="0"/>
                </a:rPr>
                <a:t>ohno</a:t>
              </a:r>
              <a:endParaRPr lang="en-US" sz="700" i="1" dirty="0">
                <a:solidFill>
                  <a:srgbClr val="177C72"/>
                </a:solidFill>
                <a:latin typeface="Britannic Bold" panose="020B0903060703020204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981699" y="1504950"/>
            <a:ext cx="5429249" cy="3676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816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08300"/>
            <a:ext cx="12192000" cy="1206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0900" y="1905000"/>
            <a:ext cx="3098800" cy="3086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957552"/>
            <a:ext cx="5966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177C72"/>
                </a:solidFill>
                <a:latin typeface="Bahnschrift Light SemiCondensed" panose="020B0502040204020203" pitchFamily="34" charset="0"/>
              </a:rPr>
              <a:t>FUN &amp; LEARNING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5A99F-D9CD-4AA6-BF43-699345B0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28" y="2409102"/>
            <a:ext cx="1852944" cy="1985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47E0C-1964-4745-8F34-5D5ABC94E3B9}"/>
              </a:ext>
            </a:extLst>
          </p:cNvPr>
          <p:cNvSpPr txBox="1"/>
          <p:nvPr/>
        </p:nvSpPr>
        <p:spPr>
          <a:xfrm>
            <a:off x="1450347" y="3867472"/>
            <a:ext cx="189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Bradley Hand ITC" panose="03070402050302030203" pitchFamily="66" charset="0"/>
              </a:rPr>
              <a:t>Canpisce</a:t>
            </a:r>
            <a:endParaRPr lang="en-US" sz="3200" b="1" dirty="0">
              <a:solidFill>
                <a:srgbClr val="DB7123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1718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7750" y="367371"/>
            <a:ext cx="1207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Gen’s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55388" y="1274220"/>
            <a:ext cx="8088432" cy="4544323"/>
            <a:chOff x="1928277" y="567049"/>
            <a:chExt cx="9271098" cy="5208781"/>
          </a:xfrm>
        </p:grpSpPr>
        <p:grpSp>
          <p:nvGrpSpPr>
            <p:cNvPr id="30" name="Group 29"/>
            <p:cNvGrpSpPr/>
            <p:nvPr/>
          </p:nvGrpSpPr>
          <p:grpSpPr>
            <a:xfrm>
              <a:off x="2140806" y="2364034"/>
              <a:ext cx="8386579" cy="1903166"/>
              <a:chOff x="1207358" y="2656133"/>
              <a:chExt cx="8049630" cy="1826703"/>
            </a:xfrm>
          </p:grpSpPr>
          <p:sp>
            <p:nvSpPr>
              <p:cNvPr id="27" name="Block Arc 26">
                <a:extLst>
                  <a:ext uri="{FF2B5EF4-FFF2-40B4-BE49-F238E27FC236}">
                    <a16:creationId xmlns:a16="http://schemas.microsoft.com/office/drawing/2014/main" id="{FD3BFFF5-5D3A-654D-B9C5-42871F7DEE78}"/>
                  </a:ext>
                </a:extLst>
              </p:cNvPr>
              <p:cNvSpPr/>
              <p:nvPr/>
            </p:nvSpPr>
            <p:spPr>
              <a:xfrm flipV="1">
                <a:off x="7502662" y="2728509"/>
                <a:ext cx="1754326" cy="1754327"/>
              </a:xfrm>
              <a:prstGeom prst="blockArc">
                <a:avLst>
                  <a:gd name="adj1" fmla="val 10616888"/>
                  <a:gd name="adj2" fmla="val 156635"/>
                  <a:gd name="adj3" fmla="val 1060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856D552-2955-5745-9776-ED703E10E455}"/>
                  </a:ext>
                </a:extLst>
              </p:cNvPr>
              <p:cNvSpPr/>
              <p:nvPr/>
            </p:nvSpPr>
            <p:spPr>
              <a:xfrm>
                <a:off x="8170216" y="3351219"/>
                <a:ext cx="437523" cy="437332"/>
              </a:xfrm>
              <a:custGeom>
                <a:avLst/>
                <a:gdLst>
                  <a:gd name="connsiteX0" fmla="*/ 165136 w 330344"/>
                  <a:gd name="connsiteY0" fmla="*/ 115586 h 330200"/>
                  <a:gd name="connsiteX1" fmla="*/ 184335 w 330344"/>
                  <a:gd name="connsiteY1" fmla="*/ 119462 h 330200"/>
                  <a:gd name="connsiteX2" fmla="*/ 214586 w 330344"/>
                  <a:gd name="connsiteY2" fmla="*/ 165101 h 330200"/>
                  <a:gd name="connsiteX3" fmla="*/ 165056 w 330344"/>
                  <a:gd name="connsiteY3" fmla="*/ 214631 h 330200"/>
                  <a:gd name="connsiteX4" fmla="*/ 115525 w 330344"/>
                  <a:gd name="connsiteY4" fmla="*/ 165101 h 330200"/>
                  <a:gd name="connsiteX5" fmla="*/ 117412 w 330344"/>
                  <a:gd name="connsiteY5" fmla="*/ 152459 h 330200"/>
                  <a:gd name="connsiteX6" fmla="*/ 132224 w 330344"/>
                  <a:gd name="connsiteY6" fmla="*/ 167365 h 330200"/>
                  <a:gd name="connsiteX7" fmla="*/ 162609 w 330344"/>
                  <a:gd name="connsiteY7" fmla="*/ 197750 h 330200"/>
                  <a:gd name="connsiteX8" fmla="*/ 197893 w 330344"/>
                  <a:gd name="connsiteY8" fmla="*/ 167365 h 330200"/>
                  <a:gd name="connsiteX9" fmla="*/ 167509 w 330344"/>
                  <a:gd name="connsiteY9" fmla="*/ 132080 h 330200"/>
                  <a:gd name="connsiteX10" fmla="*/ 152602 w 330344"/>
                  <a:gd name="connsiteY10" fmla="*/ 117457 h 330200"/>
                  <a:gd name="connsiteX11" fmla="*/ 165056 w 330344"/>
                  <a:gd name="connsiteY11" fmla="*/ 115570 h 330200"/>
                  <a:gd name="connsiteX12" fmla="*/ 165245 w 330344"/>
                  <a:gd name="connsiteY12" fmla="*/ 115570 h 330200"/>
                  <a:gd name="connsiteX13" fmla="*/ 165136 w 330344"/>
                  <a:gd name="connsiteY13" fmla="*/ 115586 h 330200"/>
                  <a:gd name="connsiteX14" fmla="*/ 165244 w 330344"/>
                  <a:gd name="connsiteY14" fmla="*/ 57738 h 330200"/>
                  <a:gd name="connsiteX15" fmla="*/ 198274 w 330344"/>
                  <a:gd name="connsiteY15" fmla="*/ 62916 h 330200"/>
                  <a:gd name="connsiteX16" fmla="*/ 267438 w 330344"/>
                  <a:gd name="connsiteY16" fmla="*/ 197931 h 330200"/>
                  <a:gd name="connsiteX17" fmla="*/ 132423 w 330344"/>
                  <a:gd name="connsiteY17" fmla="*/ 267095 h 330200"/>
                  <a:gd name="connsiteX18" fmla="*/ 63259 w 330344"/>
                  <a:gd name="connsiteY18" fmla="*/ 132080 h 330200"/>
                  <a:gd name="connsiteX19" fmla="*/ 66184 w 330344"/>
                  <a:gd name="connsiteY19" fmla="*/ 132080 h 330200"/>
                  <a:gd name="connsiteX20" fmla="*/ 80713 w 330344"/>
                  <a:gd name="connsiteY20" fmla="*/ 132080 h 330200"/>
                  <a:gd name="connsiteX21" fmla="*/ 80713 w 330344"/>
                  <a:gd name="connsiteY21" fmla="*/ 198130 h 330200"/>
                  <a:gd name="connsiteX22" fmla="*/ 198273 w 330344"/>
                  <a:gd name="connsiteY22" fmla="*/ 249641 h 330200"/>
                  <a:gd name="connsiteX23" fmla="*/ 249785 w 330344"/>
                  <a:gd name="connsiteY23" fmla="*/ 132080 h 330200"/>
                  <a:gd name="connsiteX24" fmla="*/ 132224 w 330344"/>
                  <a:gd name="connsiteY24" fmla="*/ 80569 h 330200"/>
                  <a:gd name="connsiteX25" fmla="*/ 132224 w 330344"/>
                  <a:gd name="connsiteY25" fmla="*/ 66040 h 330200"/>
                  <a:gd name="connsiteX26" fmla="*/ 132224 w 330344"/>
                  <a:gd name="connsiteY26" fmla="*/ 63116 h 330200"/>
                  <a:gd name="connsiteX27" fmla="*/ 165244 w 330344"/>
                  <a:gd name="connsiteY27" fmla="*/ 57738 h 330200"/>
                  <a:gd name="connsiteX28" fmla="*/ 49674 w 330344"/>
                  <a:gd name="connsiteY28" fmla="*/ 16510 h 330200"/>
                  <a:gd name="connsiteX29" fmla="*/ 49674 w 330344"/>
                  <a:gd name="connsiteY29" fmla="*/ 49530 h 330200"/>
                  <a:gd name="connsiteX30" fmla="*/ 16654 w 330344"/>
                  <a:gd name="connsiteY30" fmla="*/ 49530 h 330200"/>
                  <a:gd name="connsiteX31" fmla="*/ 66184 w 330344"/>
                  <a:gd name="connsiteY31" fmla="*/ 99060 h 330200"/>
                  <a:gd name="connsiteX32" fmla="*/ 99204 w 330344"/>
                  <a:gd name="connsiteY32" fmla="*/ 99060 h 330200"/>
                  <a:gd name="connsiteX33" fmla="*/ 99204 w 330344"/>
                  <a:gd name="connsiteY33" fmla="*/ 66040 h 330200"/>
                  <a:gd name="connsiteX34" fmla="*/ 165244 w 330344"/>
                  <a:gd name="connsiteY34" fmla="*/ 0 h 330200"/>
                  <a:gd name="connsiteX35" fmla="*/ 330344 w 330344"/>
                  <a:gd name="connsiteY35" fmla="*/ 165100 h 330200"/>
                  <a:gd name="connsiteX36" fmla="*/ 165244 w 330344"/>
                  <a:gd name="connsiteY36" fmla="*/ 330200 h 330200"/>
                  <a:gd name="connsiteX37" fmla="*/ 144 w 330344"/>
                  <a:gd name="connsiteY37" fmla="*/ 165100 h 330200"/>
                  <a:gd name="connsiteX38" fmla="*/ 15805 w 330344"/>
                  <a:gd name="connsiteY38" fmla="*/ 95381 h 330200"/>
                  <a:gd name="connsiteX39" fmla="*/ 28447 w 330344"/>
                  <a:gd name="connsiteY39" fmla="*/ 107740 h 330200"/>
                  <a:gd name="connsiteX40" fmla="*/ 28447 w 330344"/>
                  <a:gd name="connsiteY40" fmla="*/ 222848 h 330200"/>
                  <a:gd name="connsiteX41" fmla="*/ 222992 w 330344"/>
                  <a:gd name="connsiteY41" fmla="*/ 302285 h 330200"/>
                  <a:gd name="connsiteX42" fmla="*/ 302429 w 330344"/>
                  <a:gd name="connsiteY42" fmla="*/ 107740 h 330200"/>
                  <a:gd name="connsiteX43" fmla="*/ 107884 w 330344"/>
                  <a:gd name="connsiteY43" fmla="*/ 28303 h 330200"/>
                  <a:gd name="connsiteX44" fmla="*/ 95525 w 330344"/>
                  <a:gd name="connsiteY44" fmla="*/ 15661 h 330200"/>
                  <a:gd name="connsiteX45" fmla="*/ 165244 w 330344"/>
                  <a:gd name="connsiteY45" fmla="*/ 0 h 330200"/>
                  <a:gd name="connsiteX46" fmla="*/ 49674 w 330344"/>
                  <a:gd name="connsiteY46" fmla="*/ 0 h 330200"/>
                  <a:gd name="connsiteX47" fmla="*/ 61372 w 330344"/>
                  <a:gd name="connsiteY47" fmla="*/ 4812 h 330200"/>
                  <a:gd name="connsiteX48" fmla="*/ 110525 w 330344"/>
                  <a:gd name="connsiteY48" fmla="*/ 54342 h 330200"/>
                  <a:gd name="connsiteX49" fmla="*/ 115336 w 330344"/>
                  <a:gd name="connsiteY49" fmla="*/ 66040 h 330200"/>
                  <a:gd name="connsiteX50" fmla="*/ 115336 w 330344"/>
                  <a:gd name="connsiteY50" fmla="*/ 99060 h 330200"/>
                  <a:gd name="connsiteX51" fmla="*/ 114487 w 330344"/>
                  <a:gd name="connsiteY51" fmla="*/ 103117 h 330200"/>
                  <a:gd name="connsiteX52" fmla="*/ 171093 w 330344"/>
                  <a:gd name="connsiteY52" fmla="*/ 159251 h 330200"/>
                  <a:gd name="connsiteX53" fmla="*/ 171093 w 330344"/>
                  <a:gd name="connsiteY53" fmla="*/ 159628 h 330200"/>
                  <a:gd name="connsiteX54" fmla="*/ 171093 w 330344"/>
                  <a:gd name="connsiteY54" fmla="*/ 170328 h 330200"/>
                  <a:gd name="connsiteX55" fmla="*/ 159394 w 330344"/>
                  <a:gd name="connsiteY55" fmla="*/ 171327 h 330200"/>
                  <a:gd name="connsiteX56" fmla="*/ 103260 w 330344"/>
                  <a:gd name="connsiteY56" fmla="*/ 114721 h 330200"/>
                  <a:gd name="connsiteX57" fmla="*/ 99204 w 330344"/>
                  <a:gd name="connsiteY57" fmla="*/ 115570 h 330200"/>
                  <a:gd name="connsiteX58" fmla="*/ 66184 w 330344"/>
                  <a:gd name="connsiteY58" fmla="*/ 115570 h 330200"/>
                  <a:gd name="connsiteX59" fmla="*/ 54485 w 330344"/>
                  <a:gd name="connsiteY59" fmla="*/ 110853 h 330200"/>
                  <a:gd name="connsiteX60" fmla="*/ 4955 w 330344"/>
                  <a:gd name="connsiteY60" fmla="*/ 61323 h 330200"/>
                  <a:gd name="connsiteX61" fmla="*/ 0 w 330344"/>
                  <a:gd name="connsiteY61" fmla="*/ 49385 h 330200"/>
                  <a:gd name="connsiteX62" fmla="*/ 16654 w 330344"/>
                  <a:gd name="connsiteY62" fmla="*/ 33020 h 330200"/>
                  <a:gd name="connsiteX63" fmla="*/ 33164 w 330344"/>
                  <a:gd name="connsiteY63" fmla="*/ 33020 h 330200"/>
                  <a:gd name="connsiteX64" fmla="*/ 33164 w 330344"/>
                  <a:gd name="connsiteY64" fmla="*/ 16510 h 330200"/>
                  <a:gd name="connsiteX65" fmla="*/ 43353 w 330344"/>
                  <a:gd name="connsiteY65" fmla="*/ 1227 h 330200"/>
                  <a:gd name="connsiteX66" fmla="*/ 49674 w 330344"/>
                  <a:gd name="connsiteY66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30344" h="330200">
                    <a:moveTo>
                      <a:pt x="165136" y="115586"/>
                    </a:moveTo>
                    <a:lnTo>
                      <a:pt x="184335" y="119462"/>
                    </a:lnTo>
                    <a:cubicBezTo>
                      <a:pt x="202113" y="126982"/>
                      <a:pt x="214586" y="144584"/>
                      <a:pt x="214586" y="165101"/>
                    </a:cubicBezTo>
                    <a:cubicBezTo>
                      <a:pt x="214586" y="192456"/>
                      <a:pt x="192411" y="214631"/>
                      <a:pt x="165056" y="214631"/>
                    </a:cubicBezTo>
                    <a:cubicBezTo>
                      <a:pt x="137700" y="214631"/>
                      <a:pt x="115525" y="192456"/>
                      <a:pt x="115525" y="165101"/>
                    </a:cubicBezTo>
                    <a:cubicBezTo>
                      <a:pt x="115569" y="160820"/>
                      <a:pt x="116204" y="156566"/>
                      <a:pt x="117412" y="152459"/>
                    </a:cubicBezTo>
                    <a:lnTo>
                      <a:pt x="132224" y="167365"/>
                    </a:lnTo>
                    <a:cubicBezTo>
                      <a:pt x="133436" y="183617"/>
                      <a:pt x="146356" y="196537"/>
                      <a:pt x="162609" y="197750"/>
                    </a:cubicBezTo>
                    <a:cubicBezTo>
                      <a:pt x="180743" y="199103"/>
                      <a:pt x="196540" y="185499"/>
                      <a:pt x="197893" y="167365"/>
                    </a:cubicBezTo>
                    <a:cubicBezTo>
                      <a:pt x="199246" y="149230"/>
                      <a:pt x="185643" y="133433"/>
                      <a:pt x="167509" y="132080"/>
                    </a:cubicBezTo>
                    <a:lnTo>
                      <a:pt x="152602" y="117457"/>
                    </a:lnTo>
                    <a:close/>
                    <a:moveTo>
                      <a:pt x="165056" y="115570"/>
                    </a:moveTo>
                    <a:lnTo>
                      <a:pt x="165245" y="115570"/>
                    </a:lnTo>
                    <a:lnTo>
                      <a:pt x="165136" y="115586"/>
                    </a:lnTo>
                    <a:close/>
                    <a:moveTo>
                      <a:pt x="165244" y="57738"/>
                    </a:moveTo>
                    <a:cubicBezTo>
                      <a:pt x="176457" y="57727"/>
                      <a:pt x="187602" y="59474"/>
                      <a:pt x="198274" y="62916"/>
                    </a:cubicBezTo>
                    <a:cubicBezTo>
                      <a:pt x="254657" y="81101"/>
                      <a:pt x="285623" y="141549"/>
                      <a:pt x="267438" y="197931"/>
                    </a:cubicBezTo>
                    <a:cubicBezTo>
                      <a:pt x="249254" y="254314"/>
                      <a:pt x="188806" y="285280"/>
                      <a:pt x="132423" y="267095"/>
                    </a:cubicBezTo>
                    <a:cubicBezTo>
                      <a:pt x="76041" y="248911"/>
                      <a:pt x="45075" y="188463"/>
                      <a:pt x="63259" y="132080"/>
                    </a:cubicBezTo>
                    <a:cubicBezTo>
                      <a:pt x="64233" y="132131"/>
                      <a:pt x="65210" y="132131"/>
                      <a:pt x="66184" y="132080"/>
                    </a:cubicBezTo>
                    <a:lnTo>
                      <a:pt x="80713" y="132080"/>
                    </a:lnTo>
                    <a:cubicBezTo>
                      <a:pt x="72417" y="153315"/>
                      <a:pt x="72417" y="176895"/>
                      <a:pt x="80713" y="198130"/>
                    </a:cubicBezTo>
                    <a:cubicBezTo>
                      <a:pt x="98952" y="244818"/>
                      <a:pt x="151585" y="267880"/>
                      <a:pt x="198273" y="249641"/>
                    </a:cubicBezTo>
                    <a:cubicBezTo>
                      <a:pt x="244961" y="231402"/>
                      <a:pt x="268024" y="178768"/>
                      <a:pt x="249785" y="132080"/>
                    </a:cubicBezTo>
                    <a:cubicBezTo>
                      <a:pt x="231546" y="85392"/>
                      <a:pt x="178912" y="62330"/>
                      <a:pt x="132224" y="80569"/>
                    </a:cubicBezTo>
                    <a:lnTo>
                      <a:pt x="132224" y="66040"/>
                    </a:lnTo>
                    <a:cubicBezTo>
                      <a:pt x="132274" y="65066"/>
                      <a:pt x="132274" y="64090"/>
                      <a:pt x="132224" y="63116"/>
                    </a:cubicBezTo>
                    <a:cubicBezTo>
                      <a:pt x="142884" y="59619"/>
                      <a:pt x="154025" y="57805"/>
                      <a:pt x="165244" y="57738"/>
                    </a:cubicBezTo>
                    <a:close/>
                    <a:moveTo>
                      <a:pt x="49674" y="16510"/>
                    </a:moveTo>
                    <a:lnTo>
                      <a:pt x="49674" y="49530"/>
                    </a:lnTo>
                    <a:lnTo>
                      <a:pt x="16654" y="49530"/>
                    </a:lnTo>
                    <a:lnTo>
                      <a:pt x="66184" y="99060"/>
                    </a:lnTo>
                    <a:lnTo>
                      <a:pt x="99204" y="99060"/>
                    </a:lnTo>
                    <a:lnTo>
                      <a:pt x="99204" y="66040"/>
                    </a:lnTo>
                    <a:close/>
                    <a:moveTo>
                      <a:pt x="165244" y="0"/>
                    </a:moveTo>
                    <a:cubicBezTo>
                      <a:pt x="256426" y="0"/>
                      <a:pt x="330344" y="73918"/>
                      <a:pt x="330344" y="165100"/>
                    </a:cubicBezTo>
                    <a:cubicBezTo>
                      <a:pt x="330344" y="256282"/>
                      <a:pt x="256426" y="330200"/>
                      <a:pt x="165244" y="330200"/>
                    </a:cubicBezTo>
                    <a:cubicBezTo>
                      <a:pt x="74062" y="330200"/>
                      <a:pt x="144" y="256282"/>
                      <a:pt x="144" y="165100"/>
                    </a:cubicBezTo>
                    <a:cubicBezTo>
                      <a:pt x="125" y="140986"/>
                      <a:pt x="5475" y="117170"/>
                      <a:pt x="15805" y="95381"/>
                    </a:cubicBezTo>
                    <a:lnTo>
                      <a:pt x="28447" y="107740"/>
                    </a:lnTo>
                    <a:cubicBezTo>
                      <a:pt x="12981" y="144551"/>
                      <a:pt x="12981" y="186037"/>
                      <a:pt x="28447" y="222848"/>
                    </a:cubicBezTo>
                    <a:cubicBezTo>
                      <a:pt x="60233" y="298506"/>
                      <a:pt x="147334" y="334071"/>
                      <a:pt x="222992" y="302285"/>
                    </a:cubicBezTo>
                    <a:cubicBezTo>
                      <a:pt x="298650" y="270498"/>
                      <a:pt x="334215" y="183398"/>
                      <a:pt x="302429" y="107740"/>
                    </a:cubicBezTo>
                    <a:cubicBezTo>
                      <a:pt x="270642" y="32082"/>
                      <a:pt x="183542" y="-3483"/>
                      <a:pt x="107884" y="28303"/>
                    </a:cubicBezTo>
                    <a:lnTo>
                      <a:pt x="95525" y="15661"/>
                    </a:lnTo>
                    <a:cubicBezTo>
                      <a:pt x="117314" y="5331"/>
                      <a:pt x="141130" y="-19"/>
                      <a:pt x="165244" y="0"/>
                    </a:cubicBezTo>
                    <a:close/>
                    <a:moveTo>
                      <a:pt x="49674" y="0"/>
                    </a:moveTo>
                    <a:cubicBezTo>
                      <a:pt x="54053" y="8"/>
                      <a:pt x="58254" y="1736"/>
                      <a:pt x="61372" y="4812"/>
                    </a:cubicBezTo>
                    <a:lnTo>
                      <a:pt x="110525" y="54342"/>
                    </a:lnTo>
                    <a:cubicBezTo>
                      <a:pt x="113609" y="57454"/>
                      <a:pt x="115339" y="61659"/>
                      <a:pt x="115336" y="66040"/>
                    </a:cubicBezTo>
                    <a:lnTo>
                      <a:pt x="115336" y="99060"/>
                    </a:lnTo>
                    <a:cubicBezTo>
                      <a:pt x="115245" y="100446"/>
                      <a:pt x="114959" y="101811"/>
                      <a:pt x="114487" y="103117"/>
                    </a:cubicBezTo>
                    <a:lnTo>
                      <a:pt x="171093" y="159251"/>
                    </a:lnTo>
                    <a:lnTo>
                      <a:pt x="171093" y="159628"/>
                    </a:lnTo>
                    <a:cubicBezTo>
                      <a:pt x="173698" y="162719"/>
                      <a:pt x="173698" y="167237"/>
                      <a:pt x="171093" y="170328"/>
                    </a:cubicBezTo>
                    <a:cubicBezTo>
                      <a:pt x="168138" y="173835"/>
                      <a:pt x="162900" y="174282"/>
                      <a:pt x="159394" y="171327"/>
                    </a:cubicBezTo>
                    <a:lnTo>
                      <a:pt x="103260" y="114721"/>
                    </a:lnTo>
                    <a:cubicBezTo>
                      <a:pt x="101955" y="115193"/>
                      <a:pt x="100589" y="115479"/>
                      <a:pt x="99204" y="115570"/>
                    </a:cubicBezTo>
                    <a:lnTo>
                      <a:pt x="66184" y="115570"/>
                    </a:lnTo>
                    <a:cubicBezTo>
                      <a:pt x="61815" y="115598"/>
                      <a:pt x="57612" y="113903"/>
                      <a:pt x="54485" y="110853"/>
                    </a:cubicBezTo>
                    <a:lnTo>
                      <a:pt x="4955" y="61323"/>
                    </a:lnTo>
                    <a:cubicBezTo>
                      <a:pt x="1749" y="58183"/>
                      <a:pt x="-40" y="53873"/>
                      <a:pt x="0" y="49385"/>
                    </a:cubicBezTo>
                    <a:cubicBezTo>
                      <a:pt x="79" y="40267"/>
                      <a:pt x="7536" y="32940"/>
                      <a:pt x="16654" y="33020"/>
                    </a:cubicBezTo>
                    <a:lnTo>
                      <a:pt x="33164" y="33020"/>
                    </a:lnTo>
                    <a:lnTo>
                      <a:pt x="33164" y="16510"/>
                    </a:lnTo>
                    <a:cubicBezTo>
                      <a:pt x="33176" y="9830"/>
                      <a:pt x="37191" y="3808"/>
                      <a:pt x="43353" y="1227"/>
                    </a:cubicBezTo>
                    <a:cubicBezTo>
                      <a:pt x="45358" y="405"/>
                      <a:pt x="47506" y="-12"/>
                      <a:pt x="4967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856D552-2955-5745-9776-ED703E10E455}"/>
                  </a:ext>
                </a:extLst>
              </p:cNvPr>
              <p:cNvSpPr/>
              <p:nvPr/>
            </p:nvSpPr>
            <p:spPr>
              <a:xfrm>
                <a:off x="1881804" y="3347968"/>
                <a:ext cx="437523" cy="437332"/>
              </a:xfrm>
              <a:custGeom>
                <a:avLst/>
                <a:gdLst>
                  <a:gd name="connsiteX0" fmla="*/ 165136 w 330344"/>
                  <a:gd name="connsiteY0" fmla="*/ 115586 h 330200"/>
                  <a:gd name="connsiteX1" fmla="*/ 184335 w 330344"/>
                  <a:gd name="connsiteY1" fmla="*/ 119462 h 330200"/>
                  <a:gd name="connsiteX2" fmla="*/ 214586 w 330344"/>
                  <a:gd name="connsiteY2" fmla="*/ 165101 h 330200"/>
                  <a:gd name="connsiteX3" fmla="*/ 165056 w 330344"/>
                  <a:gd name="connsiteY3" fmla="*/ 214631 h 330200"/>
                  <a:gd name="connsiteX4" fmla="*/ 115525 w 330344"/>
                  <a:gd name="connsiteY4" fmla="*/ 165101 h 330200"/>
                  <a:gd name="connsiteX5" fmla="*/ 117412 w 330344"/>
                  <a:gd name="connsiteY5" fmla="*/ 152459 h 330200"/>
                  <a:gd name="connsiteX6" fmla="*/ 132224 w 330344"/>
                  <a:gd name="connsiteY6" fmla="*/ 167365 h 330200"/>
                  <a:gd name="connsiteX7" fmla="*/ 162609 w 330344"/>
                  <a:gd name="connsiteY7" fmla="*/ 197750 h 330200"/>
                  <a:gd name="connsiteX8" fmla="*/ 197893 w 330344"/>
                  <a:gd name="connsiteY8" fmla="*/ 167365 h 330200"/>
                  <a:gd name="connsiteX9" fmla="*/ 167509 w 330344"/>
                  <a:gd name="connsiteY9" fmla="*/ 132080 h 330200"/>
                  <a:gd name="connsiteX10" fmla="*/ 152602 w 330344"/>
                  <a:gd name="connsiteY10" fmla="*/ 117457 h 330200"/>
                  <a:gd name="connsiteX11" fmla="*/ 165056 w 330344"/>
                  <a:gd name="connsiteY11" fmla="*/ 115570 h 330200"/>
                  <a:gd name="connsiteX12" fmla="*/ 165245 w 330344"/>
                  <a:gd name="connsiteY12" fmla="*/ 115570 h 330200"/>
                  <a:gd name="connsiteX13" fmla="*/ 165136 w 330344"/>
                  <a:gd name="connsiteY13" fmla="*/ 115586 h 330200"/>
                  <a:gd name="connsiteX14" fmla="*/ 165244 w 330344"/>
                  <a:gd name="connsiteY14" fmla="*/ 57738 h 330200"/>
                  <a:gd name="connsiteX15" fmla="*/ 198274 w 330344"/>
                  <a:gd name="connsiteY15" fmla="*/ 62916 h 330200"/>
                  <a:gd name="connsiteX16" fmla="*/ 267438 w 330344"/>
                  <a:gd name="connsiteY16" fmla="*/ 197931 h 330200"/>
                  <a:gd name="connsiteX17" fmla="*/ 132423 w 330344"/>
                  <a:gd name="connsiteY17" fmla="*/ 267095 h 330200"/>
                  <a:gd name="connsiteX18" fmla="*/ 63259 w 330344"/>
                  <a:gd name="connsiteY18" fmla="*/ 132080 h 330200"/>
                  <a:gd name="connsiteX19" fmla="*/ 66184 w 330344"/>
                  <a:gd name="connsiteY19" fmla="*/ 132080 h 330200"/>
                  <a:gd name="connsiteX20" fmla="*/ 80713 w 330344"/>
                  <a:gd name="connsiteY20" fmla="*/ 132080 h 330200"/>
                  <a:gd name="connsiteX21" fmla="*/ 80713 w 330344"/>
                  <a:gd name="connsiteY21" fmla="*/ 198130 h 330200"/>
                  <a:gd name="connsiteX22" fmla="*/ 198273 w 330344"/>
                  <a:gd name="connsiteY22" fmla="*/ 249641 h 330200"/>
                  <a:gd name="connsiteX23" fmla="*/ 249785 w 330344"/>
                  <a:gd name="connsiteY23" fmla="*/ 132080 h 330200"/>
                  <a:gd name="connsiteX24" fmla="*/ 132224 w 330344"/>
                  <a:gd name="connsiteY24" fmla="*/ 80569 h 330200"/>
                  <a:gd name="connsiteX25" fmla="*/ 132224 w 330344"/>
                  <a:gd name="connsiteY25" fmla="*/ 66040 h 330200"/>
                  <a:gd name="connsiteX26" fmla="*/ 132224 w 330344"/>
                  <a:gd name="connsiteY26" fmla="*/ 63116 h 330200"/>
                  <a:gd name="connsiteX27" fmla="*/ 165244 w 330344"/>
                  <a:gd name="connsiteY27" fmla="*/ 57738 h 330200"/>
                  <a:gd name="connsiteX28" fmla="*/ 49674 w 330344"/>
                  <a:gd name="connsiteY28" fmla="*/ 16510 h 330200"/>
                  <a:gd name="connsiteX29" fmla="*/ 49674 w 330344"/>
                  <a:gd name="connsiteY29" fmla="*/ 49530 h 330200"/>
                  <a:gd name="connsiteX30" fmla="*/ 16654 w 330344"/>
                  <a:gd name="connsiteY30" fmla="*/ 49530 h 330200"/>
                  <a:gd name="connsiteX31" fmla="*/ 66184 w 330344"/>
                  <a:gd name="connsiteY31" fmla="*/ 99060 h 330200"/>
                  <a:gd name="connsiteX32" fmla="*/ 99204 w 330344"/>
                  <a:gd name="connsiteY32" fmla="*/ 99060 h 330200"/>
                  <a:gd name="connsiteX33" fmla="*/ 99204 w 330344"/>
                  <a:gd name="connsiteY33" fmla="*/ 66040 h 330200"/>
                  <a:gd name="connsiteX34" fmla="*/ 165244 w 330344"/>
                  <a:gd name="connsiteY34" fmla="*/ 0 h 330200"/>
                  <a:gd name="connsiteX35" fmla="*/ 330344 w 330344"/>
                  <a:gd name="connsiteY35" fmla="*/ 165100 h 330200"/>
                  <a:gd name="connsiteX36" fmla="*/ 165244 w 330344"/>
                  <a:gd name="connsiteY36" fmla="*/ 330200 h 330200"/>
                  <a:gd name="connsiteX37" fmla="*/ 144 w 330344"/>
                  <a:gd name="connsiteY37" fmla="*/ 165100 h 330200"/>
                  <a:gd name="connsiteX38" fmla="*/ 15805 w 330344"/>
                  <a:gd name="connsiteY38" fmla="*/ 95381 h 330200"/>
                  <a:gd name="connsiteX39" fmla="*/ 28447 w 330344"/>
                  <a:gd name="connsiteY39" fmla="*/ 107740 h 330200"/>
                  <a:gd name="connsiteX40" fmla="*/ 28447 w 330344"/>
                  <a:gd name="connsiteY40" fmla="*/ 222848 h 330200"/>
                  <a:gd name="connsiteX41" fmla="*/ 222992 w 330344"/>
                  <a:gd name="connsiteY41" fmla="*/ 302285 h 330200"/>
                  <a:gd name="connsiteX42" fmla="*/ 302429 w 330344"/>
                  <a:gd name="connsiteY42" fmla="*/ 107740 h 330200"/>
                  <a:gd name="connsiteX43" fmla="*/ 107884 w 330344"/>
                  <a:gd name="connsiteY43" fmla="*/ 28303 h 330200"/>
                  <a:gd name="connsiteX44" fmla="*/ 95525 w 330344"/>
                  <a:gd name="connsiteY44" fmla="*/ 15661 h 330200"/>
                  <a:gd name="connsiteX45" fmla="*/ 165244 w 330344"/>
                  <a:gd name="connsiteY45" fmla="*/ 0 h 330200"/>
                  <a:gd name="connsiteX46" fmla="*/ 49674 w 330344"/>
                  <a:gd name="connsiteY46" fmla="*/ 0 h 330200"/>
                  <a:gd name="connsiteX47" fmla="*/ 61372 w 330344"/>
                  <a:gd name="connsiteY47" fmla="*/ 4812 h 330200"/>
                  <a:gd name="connsiteX48" fmla="*/ 110525 w 330344"/>
                  <a:gd name="connsiteY48" fmla="*/ 54342 h 330200"/>
                  <a:gd name="connsiteX49" fmla="*/ 115336 w 330344"/>
                  <a:gd name="connsiteY49" fmla="*/ 66040 h 330200"/>
                  <a:gd name="connsiteX50" fmla="*/ 115336 w 330344"/>
                  <a:gd name="connsiteY50" fmla="*/ 99060 h 330200"/>
                  <a:gd name="connsiteX51" fmla="*/ 114487 w 330344"/>
                  <a:gd name="connsiteY51" fmla="*/ 103117 h 330200"/>
                  <a:gd name="connsiteX52" fmla="*/ 171093 w 330344"/>
                  <a:gd name="connsiteY52" fmla="*/ 159251 h 330200"/>
                  <a:gd name="connsiteX53" fmla="*/ 171093 w 330344"/>
                  <a:gd name="connsiteY53" fmla="*/ 159628 h 330200"/>
                  <a:gd name="connsiteX54" fmla="*/ 171093 w 330344"/>
                  <a:gd name="connsiteY54" fmla="*/ 170328 h 330200"/>
                  <a:gd name="connsiteX55" fmla="*/ 159394 w 330344"/>
                  <a:gd name="connsiteY55" fmla="*/ 171327 h 330200"/>
                  <a:gd name="connsiteX56" fmla="*/ 103260 w 330344"/>
                  <a:gd name="connsiteY56" fmla="*/ 114721 h 330200"/>
                  <a:gd name="connsiteX57" fmla="*/ 99204 w 330344"/>
                  <a:gd name="connsiteY57" fmla="*/ 115570 h 330200"/>
                  <a:gd name="connsiteX58" fmla="*/ 66184 w 330344"/>
                  <a:gd name="connsiteY58" fmla="*/ 115570 h 330200"/>
                  <a:gd name="connsiteX59" fmla="*/ 54485 w 330344"/>
                  <a:gd name="connsiteY59" fmla="*/ 110853 h 330200"/>
                  <a:gd name="connsiteX60" fmla="*/ 4955 w 330344"/>
                  <a:gd name="connsiteY60" fmla="*/ 61323 h 330200"/>
                  <a:gd name="connsiteX61" fmla="*/ 0 w 330344"/>
                  <a:gd name="connsiteY61" fmla="*/ 49385 h 330200"/>
                  <a:gd name="connsiteX62" fmla="*/ 16654 w 330344"/>
                  <a:gd name="connsiteY62" fmla="*/ 33020 h 330200"/>
                  <a:gd name="connsiteX63" fmla="*/ 33164 w 330344"/>
                  <a:gd name="connsiteY63" fmla="*/ 33020 h 330200"/>
                  <a:gd name="connsiteX64" fmla="*/ 33164 w 330344"/>
                  <a:gd name="connsiteY64" fmla="*/ 16510 h 330200"/>
                  <a:gd name="connsiteX65" fmla="*/ 43353 w 330344"/>
                  <a:gd name="connsiteY65" fmla="*/ 1227 h 330200"/>
                  <a:gd name="connsiteX66" fmla="*/ 49674 w 330344"/>
                  <a:gd name="connsiteY66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30344" h="330200">
                    <a:moveTo>
                      <a:pt x="165136" y="115586"/>
                    </a:moveTo>
                    <a:lnTo>
                      <a:pt x="184335" y="119462"/>
                    </a:lnTo>
                    <a:cubicBezTo>
                      <a:pt x="202113" y="126982"/>
                      <a:pt x="214586" y="144584"/>
                      <a:pt x="214586" y="165101"/>
                    </a:cubicBezTo>
                    <a:cubicBezTo>
                      <a:pt x="214586" y="192456"/>
                      <a:pt x="192411" y="214631"/>
                      <a:pt x="165056" y="214631"/>
                    </a:cubicBezTo>
                    <a:cubicBezTo>
                      <a:pt x="137700" y="214631"/>
                      <a:pt x="115525" y="192456"/>
                      <a:pt x="115525" y="165101"/>
                    </a:cubicBezTo>
                    <a:cubicBezTo>
                      <a:pt x="115569" y="160820"/>
                      <a:pt x="116204" y="156566"/>
                      <a:pt x="117412" y="152459"/>
                    </a:cubicBezTo>
                    <a:lnTo>
                      <a:pt x="132224" y="167365"/>
                    </a:lnTo>
                    <a:cubicBezTo>
                      <a:pt x="133436" y="183617"/>
                      <a:pt x="146356" y="196537"/>
                      <a:pt x="162609" y="197750"/>
                    </a:cubicBezTo>
                    <a:cubicBezTo>
                      <a:pt x="180743" y="199103"/>
                      <a:pt x="196540" y="185499"/>
                      <a:pt x="197893" y="167365"/>
                    </a:cubicBezTo>
                    <a:cubicBezTo>
                      <a:pt x="199246" y="149230"/>
                      <a:pt x="185643" y="133433"/>
                      <a:pt x="167509" y="132080"/>
                    </a:cubicBezTo>
                    <a:lnTo>
                      <a:pt x="152602" y="117457"/>
                    </a:lnTo>
                    <a:close/>
                    <a:moveTo>
                      <a:pt x="165056" y="115570"/>
                    </a:moveTo>
                    <a:lnTo>
                      <a:pt x="165245" y="115570"/>
                    </a:lnTo>
                    <a:lnTo>
                      <a:pt x="165136" y="115586"/>
                    </a:lnTo>
                    <a:close/>
                    <a:moveTo>
                      <a:pt x="165244" y="57738"/>
                    </a:moveTo>
                    <a:cubicBezTo>
                      <a:pt x="176457" y="57727"/>
                      <a:pt x="187602" y="59474"/>
                      <a:pt x="198274" y="62916"/>
                    </a:cubicBezTo>
                    <a:cubicBezTo>
                      <a:pt x="254657" y="81101"/>
                      <a:pt x="285623" y="141549"/>
                      <a:pt x="267438" y="197931"/>
                    </a:cubicBezTo>
                    <a:cubicBezTo>
                      <a:pt x="249254" y="254314"/>
                      <a:pt x="188806" y="285280"/>
                      <a:pt x="132423" y="267095"/>
                    </a:cubicBezTo>
                    <a:cubicBezTo>
                      <a:pt x="76041" y="248911"/>
                      <a:pt x="45075" y="188463"/>
                      <a:pt x="63259" y="132080"/>
                    </a:cubicBezTo>
                    <a:cubicBezTo>
                      <a:pt x="64233" y="132131"/>
                      <a:pt x="65210" y="132131"/>
                      <a:pt x="66184" y="132080"/>
                    </a:cubicBezTo>
                    <a:lnTo>
                      <a:pt x="80713" y="132080"/>
                    </a:lnTo>
                    <a:cubicBezTo>
                      <a:pt x="72417" y="153315"/>
                      <a:pt x="72417" y="176895"/>
                      <a:pt x="80713" y="198130"/>
                    </a:cubicBezTo>
                    <a:cubicBezTo>
                      <a:pt x="98952" y="244818"/>
                      <a:pt x="151585" y="267880"/>
                      <a:pt x="198273" y="249641"/>
                    </a:cubicBezTo>
                    <a:cubicBezTo>
                      <a:pt x="244961" y="231402"/>
                      <a:pt x="268024" y="178768"/>
                      <a:pt x="249785" y="132080"/>
                    </a:cubicBezTo>
                    <a:cubicBezTo>
                      <a:pt x="231546" y="85392"/>
                      <a:pt x="178912" y="62330"/>
                      <a:pt x="132224" y="80569"/>
                    </a:cubicBezTo>
                    <a:lnTo>
                      <a:pt x="132224" y="66040"/>
                    </a:lnTo>
                    <a:cubicBezTo>
                      <a:pt x="132274" y="65066"/>
                      <a:pt x="132274" y="64090"/>
                      <a:pt x="132224" y="63116"/>
                    </a:cubicBezTo>
                    <a:cubicBezTo>
                      <a:pt x="142884" y="59619"/>
                      <a:pt x="154025" y="57805"/>
                      <a:pt x="165244" y="57738"/>
                    </a:cubicBezTo>
                    <a:close/>
                    <a:moveTo>
                      <a:pt x="49674" y="16510"/>
                    </a:moveTo>
                    <a:lnTo>
                      <a:pt x="49674" y="49530"/>
                    </a:lnTo>
                    <a:lnTo>
                      <a:pt x="16654" y="49530"/>
                    </a:lnTo>
                    <a:lnTo>
                      <a:pt x="66184" y="99060"/>
                    </a:lnTo>
                    <a:lnTo>
                      <a:pt x="99204" y="99060"/>
                    </a:lnTo>
                    <a:lnTo>
                      <a:pt x="99204" y="66040"/>
                    </a:lnTo>
                    <a:close/>
                    <a:moveTo>
                      <a:pt x="165244" y="0"/>
                    </a:moveTo>
                    <a:cubicBezTo>
                      <a:pt x="256426" y="0"/>
                      <a:pt x="330344" y="73918"/>
                      <a:pt x="330344" y="165100"/>
                    </a:cubicBezTo>
                    <a:cubicBezTo>
                      <a:pt x="330344" y="256282"/>
                      <a:pt x="256426" y="330200"/>
                      <a:pt x="165244" y="330200"/>
                    </a:cubicBezTo>
                    <a:cubicBezTo>
                      <a:pt x="74062" y="330200"/>
                      <a:pt x="144" y="256282"/>
                      <a:pt x="144" y="165100"/>
                    </a:cubicBezTo>
                    <a:cubicBezTo>
                      <a:pt x="125" y="140986"/>
                      <a:pt x="5475" y="117170"/>
                      <a:pt x="15805" y="95381"/>
                    </a:cubicBezTo>
                    <a:lnTo>
                      <a:pt x="28447" y="107740"/>
                    </a:lnTo>
                    <a:cubicBezTo>
                      <a:pt x="12981" y="144551"/>
                      <a:pt x="12981" y="186037"/>
                      <a:pt x="28447" y="222848"/>
                    </a:cubicBezTo>
                    <a:cubicBezTo>
                      <a:pt x="60233" y="298506"/>
                      <a:pt x="147334" y="334071"/>
                      <a:pt x="222992" y="302285"/>
                    </a:cubicBezTo>
                    <a:cubicBezTo>
                      <a:pt x="298650" y="270498"/>
                      <a:pt x="334215" y="183398"/>
                      <a:pt x="302429" y="107740"/>
                    </a:cubicBezTo>
                    <a:cubicBezTo>
                      <a:pt x="270642" y="32082"/>
                      <a:pt x="183542" y="-3483"/>
                      <a:pt x="107884" y="28303"/>
                    </a:cubicBezTo>
                    <a:lnTo>
                      <a:pt x="95525" y="15661"/>
                    </a:lnTo>
                    <a:cubicBezTo>
                      <a:pt x="117314" y="5331"/>
                      <a:pt x="141130" y="-19"/>
                      <a:pt x="165244" y="0"/>
                    </a:cubicBezTo>
                    <a:close/>
                    <a:moveTo>
                      <a:pt x="49674" y="0"/>
                    </a:moveTo>
                    <a:cubicBezTo>
                      <a:pt x="54053" y="8"/>
                      <a:pt x="58254" y="1736"/>
                      <a:pt x="61372" y="4812"/>
                    </a:cubicBezTo>
                    <a:lnTo>
                      <a:pt x="110525" y="54342"/>
                    </a:lnTo>
                    <a:cubicBezTo>
                      <a:pt x="113609" y="57454"/>
                      <a:pt x="115339" y="61659"/>
                      <a:pt x="115336" y="66040"/>
                    </a:cubicBezTo>
                    <a:lnTo>
                      <a:pt x="115336" y="99060"/>
                    </a:lnTo>
                    <a:cubicBezTo>
                      <a:pt x="115245" y="100446"/>
                      <a:pt x="114959" y="101811"/>
                      <a:pt x="114487" y="103117"/>
                    </a:cubicBezTo>
                    <a:lnTo>
                      <a:pt x="171093" y="159251"/>
                    </a:lnTo>
                    <a:lnTo>
                      <a:pt x="171093" y="159628"/>
                    </a:lnTo>
                    <a:cubicBezTo>
                      <a:pt x="173698" y="162719"/>
                      <a:pt x="173698" y="167237"/>
                      <a:pt x="171093" y="170328"/>
                    </a:cubicBezTo>
                    <a:cubicBezTo>
                      <a:pt x="168138" y="173835"/>
                      <a:pt x="162900" y="174282"/>
                      <a:pt x="159394" y="171327"/>
                    </a:cubicBezTo>
                    <a:lnTo>
                      <a:pt x="103260" y="114721"/>
                    </a:lnTo>
                    <a:cubicBezTo>
                      <a:pt x="101955" y="115193"/>
                      <a:pt x="100589" y="115479"/>
                      <a:pt x="99204" y="115570"/>
                    </a:cubicBezTo>
                    <a:lnTo>
                      <a:pt x="66184" y="115570"/>
                    </a:lnTo>
                    <a:cubicBezTo>
                      <a:pt x="61815" y="115598"/>
                      <a:pt x="57612" y="113903"/>
                      <a:pt x="54485" y="110853"/>
                    </a:cubicBezTo>
                    <a:lnTo>
                      <a:pt x="4955" y="61323"/>
                    </a:lnTo>
                    <a:cubicBezTo>
                      <a:pt x="1749" y="58183"/>
                      <a:pt x="-40" y="53873"/>
                      <a:pt x="0" y="49385"/>
                    </a:cubicBezTo>
                    <a:cubicBezTo>
                      <a:pt x="79" y="40267"/>
                      <a:pt x="7536" y="32940"/>
                      <a:pt x="16654" y="33020"/>
                    </a:cubicBezTo>
                    <a:lnTo>
                      <a:pt x="33164" y="33020"/>
                    </a:lnTo>
                    <a:lnTo>
                      <a:pt x="33164" y="16510"/>
                    </a:lnTo>
                    <a:cubicBezTo>
                      <a:pt x="33176" y="9830"/>
                      <a:pt x="37191" y="3808"/>
                      <a:pt x="43353" y="1227"/>
                    </a:cubicBezTo>
                    <a:cubicBezTo>
                      <a:pt x="45358" y="405"/>
                      <a:pt x="47506" y="-12"/>
                      <a:pt x="4967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924DBF4-EC3C-004E-8BD8-D04BA8AF5C21}"/>
                  </a:ext>
                </a:extLst>
              </p:cNvPr>
              <p:cNvSpPr/>
              <p:nvPr/>
            </p:nvSpPr>
            <p:spPr>
              <a:xfrm>
                <a:off x="6607628" y="3346262"/>
                <a:ext cx="439787" cy="440744"/>
              </a:xfrm>
              <a:custGeom>
                <a:avLst/>
                <a:gdLst>
                  <a:gd name="connsiteX0" fmla="*/ 167222 w 332054"/>
                  <a:gd name="connsiteY0" fmla="*/ 167491 h 332777"/>
                  <a:gd name="connsiteX1" fmla="*/ 159015 w 332054"/>
                  <a:gd name="connsiteY1" fmla="*/ 175886 h 332777"/>
                  <a:gd name="connsiteX2" fmla="*/ 167410 w 332054"/>
                  <a:gd name="connsiteY2" fmla="*/ 184094 h 332777"/>
                  <a:gd name="connsiteX3" fmla="*/ 175618 w 332054"/>
                  <a:gd name="connsiteY3" fmla="*/ 175886 h 332777"/>
                  <a:gd name="connsiteX4" fmla="*/ 175618 w 332054"/>
                  <a:gd name="connsiteY4" fmla="*/ 175699 h 332777"/>
                  <a:gd name="connsiteX5" fmla="*/ 167222 w 332054"/>
                  <a:gd name="connsiteY5" fmla="*/ 167491 h 332777"/>
                  <a:gd name="connsiteX6" fmla="*/ 159108 w 332054"/>
                  <a:gd name="connsiteY6" fmla="*/ 68523 h 332777"/>
                  <a:gd name="connsiteX7" fmla="*/ 175618 w 332054"/>
                  <a:gd name="connsiteY7" fmla="*/ 68523 h 332777"/>
                  <a:gd name="connsiteX8" fmla="*/ 175618 w 332054"/>
                  <a:gd name="connsiteY8" fmla="*/ 152583 h 332777"/>
                  <a:gd name="connsiteX9" fmla="*/ 175240 w 332054"/>
                  <a:gd name="connsiteY9" fmla="*/ 152583 h 332777"/>
                  <a:gd name="connsiteX10" fmla="*/ 190186 w 332054"/>
                  <a:gd name="connsiteY10" fmla="*/ 167484 h 332777"/>
                  <a:gd name="connsiteX11" fmla="*/ 175310 w 332054"/>
                  <a:gd name="connsiteY11" fmla="*/ 198970 h 332777"/>
                  <a:gd name="connsiteX12" fmla="*/ 143824 w 332054"/>
                  <a:gd name="connsiteY12" fmla="*/ 184094 h 332777"/>
                  <a:gd name="connsiteX13" fmla="*/ 84860 w 332054"/>
                  <a:gd name="connsiteY13" fmla="*/ 184094 h 332777"/>
                  <a:gd name="connsiteX14" fmla="*/ 84860 w 332054"/>
                  <a:gd name="connsiteY14" fmla="*/ 167584 h 332777"/>
                  <a:gd name="connsiteX15" fmla="*/ 143824 w 332054"/>
                  <a:gd name="connsiteY15" fmla="*/ 167584 h 332777"/>
                  <a:gd name="connsiteX16" fmla="*/ 159108 w 332054"/>
                  <a:gd name="connsiteY16" fmla="*/ 152583 h 332777"/>
                  <a:gd name="connsiteX17" fmla="*/ 167221 w 332054"/>
                  <a:gd name="connsiteY17" fmla="*/ 51918 h 332777"/>
                  <a:gd name="connsiteX18" fmla="*/ 43443 w 332054"/>
                  <a:gd name="connsiteY18" fmla="*/ 175886 h 332777"/>
                  <a:gd name="connsiteX19" fmla="*/ 167410 w 332054"/>
                  <a:gd name="connsiteY19" fmla="*/ 299664 h 332777"/>
                  <a:gd name="connsiteX20" fmla="*/ 291188 w 332054"/>
                  <a:gd name="connsiteY20" fmla="*/ 175886 h 332777"/>
                  <a:gd name="connsiteX21" fmla="*/ 291188 w 332054"/>
                  <a:gd name="connsiteY21" fmla="*/ 175697 h 332777"/>
                  <a:gd name="connsiteX22" fmla="*/ 167221 w 332054"/>
                  <a:gd name="connsiteY22" fmla="*/ 51918 h 332777"/>
                  <a:gd name="connsiteX23" fmla="*/ 167748 w 332054"/>
                  <a:gd name="connsiteY23" fmla="*/ 35165 h 332777"/>
                  <a:gd name="connsiteX24" fmla="*/ 307792 w 332054"/>
                  <a:gd name="connsiteY24" fmla="*/ 175886 h 332777"/>
                  <a:gd name="connsiteX25" fmla="*/ 259866 w 332054"/>
                  <a:gd name="connsiteY25" fmla="*/ 280889 h 332777"/>
                  <a:gd name="connsiteX26" fmla="*/ 297131 w 332054"/>
                  <a:gd name="connsiteY26" fmla="*/ 318627 h 332777"/>
                  <a:gd name="connsiteX27" fmla="*/ 297414 w 332054"/>
                  <a:gd name="connsiteY27" fmla="*/ 318910 h 332777"/>
                  <a:gd name="connsiteX28" fmla="*/ 297131 w 332054"/>
                  <a:gd name="connsiteY28" fmla="*/ 330514 h 332777"/>
                  <a:gd name="connsiteX29" fmla="*/ 285527 w 332054"/>
                  <a:gd name="connsiteY29" fmla="*/ 330231 h 332777"/>
                  <a:gd name="connsiteX30" fmla="*/ 246846 w 332054"/>
                  <a:gd name="connsiteY30" fmla="*/ 291550 h 332777"/>
                  <a:gd name="connsiteX31" fmla="*/ 88162 w 332054"/>
                  <a:gd name="connsiteY31" fmla="*/ 291550 h 332777"/>
                  <a:gd name="connsiteX32" fmla="*/ 49481 w 332054"/>
                  <a:gd name="connsiteY32" fmla="*/ 330231 h 332777"/>
                  <a:gd name="connsiteX33" fmla="*/ 39832 w 332054"/>
                  <a:gd name="connsiteY33" fmla="*/ 330429 h 332777"/>
                  <a:gd name="connsiteX34" fmla="*/ 37783 w 332054"/>
                  <a:gd name="connsiteY34" fmla="*/ 319004 h 332777"/>
                  <a:gd name="connsiteX35" fmla="*/ 75048 w 332054"/>
                  <a:gd name="connsiteY35" fmla="*/ 281267 h 332777"/>
                  <a:gd name="connsiteX36" fmla="*/ 27028 w 332054"/>
                  <a:gd name="connsiteY36" fmla="*/ 175211 h 332777"/>
                  <a:gd name="connsiteX37" fmla="*/ 167748 w 332054"/>
                  <a:gd name="connsiteY37" fmla="*/ 35165 h 332777"/>
                  <a:gd name="connsiteX38" fmla="*/ 266470 w 332054"/>
                  <a:gd name="connsiteY38" fmla="*/ 2483 h 332777"/>
                  <a:gd name="connsiteX39" fmla="*/ 313376 w 332054"/>
                  <a:gd name="connsiteY39" fmla="*/ 22498 h 332777"/>
                  <a:gd name="connsiteX40" fmla="*/ 312038 w 332054"/>
                  <a:gd name="connsiteY40" fmla="*/ 115883 h 332777"/>
                  <a:gd name="connsiteX41" fmla="*/ 304208 w 332054"/>
                  <a:gd name="connsiteY41" fmla="*/ 99845 h 332777"/>
                  <a:gd name="connsiteX42" fmla="*/ 316000 w 332054"/>
                  <a:gd name="connsiteY42" fmla="*/ 68523 h 332777"/>
                  <a:gd name="connsiteX43" fmla="*/ 266470 w 332054"/>
                  <a:gd name="connsiteY43" fmla="*/ 18993 h 332777"/>
                  <a:gd name="connsiteX44" fmla="*/ 232035 w 332054"/>
                  <a:gd name="connsiteY44" fmla="*/ 33050 h 332777"/>
                  <a:gd name="connsiteX45" fmla="*/ 215714 w 332054"/>
                  <a:gd name="connsiteY45" fmla="*/ 26729 h 332777"/>
                  <a:gd name="connsiteX46" fmla="*/ 266470 w 332054"/>
                  <a:gd name="connsiteY46" fmla="*/ 2483 h 332777"/>
                  <a:gd name="connsiteX47" fmla="*/ 75764 w 332054"/>
                  <a:gd name="connsiteY47" fmla="*/ 723 h 332777"/>
                  <a:gd name="connsiteX48" fmla="*/ 119106 w 332054"/>
                  <a:gd name="connsiteY48" fmla="*/ 26729 h 332777"/>
                  <a:gd name="connsiteX49" fmla="*/ 102785 w 332054"/>
                  <a:gd name="connsiteY49" fmla="*/ 33050 h 332777"/>
                  <a:gd name="connsiteX50" fmla="*/ 68350 w 332054"/>
                  <a:gd name="connsiteY50" fmla="*/ 18993 h 332777"/>
                  <a:gd name="connsiteX51" fmla="*/ 18820 w 332054"/>
                  <a:gd name="connsiteY51" fmla="*/ 68523 h 332777"/>
                  <a:gd name="connsiteX52" fmla="*/ 30613 w 332054"/>
                  <a:gd name="connsiteY52" fmla="*/ 99844 h 332777"/>
                  <a:gd name="connsiteX53" fmla="*/ 22499 w 332054"/>
                  <a:gd name="connsiteY53" fmla="*/ 115694 h 332777"/>
                  <a:gd name="connsiteX54" fmla="*/ 12982 w 332054"/>
                  <a:gd name="connsiteY54" fmla="*/ 105360 h 332777"/>
                  <a:gd name="connsiteX55" fmla="*/ 26729 w 332054"/>
                  <a:gd name="connsiteY55" fmla="*/ 12982 h 332777"/>
                  <a:gd name="connsiteX56" fmla="*/ 75764 w 332054"/>
                  <a:gd name="connsiteY56" fmla="*/ 723 h 33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32054" h="332777">
                    <a:moveTo>
                      <a:pt x="167222" y="167491"/>
                    </a:moveTo>
                    <a:cubicBezTo>
                      <a:pt x="162638" y="167543"/>
                      <a:pt x="158963" y="171301"/>
                      <a:pt x="159015" y="175886"/>
                    </a:cubicBezTo>
                    <a:cubicBezTo>
                      <a:pt x="159066" y="180471"/>
                      <a:pt x="162825" y="184146"/>
                      <a:pt x="167410" y="184094"/>
                    </a:cubicBezTo>
                    <a:cubicBezTo>
                      <a:pt x="171922" y="184043"/>
                      <a:pt x="175567" y="180398"/>
                      <a:pt x="175618" y="175886"/>
                    </a:cubicBezTo>
                    <a:cubicBezTo>
                      <a:pt x="175619" y="175824"/>
                      <a:pt x="175619" y="175761"/>
                      <a:pt x="175618" y="175699"/>
                    </a:cubicBezTo>
                    <a:cubicBezTo>
                      <a:pt x="175566" y="171114"/>
                      <a:pt x="171807" y="167439"/>
                      <a:pt x="167222" y="167491"/>
                    </a:cubicBezTo>
                    <a:close/>
                    <a:moveTo>
                      <a:pt x="159108" y="68523"/>
                    </a:moveTo>
                    <a:lnTo>
                      <a:pt x="175618" y="68523"/>
                    </a:lnTo>
                    <a:lnTo>
                      <a:pt x="175618" y="152583"/>
                    </a:lnTo>
                    <a:lnTo>
                      <a:pt x="175240" y="152583"/>
                    </a:lnTo>
                    <a:cubicBezTo>
                      <a:pt x="182206" y="155056"/>
                      <a:pt x="187693" y="160526"/>
                      <a:pt x="190186" y="167484"/>
                    </a:cubicBezTo>
                    <a:cubicBezTo>
                      <a:pt x="194772" y="180286"/>
                      <a:pt x="188112" y="194383"/>
                      <a:pt x="175310" y="198970"/>
                    </a:cubicBezTo>
                    <a:cubicBezTo>
                      <a:pt x="162508" y="203556"/>
                      <a:pt x="148411" y="196896"/>
                      <a:pt x="143824" y="184094"/>
                    </a:cubicBezTo>
                    <a:lnTo>
                      <a:pt x="84860" y="184094"/>
                    </a:lnTo>
                    <a:lnTo>
                      <a:pt x="84860" y="167584"/>
                    </a:lnTo>
                    <a:lnTo>
                      <a:pt x="143824" y="167584"/>
                    </a:lnTo>
                    <a:cubicBezTo>
                      <a:pt x="146340" y="160499"/>
                      <a:pt x="151977" y="154966"/>
                      <a:pt x="159108" y="152583"/>
                    </a:cubicBezTo>
                    <a:close/>
                    <a:moveTo>
                      <a:pt x="167221" y="51918"/>
                    </a:moveTo>
                    <a:cubicBezTo>
                      <a:pt x="98808" y="51970"/>
                      <a:pt x="43391" y="107472"/>
                      <a:pt x="43443" y="175886"/>
                    </a:cubicBezTo>
                    <a:cubicBezTo>
                      <a:pt x="43495" y="244298"/>
                      <a:pt x="98997" y="299716"/>
                      <a:pt x="167410" y="299664"/>
                    </a:cubicBezTo>
                    <a:cubicBezTo>
                      <a:pt x="235749" y="299612"/>
                      <a:pt x="291136" y="244225"/>
                      <a:pt x="291188" y="175886"/>
                    </a:cubicBezTo>
                    <a:cubicBezTo>
                      <a:pt x="291188" y="175823"/>
                      <a:pt x="291188" y="175760"/>
                      <a:pt x="291188" y="175697"/>
                    </a:cubicBezTo>
                    <a:cubicBezTo>
                      <a:pt x="291136" y="107283"/>
                      <a:pt x="235634" y="51866"/>
                      <a:pt x="167221" y="51918"/>
                    </a:cubicBezTo>
                    <a:close/>
                    <a:moveTo>
                      <a:pt x="167748" y="35165"/>
                    </a:moveTo>
                    <a:cubicBezTo>
                      <a:pt x="245278" y="35352"/>
                      <a:pt x="307978" y="98354"/>
                      <a:pt x="307792" y="175886"/>
                    </a:cubicBezTo>
                    <a:cubicBezTo>
                      <a:pt x="307708" y="216161"/>
                      <a:pt x="290238" y="254438"/>
                      <a:pt x="259866" y="280889"/>
                    </a:cubicBezTo>
                    <a:lnTo>
                      <a:pt x="297131" y="318627"/>
                    </a:lnTo>
                    <a:cubicBezTo>
                      <a:pt x="297228" y="318719"/>
                      <a:pt x="297322" y="318813"/>
                      <a:pt x="297414" y="318910"/>
                    </a:cubicBezTo>
                    <a:cubicBezTo>
                      <a:pt x="300540" y="322192"/>
                      <a:pt x="300414" y="327387"/>
                      <a:pt x="297131" y="330514"/>
                    </a:cubicBezTo>
                    <a:cubicBezTo>
                      <a:pt x="293849" y="333640"/>
                      <a:pt x="288653" y="333513"/>
                      <a:pt x="285527" y="330231"/>
                    </a:cubicBezTo>
                    <a:lnTo>
                      <a:pt x="246846" y="291550"/>
                    </a:lnTo>
                    <a:cubicBezTo>
                      <a:pt x="199050" y="324393"/>
                      <a:pt x="135958" y="324393"/>
                      <a:pt x="88162" y="291550"/>
                    </a:cubicBezTo>
                    <a:lnTo>
                      <a:pt x="49481" y="330231"/>
                    </a:lnTo>
                    <a:cubicBezTo>
                      <a:pt x="46648" y="332381"/>
                      <a:pt x="42751" y="332461"/>
                      <a:pt x="39832" y="330429"/>
                    </a:cubicBezTo>
                    <a:cubicBezTo>
                      <a:pt x="36111" y="327840"/>
                      <a:pt x="35193" y="322725"/>
                      <a:pt x="37783" y="319004"/>
                    </a:cubicBezTo>
                    <a:lnTo>
                      <a:pt x="75048" y="281267"/>
                    </a:lnTo>
                    <a:cubicBezTo>
                      <a:pt x="44446" y="254531"/>
                      <a:pt x="26931" y="215846"/>
                      <a:pt x="27028" y="175211"/>
                    </a:cubicBezTo>
                    <a:cubicBezTo>
                      <a:pt x="27215" y="97679"/>
                      <a:pt x="90217" y="34979"/>
                      <a:pt x="167748" y="35165"/>
                    </a:cubicBezTo>
                    <a:close/>
                    <a:moveTo>
                      <a:pt x="266470" y="2483"/>
                    </a:moveTo>
                    <a:cubicBezTo>
                      <a:pt x="284155" y="2605"/>
                      <a:pt x="301052" y="9815"/>
                      <a:pt x="313376" y="22498"/>
                    </a:cubicBezTo>
                    <a:cubicBezTo>
                      <a:pt x="338794" y="48655"/>
                      <a:pt x="338195" y="90465"/>
                      <a:pt x="312038" y="115883"/>
                    </a:cubicBezTo>
                    <a:cubicBezTo>
                      <a:pt x="309753" y="110384"/>
                      <a:pt x="307138" y="105029"/>
                      <a:pt x="304208" y="99845"/>
                    </a:cubicBezTo>
                    <a:cubicBezTo>
                      <a:pt x="311696" y="91113"/>
                      <a:pt x="315871" y="80025"/>
                      <a:pt x="316000" y="68523"/>
                    </a:cubicBezTo>
                    <a:cubicBezTo>
                      <a:pt x="315949" y="41190"/>
                      <a:pt x="293804" y="19045"/>
                      <a:pt x="266470" y="18993"/>
                    </a:cubicBezTo>
                    <a:cubicBezTo>
                      <a:pt x="253594" y="18987"/>
                      <a:pt x="241229" y="24035"/>
                      <a:pt x="232035" y="33050"/>
                    </a:cubicBezTo>
                    <a:cubicBezTo>
                      <a:pt x="226713" y="30651"/>
                      <a:pt x="221264" y="28541"/>
                      <a:pt x="215714" y="26729"/>
                    </a:cubicBezTo>
                    <a:cubicBezTo>
                      <a:pt x="228173" y="11486"/>
                      <a:pt x="246783" y="2595"/>
                      <a:pt x="266470" y="2483"/>
                    </a:cubicBezTo>
                    <a:close/>
                    <a:moveTo>
                      <a:pt x="75764" y="723"/>
                    </a:moveTo>
                    <a:cubicBezTo>
                      <a:pt x="92481" y="3211"/>
                      <a:pt x="108249" y="12076"/>
                      <a:pt x="119106" y="26729"/>
                    </a:cubicBezTo>
                    <a:cubicBezTo>
                      <a:pt x="113556" y="28540"/>
                      <a:pt x="108108" y="30650"/>
                      <a:pt x="102785" y="33050"/>
                    </a:cubicBezTo>
                    <a:cubicBezTo>
                      <a:pt x="93591" y="24034"/>
                      <a:pt x="81226" y="18987"/>
                      <a:pt x="68350" y="18993"/>
                    </a:cubicBezTo>
                    <a:cubicBezTo>
                      <a:pt x="41017" y="19045"/>
                      <a:pt x="18872" y="41189"/>
                      <a:pt x="18820" y="68523"/>
                    </a:cubicBezTo>
                    <a:cubicBezTo>
                      <a:pt x="18950" y="80024"/>
                      <a:pt x="23125" y="91113"/>
                      <a:pt x="30613" y="99844"/>
                    </a:cubicBezTo>
                    <a:cubicBezTo>
                      <a:pt x="27593" y="104960"/>
                      <a:pt x="24883" y="110253"/>
                      <a:pt x="22499" y="115694"/>
                    </a:cubicBezTo>
                    <a:cubicBezTo>
                      <a:pt x="18968" y="112597"/>
                      <a:pt x="15778" y="109133"/>
                      <a:pt x="12982" y="105360"/>
                    </a:cubicBezTo>
                    <a:cubicBezTo>
                      <a:pt x="-8731" y="76054"/>
                      <a:pt x="-2577" y="34696"/>
                      <a:pt x="26729" y="12982"/>
                    </a:cubicBezTo>
                    <a:cubicBezTo>
                      <a:pt x="41381" y="2125"/>
                      <a:pt x="59047" y="-1764"/>
                      <a:pt x="75764" y="723"/>
                    </a:cubicBezTo>
                    <a:close/>
                  </a:path>
                </a:pathLst>
              </a:custGeom>
              <a:solidFill>
                <a:schemeClr val="tx2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37CE0DF-5E60-DC4B-8668-329AF343D418}"/>
                  </a:ext>
                </a:extLst>
              </p:cNvPr>
              <p:cNvSpPr/>
              <p:nvPr/>
            </p:nvSpPr>
            <p:spPr>
              <a:xfrm>
                <a:off x="5034395" y="3383153"/>
                <a:ext cx="434366" cy="366961"/>
              </a:xfrm>
              <a:custGeom>
                <a:avLst/>
                <a:gdLst>
                  <a:gd name="connsiteX0" fmla="*/ 82668 w 327961"/>
                  <a:gd name="connsiteY0" fmla="*/ 179283 h 277068"/>
                  <a:gd name="connsiteX1" fmla="*/ 118331 w 327961"/>
                  <a:gd name="connsiteY1" fmla="*/ 260774 h 277068"/>
                  <a:gd name="connsiteX2" fmla="*/ 151351 w 327961"/>
                  <a:gd name="connsiteY2" fmla="*/ 244476 h 277068"/>
                  <a:gd name="connsiteX3" fmla="*/ 122765 w 327961"/>
                  <a:gd name="connsiteY3" fmla="*/ 179283 h 277068"/>
                  <a:gd name="connsiteX4" fmla="*/ 261921 w 327961"/>
                  <a:gd name="connsiteY4" fmla="*/ 89501 h 277068"/>
                  <a:gd name="connsiteX5" fmla="*/ 261921 w 327961"/>
                  <a:gd name="connsiteY5" fmla="*/ 154696 h 277068"/>
                  <a:gd name="connsiteX6" fmla="*/ 270571 w 327961"/>
                  <a:gd name="connsiteY6" fmla="*/ 146156 h 277068"/>
                  <a:gd name="connsiteX7" fmla="*/ 261921 w 327961"/>
                  <a:gd name="connsiteY7" fmla="*/ 89501 h 277068"/>
                  <a:gd name="connsiteX8" fmla="*/ 55498 w 327961"/>
                  <a:gd name="connsiteY8" fmla="*/ 81492 h 277068"/>
                  <a:gd name="connsiteX9" fmla="*/ 16197 w 327961"/>
                  <a:gd name="connsiteY9" fmla="*/ 120290 h 277068"/>
                  <a:gd name="connsiteX10" fmla="*/ 55498 w 327961"/>
                  <a:gd name="connsiteY10" fmla="*/ 162984 h 277068"/>
                  <a:gd name="connsiteX11" fmla="*/ 63800 w 327961"/>
                  <a:gd name="connsiteY11" fmla="*/ 162984 h 277068"/>
                  <a:gd name="connsiteX12" fmla="*/ 63800 w 327961"/>
                  <a:gd name="connsiteY12" fmla="*/ 81492 h 277068"/>
                  <a:gd name="connsiteX13" fmla="*/ 280788 w 327961"/>
                  <a:gd name="connsiteY13" fmla="*/ 45356 h 277068"/>
                  <a:gd name="connsiteX14" fmla="*/ 327961 w 327961"/>
                  <a:gd name="connsiteY14" fmla="*/ 122191 h 277068"/>
                  <a:gd name="connsiteX15" fmla="*/ 280788 w 327961"/>
                  <a:gd name="connsiteY15" fmla="*/ 199119 h 277068"/>
                  <a:gd name="connsiteX16" fmla="*/ 271354 w 327961"/>
                  <a:gd name="connsiteY16" fmla="*/ 185522 h 277068"/>
                  <a:gd name="connsiteX17" fmla="*/ 311168 w 327961"/>
                  <a:gd name="connsiteY17" fmla="*/ 122191 h 277068"/>
                  <a:gd name="connsiteX18" fmla="*/ 271354 w 327961"/>
                  <a:gd name="connsiteY18" fmla="*/ 58953 h 277068"/>
                  <a:gd name="connsiteX19" fmla="*/ 245411 w 327961"/>
                  <a:gd name="connsiteY19" fmla="*/ 16298 h 277068"/>
                  <a:gd name="connsiteX20" fmla="*/ 162861 w 327961"/>
                  <a:gd name="connsiteY20" fmla="*/ 81492 h 277068"/>
                  <a:gd name="connsiteX21" fmla="*/ 80310 w 327961"/>
                  <a:gd name="connsiteY21" fmla="*/ 81492 h 277068"/>
                  <a:gd name="connsiteX22" fmla="*/ 80310 w 327961"/>
                  <a:gd name="connsiteY22" fmla="*/ 162984 h 277068"/>
                  <a:gd name="connsiteX23" fmla="*/ 163144 w 327961"/>
                  <a:gd name="connsiteY23" fmla="*/ 162984 h 277068"/>
                  <a:gd name="connsiteX24" fmla="*/ 245694 w 327961"/>
                  <a:gd name="connsiteY24" fmla="*/ 228178 h 277068"/>
                  <a:gd name="connsiteX25" fmla="*/ 245411 w 327961"/>
                  <a:gd name="connsiteY25" fmla="*/ 0 h 277068"/>
                  <a:gd name="connsiteX26" fmla="*/ 252487 w 327961"/>
                  <a:gd name="connsiteY26" fmla="*/ 1583 h 277068"/>
                  <a:gd name="connsiteX27" fmla="*/ 261921 w 327961"/>
                  <a:gd name="connsiteY27" fmla="*/ 16298 h 277068"/>
                  <a:gd name="connsiteX28" fmla="*/ 261921 w 327961"/>
                  <a:gd name="connsiteY28" fmla="*/ 70968 h 277068"/>
                  <a:gd name="connsiteX29" fmla="*/ 294941 w 327961"/>
                  <a:gd name="connsiteY29" fmla="*/ 122192 h 277068"/>
                  <a:gd name="connsiteX30" fmla="*/ 262015 w 327961"/>
                  <a:gd name="connsiteY30" fmla="*/ 173508 h 277068"/>
                  <a:gd name="connsiteX31" fmla="*/ 262015 w 327961"/>
                  <a:gd name="connsiteY31" fmla="*/ 228178 h 277068"/>
                  <a:gd name="connsiteX32" fmla="*/ 252581 w 327961"/>
                  <a:gd name="connsiteY32" fmla="*/ 242893 h 277068"/>
                  <a:gd name="connsiteX33" fmla="*/ 245411 w 327961"/>
                  <a:gd name="connsiteY33" fmla="*/ 244476 h 277068"/>
                  <a:gd name="connsiteX34" fmla="*/ 235128 w 327961"/>
                  <a:gd name="connsiteY34" fmla="*/ 240937 h 277068"/>
                  <a:gd name="connsiteX35" fmla="*/ 157106 w 327961"/>
                  <a:gd name="connsiteY35" fmla="*/ 179283 h 277068"/>
                  <a:gd name="connsiteX36" fmla="*/ 140973 w 327961"/>
                  <a:gd name="connsiteY36" fmla="*/ 179283 h 277068"/>
                  <a:gd name="connsiteX37" fmla="*/ 166446 w 327961"/>
                  <a:gd name="connsiteY37" fmla="*/ 238050 h 277068"/>
                  <a:gd name="connsiteX38" fmla="*/ 158710 w 327961"/>
                  <a:gd name="connsiteY38" fmla="*/ 259098 h 277068"/>
                  <a:gd name="connsiteX39" fmla="*/ 125690 w 327961"/>
                  <a:gd name="connsiteY39" fmla="*/ 275396 h 277068"/>
                  <a:gd name="connsiteX40" fmla="*/ 112576 w 327961"/>
                  <a:gd name="connsiteY40" fmla="*/ 276048 h 277068"/>
                  <a:gd name="connsiteX41" fmla="*/ 103141 w 327961"/>
                  <a:gd name="connsiteY41" fmla="*/ 267201 h 277068"/>
                  <a:gd name="connsiteX42" fmla="*/ 64932 w 327961"/>
                  <a:gd name="connsiteY42" fmla="*/ 179283 h 277068"/>
                  <a:gd name="connsiteX43" fmla="*/ 55498 w 327961"/>
                  <a:gd name="connsiteY43" fmla="*/ 179283 h 277068"/>
                  <a:gd name="connsiteX44" fmla="*/ 48 w 327961"/>
                  <a:gd name="connsiteY44" fmla="*/ 124544 h 277068"/>
                  <a:gd name="connsiteX45" fmla="*/ 55498 w 327961"/>
                  <a:gd name="connsiteY45" fmla="*/ 65193 h 277068"/>
                  <a:gd name="connsiteX46" fmla="*/ 157106 w 327961"/>
                  <a:gd name="connsiteY46" fmla="*/ 65193 h 277068"/>
                  <a:gd name="connsiteX47" fmla="*/ 235128 w 327961"/>
                  <a:gd name="connsiteY47" fmla="*/ 3539 h 277068"/>
                  <a:gd name="connsiteX48" fmla="*/ 245411 w 327961"/>
                  <a:gd name="connsiteY48" fmla="*/ 0 h 27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27961" h="277068">
                    <a:moveTo>
                      <a:pt x="82668" y="179283"/>
                    </a:moveTo>
                    <a:lnTo>
                      <a:pt x="118331" y="260774"/>
                    </a:lnTo>
                    <a:lnTo>
                      <a:pt x="151351" y="244476"/>
                    </a:lnTo>
                    <a:lnTo>
                      <a:pt x="122765" y="179283"/>
                    </a:lnTo>
                    <a:close/>
                    <a:moveTo>
                      <a:pt x="261921" y="89501"/>
                    </a:moveTo>
                    <a:lnTo>
                      <a:pt x="261921" y="154696"/>
                    </a:lnTo>
                    <a:cubicBezTo>
                      <a:pt x="265220" y="152292"/>
                      <a:pt x="268136" y="149413"/>
                      <a:pt x="270571" y="146156"/>
                    </a:cubicBezTo>
                    <a:cubicBezTo>
                      <a:pt x="284030" y="128154"/>
                      <a:pt x="280157" y="102789"/>
                      <a:pt x="261921" y="89501"/>
                    </a:cubicBezTo>
                    <a:close/>
                    <a:moveTo>
                      <a:pt x="55498" y="81492"/>
                    </a:moveTo>
                    <a:cubicBezTo>
                      <a:pt x="34228" y="82496"/>
                      <a:pt x="17214" y="99292"/>
                      <a:pt x="16197" y="120290"/>
                    </a:cubicBezTo>
                    <a:cubicBezTo>
                      <a:pt x="15106" y="142793"/>
                      <a:pt x="32702" y="161908"/>
                      <a:pt x="55498" y="162984"/>
                    </a:cubicBezTo>
                    <a:lnTo>
                      <a:pt x="63800" y="162984"/>
                    </a:lnTo>
                    <a:lnTo>
                      <a:pt x="63800" y="81492"/>
                    </a:lnTo>
                    <a:close/>
                    <a:moveTo>
                      <a:pt x="280788" y="45356"/>
                    </a:moveTo>
                    <a:cubicBezTo>
                      <a:pt x="309382" y="60713"/>
                      <a:pt x="327400" y="90062"/>
                      <a:pt x="327961" y="122191"/>
                    </a:cubicBezTo>
                    <a:cubicBezTo>
                      <a:pt x="327414" y="154347"/>
                      <a:pt x="309397" y="183731"/>
                      <a:pt x="280788" y="199119"/>
                    </a:cubicBezTo>
                    <a:lnTo>
                      <a:pt x="271354" y="185522"/>
                    </a:lnTo>
                    <a:cubicBezTo>
                      <a:pt x="295407" y="173238"/>
                      <a:pt x="310694" y="148920"/>
                      <a:pt x="311168" y="122191"/>
                    </a:cubicBezTo>
                    <a:cubicBezTo>
                      <a:pt x="310660" y="95496"/>
                      <a:pt x="295377" y="71222"/>
                      <a:pt x="271354" y="58953"/>
                    </a:cubicBezTo>
                    <a:close/>
                    <a:moveTo>
                      <a:pt x="245411" y="16298"/>
                    </a:moveTo>
                    <a:lnTo>
                      <a:pt x="162861" y="81492"/>
                    </a:lnTo>
                    <a:lnTo>
                      <a:pt x="80310" y="81492"/>
                    </a:lnTo>
                    <a:lnTo>
                      <a:pt x="80310" y="162984"/>
                    </a:lnTo>
                    <a:lnTo>
                      <a:pt x="163144" y="162984"/>
                    </a:lnTo>
                    <a:lnTo>
                      <a:pt x="245694" y="228178"/>
                    </a:lnTo>
                    <a:close/>
                    <a:moveTo>
                      <a:pt x="245411" y="0"/>
                    </a:moveTo>
                    <a:cubicBezTo>
                      <a:pt x="247856" y="27"/>
                      <a:pt x="250268" y="567"/>
                      <a:pt x="252487" y="1583"/>
                    </a:cubicBezTo>
                    <a:cubicBezTo>
                      <a:pt x="258229" y="4297"/>
                      <a:pt x="261894" y="10014"/>
                      <a:pt x="261921" y="16298"/>
                    </a:cubicBezTo>
                    <a:lnTo>
                      <a:pt x="261921" y="70968"/>
                    </a:lnTo>
                    <a:cubicBezTo>
                      <a:pt x="282022" y="80317"/>
                      <a:pt x="294875" y="100256"/>
                      <a:pt x="294941" y="122192"/>
                    </a:cubicBezTo>
                    <a:cubicBezTo>
                      <a:pt x="294905" y="144133"/>
                      <a:pt x="282094" y="164100"/>
                      <a:pt x="262015" y="173508"/>
                    </a:cubicBezTo>
                    <a:lnTo>
                      <a:pt x="262015" y="228178"/>
                    </a:lnTo>
                    <a:cubicBezTo>
                      <a:pt x="261988" y="234463"/>
                      <a:pt x="258323" y="240179"/>
                      <a:pt x="252581" y="242893"/>
                    </a:cubicBezTo>
                    <a:cubicBezTo>
                      <a:pt x="250334" y="243922"/>
                      <a:pt x="247888" y="244462"/>
                      <a:pt x="245411" y="244476"/>
                    </a:cubicBezTo>
                    <a:cubicBezTo>
                      <a:pt x="241675" y="244486"/>
                      <a:pt x="238048" y="243237"/>
                      <a:pt x="235128" y="240937"/>
                    </a:cubicBezTo>
                    <a:lnTo>
                      <a:pt x="157106" y="179283"/>
                    </a:lnTo>
                    <a:lnTo>
                      <a:pt x="140973" y="179283"/>
                    </a:lnTo>
                    <a:lnTo>
                      <a:pt x="166446" y="238050"/>
                    </a:lnTo>
                    <a:cubicBezTo>
                      <a:pt x="169930" y="245981"/>
                      <a:pt x="166535" y="255218"/>
                      <a:pt x="158710" y="259098"/>
                    </a:cubicBezTo>
                    <a:lnTo>
                      <a:pt x="125690" y="275396"/>
                    </a:lnTo>
                    <a:cubicBezTo>
                      <a:pt x="121592" y="277372"/>
                      <a:pt x="116854" y="277608"/>
                      <a:pt x="112576" y="276048"/>
                    </a:cubicBezTo>
                    <a:cubicBezTo>
                      <a:pt x="108324" y="274518"/>
                      <a:pt x="104907" y="271313"/>
                      <a:pt x="103141" y="267201"/>
                    </a:cubicBezTo>
                    <a:lnTo>
                      <a:pt x="64932" y="179283"/>
                    </a:lnTo>
                    <a:lnTo>
                      <a:pt x="55498" y="179283"/>
                    </a:lnTo>
                    <a:cubicBezTo>
                      <a:pt x="25392" y="178082"/>
                      <a:pt x="1265" y="154264"/>
                      <a:pt x="48" y="124544"/>
                    </a:cubicBezTo>
                    <a:cubicBezTo>
                      <a:pt x="-1242" y="93038"/>
                      <a:pt x="23584" y="66467"/>
                      <a:pt x="55498" y="65193"/>
                    </a:cubicBezTo>
                    <a:lnTo>
                      <a:pt x="157106" y="65193"/>
                    </a:lnTo>
                    <a:lnTo>
                      <a:pt x="235128" y="3539"/>
                    </a:lnTo>
                    <a:cubicBezTo>
                      <a:pt x="238048" y="1239"/>
                      <a:pt x="241675" y="-10"/>
                      <a:pt x="24541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FD3BFFF5-5D3A-654D-B9C5-42871F7DEE78}"/>
                  </a:ext>
                </a:extLst>
              </p:cNvPr>
              <p:cNvSpPr/>
              <p:nvPr/>
            </p:nvSpPr>
            <p:spPr>
              <a:xfrm flipV="1">
                <a:off x="1214250" y="2725258"/>
                <a:ext cx="1754326" cy="1754327"/>
              </a:xfrm>
              <a:prstGeom prst="blockArc">
                <a:avLst>
                  <a:gd name="adj1" fmla="val 10616888"/>
                  <a:gd name="adj2" fmla="val 156635"/>
                  <a:gd name="adj3" fmla="val 1060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Block Arc 18">
                <a:extLst>
                  <a:ext uri="{FF2B5EF4-FFF2-40B4-BE49-F238E27FC236}">
                    <a16:creationId xmlns:a16="http://schemas.microsoft.com/office/drawing/2014/main" id="{91E61D8A-7E14-C64F-BD94-08266D02E91D}"/>
                  </a:ext>
                </a:extLst>
              </p:cNvPr>
              <p:cNvSpPr/>
              <p:nvPr/>
            </p:nvSpPr>
            <p:spPr>
              <a:xfrm rot="10800000" flipV="1">
                <a:off x="2793239" y="2709240"/>
                <a:ext cx="1754326" cy="1754327"/>
              </a:xfrm>
              <a:prstGeom prst="blockArc">
                <a:avLst>
                  <a:gd name="adj1" fmla="val 10800000"/>
                  <a:gd name="adj2" fmla="val 156635"/>
                  <a:gd name="adj3" fmla="val 1060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4CC1AB64-BF7A-9746-9E7A-512271DEB82C}"/>
                  </a:ext>
                </a:extLst>
              </p:cNvPr>
              <p:cNvSpPr/>
              <p:nvPr/>
            </p:nvSpPr>
            <p:spPr>
              <a:xfrm flipV="1">
                <a:off x="4361005" y="2701766"/>
                <a:ext cx="1754326" cy="1754327"/>
              </a:xfrm>
              <a:prstGeom prst="blockArc">
                <a:avLst>
                  <a:gd name="adj1" fmla="val 10800000"/>
                  <a:gd name="adj2" fmla="val 156635"/>
                  <a:gd name="adj3" fmla="val 1060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lock Arc 20">
                <a:extLst>
                  <a:ext uri="{FF2B5EF4-FFF2-40B4-BE49-F238E27FC236}">
                    <a16:creationId xmlns:a16="http://schemas.microsoft.com/office/drawing/2014/main" id="{1D137FDD-BC05-8440-864A-D21913F88038}"/>
                  </a:ext>
                </a:extLst>
              </p:cNvPr>
              <p:cNvSpPr/>
              <p:nvPr/>
            </p:nvSpPr>
            <p:spPr>
              <a:xfrm rot="10800000" flipV="1">
                <a:off x="5928005" y="2702957"/>
                <a:ext cx="1754326" cy="1754327"/>
              </a:xfrm>
              <a:prstGeom prst="blockArc">
                <a:avLst>
                  <a:gd name="adj1" fmla="val 10800000"/>
                  <a:gd name="adj2" fmla="val 156635"/>
                  <a:gd name="adj3" fmla="val 1060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7DAA52D1-A4A8-1F49-88D7-BB457743D51E}"/>
                  </a:ext>
                </a:extLst>
              </p:cNvPr>
              <p:cNvSpPr/>
              <p:nvPr/>
            </p:nvSpPr>
            <p:spPr>
              <a:xfrm flipH="1" flipV="1">
                <a:off x="5932349" y="2679625"/>
                <a:ext cx="1754326" cy="1754327"/>
              </a:xfrm>
              <a:prstGeom prst="blockArc">
                <a:avLst>
                  <a:gd name="adj1" fmla="val 10800000"/>
                  <a:gd name="adj2" fmla="val 156635"/>
                  <a:gd name="adj3" fmla="val 10604"/>
                </a:avLst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>
                <a:extLst>
                  <a:ext uri="{FF2B5EF4-FFF2-40B4-BE49-F238E27FC236}">
                    <a16:creationId xmlns:a16="http://schemas.microsoft.com/office/drawing/2014/main" id="{CB6CE266-0BF3-954E-8846-FEB0C0C385EB}"/>
                  </a:ext>
                </a:extLst>
              </p:cNvPr>
              <p:cNvSpPr/>
              <p:nvPr/>
            </p:nvSpPr>
            <p:spPr>
              <a:xfrm rot="10800000" flipH="1" flipV="1">
                <a:off x="4353758" y="2663609"/>
                <a:ext cx="1754326" cy="1754327"/>
              </a:xfrm>
              <a:prstGeom prst="blockArc">
                <a:avLst>
                  <a:gd name="adj1" fmla="val 10800000"/>
                  <a:gd name="adj2" fmla="val 156635"/>
                  <a:gd name="adj3" fmla="val 10604"/>
                </a:avLst>
              </a:prstGeom>
              <a:solidFill>
                <a:srgbClr val="BE4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313131"/>
                  </a:solidFill>
                </a:endParaRPr>
              </a:p>
            </p:txBody>
          </p:sp>
          <p:sp>
            <p:nvSpPr>
              <p:cNvPr id="24" name="Block Arc 23">
                <a:extLst>
                  <a:ext uri="{FF2B5EF4-FFF2-40B4-BE49-F238E27FC236}">
                    <a16:creationId xmlns:a16="http://schemas.microsoft.com/office/drawing/2014/main" id="{1DFAF475-10C0-8F4B-B769-818BC111E1A8}"/>
                  </a:ext>
                </a:extLst>
              </p:cNvPr>
              <p:cNvSpPr/>
              <p:nvPr/>
            </p:nvSpPr>
            <p:spPr>
              <a:xfrm flipH="1" flipV="1">
                <a:off x="2784041" y="2656133"/>
                <a:ext cx="1754326" cy="1754327"/>
              </a:xfrm>
              <a:prstGeom prst="blockArc">
                <a:avLst>
                  <a:gd name="adj1" fmla="val 10800000"/>
                  <a:gd name="adj2" fmla="val 21477405"/>
                  <a:gd name="adj3" fmla="val 106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74829898-0ADF-4345-9ADF-4FAC2DD2E547}"/>
                  </a:ext>
                </a:extLst>
              </p:cNvPr>
              <p:cNvSpPr/>
              <p:nvPr/>
            </p:nvSpPr>
            <p:spPr>
              <a:xfrm rot="10800000" flipH="1" flipV="1">
                <a:off x="1207358" y="2657324"/>
                <a:ext cx="1754326" cy="1754327"/>
              </a:xfrm>
              <a:prstGeom prst="blockArc">
                <a:avLst>
                  <a:gd name="adj1" fmla="val 10696765"/>
                  <a:gd name="adj2" fmla="val 156635"/>
                  <a:gd name="adj3" fmla="val 10604"/>
                </a:avLst>
              </a:prstGeom>
              <a:solidFill>
                <a:srgbClr val="8918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lock Arc 27">
                <a:extLst>
                  <a:ext uri="{FF2B5EF4-FFF2-40B4-BE49-F238E27FC236}">
                    <a16:creationId xmlns:a16="http://schemas.microsoft.com/office/drawing/2014/main" id="{74829898-0ADF-4345-9ADF-4FAC2DD2E547}"/>
                  </a:ext>
                </a:extLst>
              </p:cNvPr>
              <p:cNvSpPr/>
              <p:nvPr/>
            </p:nvSpPr>
            <p:spPr>
              <a:xfrm rot="10800000" flipH="1" flipV="1">
                <a:off x="7495770" y="2660575"/>
                <a:ext cx="1754326" cy="1754327"/>
              </a:xfrm>
              <a:prstGeom prst="blockArc">
                <a:avLst>
                  <a:gd name="adj1" fmla="val 10696765"/>
                  <a:gd name="adj2" fmla="val 156635"/>
                  <a:gd name="adj3" fmla="val 10604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527252" y="4543256"/>
              <a:ext cx="1106476" cy="38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GENBA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83488" y="1320303"/>
              <a:ext cx="1516214" cy="38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GENBUTSU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15207" y="4582702"/>
              <a:ext cx="1411482" cy="38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GENJITSU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35008" y="1346701"/>
              <a:ext cx="998070" cy="38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GENRI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35754" y="4543256"/>
              <a:ext cx="1382084" cy="388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GENSOKU</a:t>
              </a: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E66B4D9-662C-9041-961D-227375FB9506}"/>
                </a:ext>
              </a:extLst>
            </p:cNvPr>
            <p:cNvSpPr/>
            <p:nvPr/>
          </p:nvSpPr>
          <p:spPr>
            <a:xfrm>
              <a:off x="4472348" y="3083051"/>
              <a:ext cx="437818" cy="404590"/>
            </a:xfrm>
            <a:custGeom>
              <a:avLst/>
              <a:gdLst>
                <a:gd name="connsiteX0" fmla="*/ 264190 w 330259"/>
                <a:gd name="connsiteY0" fmla="*/ 280606 h 330489"/>
                <a:gd name="connsiteX1" fmla="*/ 272492 w 330259"/>
                <a:gd name="connsiteY1" fmla="*/ 288908 h 330489"/>
                <a:gd name="connsiteX2" fmla="*/ 264190 w 330259"/>
                <a:gd name="connsiteY2" fmla="*/ 297210 h 330489"/>
                <a:gd name="connsiteX3" fmla="*/ 255888 w 330259"/>
                <a:gd name="connsiteY3" fmla="*/ 288908 h 330489"/>
                <a:gd name="connsiteX4" fmla="*/ 264190 w 330259"/>
                <a:gd name="connsiteY4" fmla="*/ 280606 h 330489"/>
                <a:gd name="connsiteX5" fmla="*/ 99090 w 330259"/>
                <a:gd name="connsiteY5" fmla="*/ 280606 h 330489"/>
                <a:gd name="connsiteX6" fmla="*/ 107392 w 330259"/>
                <a:gd name="connsiteY6" fmla="*/ 288908 h 330489"/>
                <a:gd name="connsiteX7" fmla="*/ 99090 w 330259"/>
                <a:gd name="connsiteY7" fmla="*/ 297210 h 330489"/>
                <a:gd name="connsiteX8" fmla="*/ 90788 w 330259"/>
                <a:gd name="connsiteY8" fmla="*/ 288908 h 330489"/>
                <a:gd name="connsiteX9" fmla="*/ 99090 w 330259"/>
                <a:gd name="connsiteY9" fmla="*/ 280606 h 330489"/>
                <a:gd name="connsiteX10" fmla="*/ 264191 w 330259"/>
                <a:gd name="connsiteY10" fmla="*/ 264095 h 330489"/>
                <a:gd name="connsiteX11" fmla="*/ 239379 w 330259"/>
                <a:gd name="connsiteY11" fmla="*/ 288908 h 330489"/>
                <a:gd name="connsiteX12" fmla="*/ 264191 w 330259"/>
                <a:gd name="connsiteY12" fmla="*/ 313720 h 330489"/>
                <a:gd name="connsiteX13" fmla="*/ 264380 w 330259"/>
                <a:gd name="connsiteY13" fmla="*/ 313720 h 330489"/>
                <a:gd name="connsiteX14" fmla="*/ 289003 w 330259"/>
                <a:gd name="connsiteY14" fmla="*/ 288908 h 330489"/>
                <a:gd name="connsiteX15" fmla="*/ 264191 w 330259"/>
                <a:gd name="connsiteY15" fmla="*/ 264095 h 330489"/>
                <a:gd name="connsiteX16" fmla="*/ 99090 w 330259"/>
                <a:gd name="connsiteY16" fmla="*/ 264095 h 330489"/>
                <a:gd name="connsiteX17" fmla="*/ 74278 w 330259"/>
                <a:gd name="connsiteY17" fmla="*/ 288908 h 330489"/>
                <a:gd name="connsiteX18" fmla="*/ 99090 w 330259"/>
                <a:gd name="connsiteY18" fmla="*/ 313720 h 330489"/>
                <a:gd name="connsiteX19" fmla="*/ 99279 w 330259"/>
                <a:gd name="connsiteY19" fmla="*/ 313720 h 330489"/>
                <a:gd name="connsiteX20" fmla="*/ 123902 w 330259"/>
                <a:gd name="connsiteY20" fmla="*/ 288908 h 330489"/>
                <a:gd name="connsiteX21" fmla="*/ 99090 w 330259"/>
                <a:gd name="connsiteY21" fmla="*/ 264095 h 330489"/>
                <a:gd name="connsiteX22" fmla="*/ 110694 w 330259"/>
                <a:gd name="connsiteY22" fmla="*/ 99090 h 330489"/>
                <a:gd name="connsiteX23" fmla="*/ 127204 w 330259"/>
                <a:gd name="connsiteY23" fmla="*/ 214660 h 330489"/>
                <a:gd name="connsiteX24" fmla="*/ 280700 w 330259"/>
                <a:gd name="connsiteY24" fmla="*/ 214660 h 330489"/>
                <a:gd name="connsiteX25" fmla="*/ 313720 w 330259"/>
                <a:gd name="connsiteY25" fmla="*/ 99090 h 330489"/>
                <a:gd name="connsiteX26" fmla="*/ 110694 w 330259"/>
                <a:gd name="connsiteY26" fmla="*/ 82580 h 330489"/>
                <a:gd name="connsiteX27" fmla="*/ 313720 w 330259"/>
                <a:gd name="connsiteY27" fmla="*/ 82580 h 330489"/>
                <a:gd name="connsiteX28" fmla="*/ 326928 w 330259"/>
                <a:gd name="connsiteY28" fmla="*/ 89184 h 330489"/>
                <a:gd name="connsiteX29" fmla="*/ 329569 w 330259"/>
                <a:gd name="connsiteY29" fmla="*/ 103807 h 330489"/>
                <a:gd name="connsiteX30" fmla="*/ 296549 w 330259"/>
                <a:gd name="connsiteY30" fmla="*/ 219189 h 330489"/>
                <a:gd name="connsiteX31" fmla="*/ 280700 w 330259"/>
                <a:gd name="connsiteY31" fmla="*/ 231170 h 330489"/>
                <a:gd name="connsiteX32" fmla="*/ 127204 w 330259"/>
                <a:gd name="connsiteY32" fmla="*/ 231170 h 330489"/>
                <a:gd name="connsiteX33" fmla="*/ 110788 w 330259"/>
                <a:gd name="connsiteY33" fmla="*/ 217019 h 330489"/>
                <a:gd name="connsiteX34" fmla="*/ 94278 w 330259"/>
                <a:gd name="connsiteY34" fmla="*/ 101449 h 330489"/>
                <a:gd name="connsiteX35" fmla="*/ 94109 w 330259"/>
                <a:gd name="connsiteY35" fmla="*/ 99015 h 330489"/>
                <a:gd name="connsiteX36" fmla="*/ 110694 w 330259"/>
                <a:gd name="connsiteY36" fmla="*/ 82580 h 330489"/>
                <a:gd name="connsiteX37" fmla="*/ 2749 w 330259"/>
                <a:gd name="connsiteY37" fmla="*/ 2216 h 330489"/>
                <a:gd name="connsiteX38" fmla="*/ 14087 w 330259"/>
                <a:gd name="connsiteY38" fmla="*/ 2483 h 330489"/>
                <a:gd name="connsiteX39" fmla="*/ 71919 w 330259"/>
                <a:gd name="connsiteY39" fmla="*/ 60220 h 330489"/>
                <a:gd name="connsiteX40" fmla="*/ 74278 w 330259"/>
                <a:gd name="connsiteY40" fmla="*/ 64843 h 330489"/>
                <a:gd name="connsiteX41" fmla="*/ 101731 w 330259"/>
                <a:gd name="connsiteY41" fmla="*/ 247868 h 330489"/>
                <a:gd name="connsiteX42" fmla="*/ 139468 w 330259"/>
                <a:gd name="connsiteY42" fmla="*/ 280700 h 330489"/>
                <a:gd name="connsiteX43" fmla="*/ 223718 w 330259"/>
                <a:gd name="connsiteY43" fmla="*/ 280700 h 330489"/>
                <a:gd name="connsiteX44" fmla="*/ 255857 w 330259"/>
                <a:gd name="connsiteY44" fmla="*/ 248560 h 330489"/>
                <a:gd name="connsiteX45" fmla="*/ 304664 w 330259"/>
                <a:gd name="connsiteY45" fmla="*/ 280700 h 330489"/>
                <a:gd name="connsiteX46" fmla="*/ 322023 w 330259"/>
                <a:gd name="connsiteY46" fmla="*/ 280700 h 330489"/>
                <a:gd name="connsiteX47" fmla="*/ 321929 w 330259"/>
                <a:gd name="connsiteY47" fmla="*/ 280983 h 330489"/>
                <a:gd name="connsiteX48" fmla="*/ 329300 w 330259"/>
                <a:gd name="connsiteY48" fmla="*/ 288354 h 330489"/>
                <a:gd name="connsiteX49" fmla="*/ 321929 w 330259"/>
                <a:gd name="connsiteY49" fmla="*/ 297493 h 330489"/>
                <a:gd name="connsiteX50" fmla="*/ 304569 w 330259"/>
                <a:gd name="connsiteY50" fmla="*/ 297493 h 330489"/>
                <a:gd name="connsiteX51" fmla="*/ 272430 w 330259"/>
                <a:gd name="connsiteY51" fmla="*/ 329632 h 330489"/>
                <a:gd name="connsiteX52" fmla="*/ 223623 w 330259"/>
                <a:gd name="connsiteY52" fmla="*/ 297493 h 330489"/>
                <a:gd name="connsiteX53" fmla="*/ 139468 w 330259"/>
                <a:gd name="connsiteY53" fmla="*/ 297493 h 330489"/>
                <a:gd name="connsiteX54" fmla="*/ 113297 w 330259"/>
                <a:gd name="connsiteY54" fmla="*/ 327747 h 330489"/>
                <a:gd name="connsiteX55" fmla="*/ 60405 w 330259"/>
                <a:gd name="connsiteY55" fmla="*/ 303213 h 330489"/>
                <a:gd name="connsiteX56" fmla="*/ 84938 w 330259"/>
                <a:gd name="connsiteY56" fmla="*/ 250321 h 330489"/>
                <a:gd name="connsiteX57" fmla="*/ 58334 w 330259"/>
                <a:gd name="connsiteY57" fmla="*/ 69938 h 330489"/>
                <a:gd name="connsiteX58" fmla="*/ 2483 w 330259"/>
                <a:gd name="connsiteY58" fmla="*/ 14087 h 330489"/>
                <a:gd name="connsiteX59" fmla="*/ 2216 w 330259"/>
                <a:gd name="connsiteY59" fmla="*/ 13820 h 330489"/>
                <a:gd name="connsiteX60" fmla="*/ 2483 w 330259"/>
                <a:gd name="connsiteY60" fmla="*/ 2483 h 330489"/>
                <a:gd name="connsiteX61" fmla="*/ 2749 w 330259"/>
                <a:gd name="connsiteY61" fmla="*/ 2216 h 3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0259" h="330489">
                  <a:moveTo>
                    <a:pt x="264190" y="280606"/>
                  </a:moveTo>
                  <a:cubicBezTo>
                    <a:pt x="268775" y="280606"/>
                    <a:pt x="272492" y="284323"/>
                    <a:pt x="272492" y="288908"/>
                  </a:cubicBezTo>
                  <a:cubicBezTo>
                    <a:pt x="272492" y="293493"/>
                    <a:pt x="268775" y="297210"/>
                    <a:pt x="264190" y="297210"/>
                  </a:cubicBezTo>
                  <a:cubicBezTo>
                    <a:pt x="259605" y="297210"/>
                    <a:pt x="255888" y="293493"/>
                    <a:pt x="255888" y="288908"/>
                  </a:cubicBezTo>
                  <a:cubicBezTo>
                    <a:pt x="255888" y="284323"/>
                    <a:pt x="259605" y="280606"/>
                    <a:pt x="264190" y="280606"/>
                  </a:cubicBezTo>
                  <a:close/>
                  <a:moveTo>
                    <a:pt x="99090" y="280606"/>
                  </a:moveTo>
                  <a:cubicBezTo>
                    <a:pt x="103675" y="280606"/>
                    <a:pt x="107392" y="284323"/>
                    <a:pt x="107392" y="288908"/>
                  </a:cubicBezTo>
                  <a:cubicBezTo>
                    <a:pt x="107392" y="293493"/>
                    <a:pt x="103675" y="297210"/>
                    <a:pt x="99090" y="297210"/>
                  </a:cubicBezTo>
                  <a:cubicBezTo>
                    <a:pt x="94505" y="297210"/>
                    <a:pt x="90788" y="293493"/>
                    <a:pt x="90788" y="288908"/>
                  </a:cubicBezTo>
                  <a:cubicBezTo>
                    <a:pt x="90788" y="284323"/>
                    <a:pt x="94505" y="280606"/>
                    <a:pt x="99090" y="280606"/>
                  </a:cubicBezTo>
                  <a:close/>
                  <a:moveTo>
                    <a:pt x="264191" y="264095"/>
                  </a:moveTo>
                  <a:cubicBezTo>
                    <a:pt x="250487" y="264095"/>
                    <a:pt x="239379" y="275204"/>
                    <a:pt x="239379" y="288908"/>
                  </a:cubicBezTo>
                  <a:cubicBezTo>
                    <a:pt x="239379" y="302611"/>
                    <a:pt x="250487" y="313720"/>
                    <a:pt x="264191" y="313720"/>
                  </a:cubicBezTo>
                  <a:cubicBezTo>
                    <a:pt x="264254" y="313720"/>
                    <a:pt x="264317" y="313720"/>
                    <a:pt x="264380" y="313720"/>
                  </a:cubicBezTo>
                  <a:cubicBezTo>
                    <a:pt x="278031" y="313668"/>
                    <a:pt x="289055" y="302559"/>
                    <a:pt x="289003" y="288908"/>
                  </a:cubicBezTo>
                  <a:cubicBezTo>
                    <a:pt x="289003" y="275204"/>
                    <a:pt x="277894" y="264095"/>
                    <a:pt x="264191" y="264095"/>
                  </a:cubicBezTo>
                  <a:close/>
                  <a:moveTo>
                    <a:pt x="99090" y="264095"/>
                  </a:moveTo>
                  <a:cubicBezTo>
                    <a:pt x="85386" y="264095"/>
                    <a:pt x="74278" y="275204"/>
                    <a:pt x="74278" y="288908"/>
                  </a:cubicBezTo>
                  <a:cubicBezTo>
                    <a:pt x="74278" y="302611"/>
                    <a:pt x="85386" y="313720"/>
                    <a:pt x="99090" y="313720"/>
                  </a:cubicBezTo>
                  <a:cubicBezTo>
                    <a:pt x="99153" y="313720"/>
                    <a:pt x="99216" y="313720"/>
                    <a:pt x="99279" y="313720"/>
                  </a:cubicBezTo>
                  <a:cubicBezTo>
                    <a:pt x="112930" y="313668"/>
                    <a:pt x="123954" y="302559"/>
                    <a:pt x="123902" y="288908"/>
                  </a:cubicBezTo>
                  <a:cubicBezTo>
                    <a:pt x="123902" y="275204"/>
                    <a:pt x="112793" y="264095"/>
                    <a:pt x="99090" y="264095"/>
                  </a:cubicBezTo>
                  <a:close/>
                  <a:moveTo>
                    <a:pt x="110694" y="99090"/>
                  </a:moveTo>
                  <a:lnTo>
                    <a:pt x="127204" y="214660"/>
                  </a:lnTo>
                  <a:lnTo>
                    <a:pt x="280700" y="214660"/>
                  </a:lnTo>
                  <a:lnTo>
                    <a:pt x="313720" y="99090"/>
                  </a:lnTo>
                  <a:close/>
                  <a:moveTo>
                    <a:pt x="110694" y="82580"/>
                  </a:moveTo>
                  <a:lnTo>
                    <a:pt x="313720" y="82580"/>
                  </a:lnTo>
                  <a:cubicBezTo>
                    <a:pt x="318917" y="82580"/>
                    <a:pt x="323810" y="85027"/>
                    <a:pt x="326928" y="89184"/>
                  </a:cubicBezTo>
                  <a:cubicBezTo>
                    <a:pt x="330090" y="93358"/>
                    <a:pt x="331072" y="98791"/>
                    <a:pt x="329569" y="103807"/>
                  </a:cubicBezTo>
                  <a:lnTo>
                    <a:pt x="296549" y="219189"/>
                  </a:lnTo>
                  <a:cubicBezTo>
                    <a:pt x="294530" y="226270"/>
                    <a:pt x="288064" y="231158"/>
                    <a:pt x="280700" y="231170"/>
                  </a:cubicBezTo>
                  <a:lnTo>
                    <a:pt x="127204" y="231170"/>
                  </a:lnTo>
                  <a:cubicBezTo>
                    <a:pt x="118983" y="231167"/>
                    <a:pt x="112003" y="225149"/>
                    <a:pt x="110788" y="217019"/>
                  </a:cubicBezTo>
                  <a:lnTo>
                    <a:pt x="94278" y="101449"/>
                  </a:lnTo>
                  <a:cubicBezTo>
                    <a:pt x="94162" y="100643"/>
                    <a:pt x="94105" y="99829"/>
                    <a:pt x="94109" y="99015"/>
                  </a:cubicBezTo>
                  <a:cubicBezTo>
                    <a:pt x="94151" y="89897"/>
                    <a:pt x="101576" y="82539"/>
                    <a:pt x="110694" y="82580"/>
                  </a:cubicBezTo>
                  <a:close/>
                  <a:moveTo>
                    <a:pt x="2749" y="2216"/>
                  </a:moveTo>
                  <a:cubicBezTo>
                    <a:pt x="5954" y="-841"/>
                    <a:pt x="11030" y="-722"/>
                    <a:pt x="14087" y="2483"/>
                  </a:cubicBezTo>
                  <a:lnTo>
                    <a:pt x="71919" y="60220"/>
                  </a:lnTo>
                  <a:cubicBezTo>
                    <a:pt x="73158" y="61485"/>
                    <a:pt x="73981" y="63098"/>
                    <a:pt x="74278" y="64843"/>
                  </a:cubicBezTo>
                  <a:lnTo>
                    <a:pt x="101731" y="247868"/>
                  </a:lnTo>
                  <a:cubicBezTo>
                    <a:pt x="120284" y="249028"/>
                    <a:pt x="135753" y="262486"/>
                    <a:pt x="139468" y="280700"/>
                  </a:cubicBezTo>
                  <a:lnTo>
                    <a:pt x="223718" y="280700"/>
                  </a:lnTo>
                  <a:cubicBezTo>
                    <a:pt x="227048" y="264528"/>
                    <a:pt x="239685" y="251890"/>
                    <a:pt x="255857" y="248560"/>
                  </a:cubicBezTo>
                  <a:cubicBezTo>
                    <a:pt x="278210" y="243958"/>
                    <a:pt x="300061" y="258347"/>
                    <a:pt x="304664" y="280700"/>
                  </a:cubicBezTo>
                  <a:lnTo>
                    <a:pt x="322023" y="280700"/>
                  </a:lnTo>
                  <a:lnTo>
                    <a:pt x="321929" y="280983"/>
                  </a:lnTo>
                  <a:cubicBezTo>
                    <a:pt x="325814" y="281399"/>
                    <a:pt x="328884" y="284468"/>
                    <a:pt x="329300" y="288354"/>
                  </a:cubicBezTo>
                  <a:cubicBezTo>
                    <a:pt x="329788" y="292913"/>
                    <a:pt x="326488" y="297005"/>
                    <a:pt x="321929" y="297493"/>
                  </a:cubicBezTo>
                  <a:lnTo>
                    <a:pt x="304569" y="297493"/>
                  </a:lnTo>
                  <a:cubicBezTo>
                    <a:pt x="301239" y="313665"/>
                    <a:pt x="288602" y="326302"/>
                    <a:pt x="272430" y="329632"/>
                  </a:cubicBezTo>
                  <a:cubicBezTo>
                    <a:pt x="250077" y="334235"/>
                    <a:pt x="228226" y="319845"/>
                    <a:pt x="223623" y="297493"/>
                  </a:cubicBezTo>
                  <a:lnTo>
                    <a:pt x="139468" y="297493"/>
                  </a:lnTo>
                  <a:cubicBezTo>
                    <a:pt x="136549" y="311418"/>
                    <a:pt x="126657" y="322854"/>
                    <a:pt x="113297" y="327747"/>
                  </a:cubicBezTo>
                  <a:cubicBezTo>
                    <a:pt x="91917" y="335578"/>
                    <a:pt x="68236" y="324594"/>
                    <a:pt x="60405" y="303213"/>
                  </a:cubicBezTo>
                  <a:cubicBezTo>
                    <a:pt x="52574" y="281833"/>
                    <a:pt x="63558" y="258152"/>
                    <a:pt x="84938" y="250321"/>
                  </a:cubicBezTo>
                  <a:lnTo>
                    <a:pt x="58334" y="69938"/>
                  </a:lnTo>
                  <a:lnTo>
                    <a:pt x="2483" y="14087"/>
                  </a:lnTo>
                  <a:cubicBezTo>
                    <a:pt x="2392" y="14000"/>
                    <a:pt x="2303" y="13911"/>
                    <a:pt x="2216" y="13820"/>
                  </a:cubicBezTo>
                  <a:cubicBezTo>
                    <a:pt x="-841" y="10616"/>
                    <a:pt x="-722" y="5540"/>
                    <a:pt x="2483" y="2483"/>
                  </a:cubicBezTo>
                  <a:cubicBezTo>
                    <a:pt x="2569" y="2392"/>
                    <a:pt x="2658" y="2303"/>
                    <a:pt x="2749" y="2216"/>
                  </a:cubicBezTo>
                  <a:close/>
                </a:path>
              </a:pathLst>
            </a:custGeom>
            <a:solidFill>
              <a:srgbClr val="000000"/>
            </a:solidFill>
            <a:ln w="92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28277" y="4826153"/>
              <a:ext cx="2304426" cy="6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to the </a:t>
              </a:r>
              <a:r>
                <a:rPr lang="en-US" sz="1600" b="1" dirty="0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“Actual Price”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2646" y="567049"/>
              <a:ext cx="2312562" cy="6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 at the </a:t>
              </a:r>
              <a:r>
                <a:rPr lang="en-US" sz="1600" b="1" dirty="0">
                  <a:solidFill>
                    <a:srgbClr val="ED7D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“Actual Thing”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13932" y="4870022"/>
              <a:ext cx="2312561" cy="6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Find the </a:t>
              </a:r>
            </a:p>
            <a:p>
              <a:pPr algn="ctr"/>
              <a:r>
                <a:rPr lang="en-US" sz="1600" b="1" dirty="0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“Actual Fact”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03883" y="614595"/>
              <a:ext cx="4060330" cy="670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 the </a:t>
              </a:r>
            </a:p>
            <a:p>
              <a:pPr algn="ctr"/>
              <a:r>
                <a:rPr lang="en-US" sz="16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“Actual Theory /Knowledge”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6814" y="4823327"/>
              <a:ext cx="2312561" cy="95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Understand the </a:t>
              </a:r>
              <a:r>
                <a:rPr lang="en-US" sz="1600" b="1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“Actual Current Standard”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4313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48567" y="4518434"/>
            <a:ext cx="5591473" cy="549565"/>
            <a:chOff x="2371427" y="4640354"/>
            <a:chExt cx="5591473" cy="549565"/>
          </a:xfrm>
          <a:solidFill>
            <a:schemeClr val="bg1">
              <a:lumMod val="85000"/>
            </a:schemeClr>
          </a:solidFill>
        </p:grpSpPr>
        <p:sp>
          <p:nvSpPr>
            <p:cNvPr id="25" name="Left Arrow 24"/>
            <p:cNvSpPr/>
            <p:nvPr/>
          </p:nvSpPr>
          <p:spPr>
            <a:xfrm>
              <a:off x="2371427" y="4640354"/>
              <a:ext cx="578480" cy="549565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33700" y="4774867"/>
              <a:ext cx="5029200" cy="279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79508" y="816167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 to Paper Machine -2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79508" y="1964968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 at the defective Paper roll Produced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9508" y="3369633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the Actual Machine Setting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26244" y="441881"/>
            <a:ext cx="2324226" cy="5621005"/>
            <a:chOff x="775529" y="553622"/>
            <a:chExt cx="1617241" cy="56210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25" y="553622"/>
              <a:ext cx="852579" cy="682063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1495549" y="1235685"/>
              <a:ext cx="0" cy="515170"/>
            </a:xfrm>
            <a:prstGeom prst="straightConnector1">
              <a:avLst/>
            </a:prstGeom>
            <a:ln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82" y="1917748"/>
              <a:ext cx="970332" cy="776266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276B580-326E-1849-A2B1-7772C01D8123}"/>
                </a:ext>
              </a:extLst>
            </p:cNvPr>
            <p:cNvSpPr/>
            <p:nvPr/>
          </p:nvSpPr>
          <p:spPr>
            <a:xfrm>
              <a:off x="1584150" y="1917748"/>
              <a:ext cx="289958" cy="425285"/>
            </a:xfrm>
            <a:custGeom>
              <a:avLst/>
              <a:gdLst>
                <a:gd name="connsiteX0" fmla="*/ 48724 w 243620"/>
                <a:gd name="connsiteY0" fmla="*/ 214630 h 330200"/>
                <a:gd name="connsiteX1" fmla="*/ 194897 w 243620"/>
                <a:gd name="connsiteY1" fmla="*/ 214630 h 330200"/>
                <a:gd name="connsiteX2" fmla="*/ 194897 w 243620"/>
                <a:gd name="connsiteY2" fmla="*/ 231140 h 330200"/>
                <a:gd name="connsiteX3" fmla="*/ 48724 w 243620"/>
                <a:gd name="connsiteY3" fmla="*/ 231140 h 330200"/>
                <a:gd name="connsiteX4" fmla="*/ 48724 w 243620"/>
                <a:gd name="connsiteY4" fmla="*/ 181610 h 330200"/>
                <a:gd name="connsiteX5" fmla="*/ 194897 w 243620"/>
                <a:gd name="connsiteY5" fmla="*/ 181610 h 330200"/>
                <a:gd name="connsiteX6" fmla="*/ 194897 w 243620"/>
                <a:gd name="connsiteY6" fmla="*/ 198120 h 330200"/>
                <a:gd name="connsiteX7" fmla="*/ 48724 w 243620"/>
                <a:gd name="connsiteY7" fmla="*/ 198120 h 330200"/>
                <a:gd name="connsiteX8" fmla="*/ 48724 w 243620"/>
                <a:gd name="connsiteY8" fmla="*/ 148590 h 330200"/>
                <a:gd name="connsiteX9" fmla="*/ 194897 w 243620"/>
                <a:gd name="connsiteY9" fmla="*/ 148590 h 330200"/>
                <a:gd name="connsiteX10" fmla="*/ 194897 w 243620"/>
                <a:gd name="connsiteY10" fmla="*/ 165100 h 330200"/>
                <a:gd name="connsiteX11" fmla="*/ 48724 w 243620"/>
                <a:gd name="connsiteY11" fmla="*/ 165100 h 330200"/>
                <a:gd name="connsiteX12" fmla="*/ 154246 w 243620"/>
                <a:gd name="connsiteY12" fmla="*/ 31605 h 330200"/>
                <a:gd name="connsiteX13" fmla="*/ 154246 w 243620"/>
                <a:gd name="connsiteY13" fmla="*/ 90758 h 330200"/>
                <a:gd name="connsiteX14" fmla="*/ 212530 w 243620"/>
                <a:gd name="connsiteY14" fmla="*/ 90758 h 330200"/>
                <a:gd name="connsiteX15" fmla="*/ 16241 w 243620"/>
                <a:gd name="connsiteY15" fmla="*/ 16510 h 330200"/>
                <a:gd name="connsiteX16" fmla="*/ 16241 w 243620"/>
                <a:gd name="connsiteY16" fmla="*/ 313690 h 330200"/>
                <a:gd name="connsiteX17" fmla="*/ 227379 w 243620"/>
                <a:gd name="connsiteY17" fmla="*/ 313690 h 330200"/>
                <a:gd name="connsiteX18" fmla="*/ 227379 w 243620"/>
                <a:gd name="connsiteY18" fmla="*/ 107362 h 330200"/>
                <a:gd name="connsiteX19" fmla="*/ 138098 w 243620"/>
                <a:gd name="connsiteY19" fmla="*/ 107362 h 330200"/>
                <a:gd name="connsiteX20" fmla="*/ 138098 w 243620"/>
                <a:gd name="connsiteY20" fmla="*/ 16510 h 330200"/>
                <a:gd name="connsiteX21" fmla="*/ 0 w 243620"/>
                <a:gd name="connsiteY21" fmla="*/ 0 h 330200"/>
                <a:gd name="connsiteX22" fmla="*/ 146172 w 243620"/>
                <a:gd name="connsiteY22" fmla="*/ 0 h 330200"/>
                <a:gd name="connsiteX23" fmla="*/ 243620 w 243620"/>
                <a:gd name="connsiteY23" fmla="*/ 99060 h 330200"/>
                <a:gd name="connsiteX24" fmla="*/ 243620 w 243620"/>
                <a:gd name="connsiteY24" fmla="*/ 330200 h 330200"/>
                <a:gd name="connsiteX25" fmla="*/ 0 w 243620"/>
                <a:gd name="connsiteY25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3620" h="330200">
                  <a:moveTo>
                    <a:pt x="48724" y="214630"/>
                  </a:moveTo>
                  <a:lnTo>
                    <a:pt x="194897" y="214630"/>
                  </a:lnTo>
                  <a:lnTo>
                    <a:pt x="194897" y="231140"/>
                  </a:lnTo>
                  <a:lnTo>
                    <a:pt x="48724" y="231140"/>
                  </a:lnTo>
                  <a:close/>
                  <a:moveTo>
                    <a:pt x="48724" y="181610"/>
                  </a:moveTo>
                  <a:lnTo>
                    <a:pt x="194897" y="181610"/>
                  </a:lnTo>
                  <a:lnTo>
                    <a:pt x="194897" y="198120"/>
                  </a:lnTo>
                  <a:lnTo>
                    <a:pt x="48724" y="198120"/>
                  </a:lnTo>
                  <a:close/>
                  <a:moveTo>
                    <a:pt x="48724" y="148590"/>
                  </a:moveTo>
                  <a:lnTo>
                    <a:pt x="194897" y="148590"/>
                  </a:lnTo>
                  <a:lnTo>
                    <a:pt x="194897" y="165100"/>
                  </a:lnTo>
                  <a:lnTo>
                    <a:pt x="48724" y="165100"/>
                  </a:lnTo>
                  <a:close/>
                  <a:moveTo>
                    <a:pt x="154246" y="31605"/>
                  </a:moveTo>
                  <a:lnTo>
                    <a:pt x="154246" y="90758"/>
                  </a:lnTo>
                  <a:lnTo>
                    <a:pt x="212530" y="90758"/>
                  </a:lnTo>
                  <a:close/>
                  <a:moveTo>
                    <a:pt x="16241" y="16510"/>
                  </a:moveTo>
                  <a:lnTo>
                    <a:pt x="16241" y="313690"/>
                  </a:lnTo>
                  <a:lnTo>
                    <a:pt x="227379" y="313690"/>
                  </a:lnTo>
                  <a:lnTo>
                    <a:pt x="227379" y="107362"/>
                  </a:lnTo>
                  <a:lnTo>
                    <a:pt x="138098" y="107362"/>
                  </a:lnTo>
                  <a:lnTo>
                    <a:pt x="138098" y="16510"/>
                  </a:lnTo>
                  <a:close/>
                  <a:moveTo>
                    <a:pt x="0" y="0"/>
                  </a:moveTo>
                  <a:lnTo>
                    <a:pt x="146172" y="0"/>
                  </a:lnTo>
                  <a:lnTo>
                    <a:pt x="243620" y="99060"/>
                  </a:lnTo>
                  <a:lnTo>
                    <a:pt x="24362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/>
            </a:solidFill>
            <a:ln w="9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82" y="3183595"/>
              <a:ext cx="970332" cy="776266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276B580-326E-1849-A2B1-7772C01D8123}"/>
                </a:ext>
              </a:extLst>
            </p:cNvPr>
            <p:cNvSpPr/>
            <p:nvPr/>
          </p:nvSpPr>
          <p:spPr>
            <a:xfrm>
              <a:off x="1584150" y="3183595"/>
              <a:ext cx="289958" cy="425285"/>
            </a:xfrm>
            <a:custGeom>
              <a:avLst/>
              <a:gdLst>
                <a:gd name="connsiteX0" fmla="*/ 48724 w 243620"/>
                <a:gd name="connsiteY0" fmla="*/ 214630 h 330200"/>
                <a:gd name="connsiteX1" fmla="*/ 194897 w 243620"/>
                <a:gd name="connsiteY1" fmla="*/ 214630 h 330200"/>
                <a:gd name="connsiteX2" fmla="*/ 194897 w 243620"/>
                <a:gd name="connsiteY2" fmla="*/ 231140 h 330200"/>
                <a:gd name="connsiteX3" fmla="*/ 48724 w 243620"/>
                <a:gd name="connsiteY3" fmla="*/ 231140 h 330200"/>
                <a:gd name="connsiteX4" fmla="*/ 48724 w 243620"/>
                <a:gd name="connsiteY4" fmla="*/ 181610 h 330200"/>
                <a:gd name="connsiteX5" fmla="*/ 194897 w 243620"/>
                <a:gd name="connsiteY5" fmla="*/ 181610 h 330200"/>
                <a:gd name="connsiteX6" fmla="*/ 194897 w 243620"/>
                <a:gd name="connsiteY6" fmla="*/ 198120 h 330200"/>
                <a:gd name="connsiteX7" fmla="*/ 48724 w 243620"/>
                <a:gd name="connsiteY7" fmla="*/ 198120 h 330200"/>
                <a:gd name="connsiteX8" fmla="*/ 48724 w 243620"/>
                <a:gd name="connsiteY8" fmla="*/ 148590 h 330200"/>
                <a:gd name="connsiteX9" fmla="*/ 194897 w 243620"/>
                <a:gd name="connsiteY9" fmla="*/ 148590 h 330200"/>
                <a:gd name="connsiteX10" fmla="*/ 194897 w 243620"/>
                <a:gd name="connsiteY10" fmla="*/ 165100 h 330200"/>
                <a:gd name="connsiteX11" fmla="*/ 48724 w 243620"/>
                <a:gd name="connsiteY11" fmla="*/ 165100 h 330200"/>
                <a:gd name="connsiteX12" fmla="*/ 154246 w 243620"/>
                <a:gd name="connsiteY12" fmla="*/ 31605 h 330200"/>
                <a:gd name="connsiteX13" fmla="*/ 154246 w 243620"/>
                <a:gd name="connsiteY13" fmla="*/ 90758 h 330200"/>
                <a:gd name="connsiteX14" fmla="*/ 212530 w 243620"/>
                <a:gd name="connsiteY14" fmla="*/ 90758 h 330200"/>
                <a:gd name="connsiteX15" fmla="*/ 16241 w 243620"/>
                <a:gd name="connsiteY15" fmla="*/ 16510 h 330200"/>
                <a:gd name="connsiteX16" fmla="*/ 16241 w 243620"/>
                <a:gd name="connsiteY16" fmla="*/ 313690 h 330200"/>
                <a:gd name="connsiteX17" fmla="*/ 227379 w 243620"/>
                <a:gd name="connsiteY17" fmla="*/ 313690 h 330200"/>
                <a:gd name="connsiteX18" fmla="*/ 227379 w 243620"/>
                <a:gd name="connsiteY18" fmla="*/ 107362 h 330200"/>
                <a:gd name="connsiteX19" fmla="*/ 138098 w 243620"/>
                <a:gd name="connsiteY19" fmla="*/ 107362 h 330200"/>
                <a:gd name="connsiteX20" fmla="*/ 138098 w 243620"/>
                <a:gd name="connsiteY20" fmla="*/ 16510 h 330200"/>
                <a:gd name="connsiteX21" fmla="*/ 0 w 243620"/>
                <a:gd name="connsiteY21" fmla="*/ 0 h 330200"/>
                <a:gd name="connsiteX22" fmla="*/ 146172 w 243620"/>
                <a:gd name="connsiteY22" fmla="*/ 0 h 330200"/>
                <a:gd name="connsiteX23" fmla="*/ 243620 w 243620"/>
                <a:gd name="connsiteY23" fmla="*/ 99060 h 330200"/>
                <a:gd name="connsiteX24" fmla="*/ 243620 w 243620"/>
                <a:gd name="connsiteY24" fmla="*/ 330200 h 330200"/>
                <a:gd name="connsiteX25" fmla="*/ 0 w 243620"/>
                <a:gd name="connsiteY25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3620" h="330200">
                  <a:moveTo>
                    <a:pt x="48724" y="214630"/>
                  </a:moveTo>
                  <a:lnTo>
                    <a:pt x="194897" y="214630"/>
                  </a:lnTo>
                  <a:lnTo>
                    <a:pt x="194897" y="231140"/>
                  </a:lnTo>
                  <a:lnTo>
                    <a:pt x="48724" y="231140"/>
                  </a:lnTo>
                  <a:close/>
                  <a:moveTo>
                    <a:pt x="48724" y="181610"/>
                  </a:moveTo>
                  <a:lnTo>
                    <a:pt x="194897" y="181610"/>
                  </a:lnTo>
                  <a:lnTo>
                    <a:pt x="194897" y="198120"/>
                  </a:lnTo>
                  <a:lnTo>
                    <a:pt x="48724" y="198120"/>
                  </a:lnTo>
                  <a:close/>
                  <a:moveTo>
                    <a:pt x="48724" y="148590"/>
                  </a:moveTo>
                  <a:lnTo>
                    <a:pt x="194897" y="148590"/>
                  </a:lnTo>
                  <a:lnTo>
                    <a:pt x="194897" y="165100"/>
                  </a:lnTo>
                  <a:lnTo>
                    <a:pt x="48724" y="165100"/>
                  </a:lnTo>
                  <a:close/>
                  <a:moveTo>
                    <a:pt x="154246" y="31605"/>
                  </a:moveTo>
                  <a:lnTo>
                    <a:pt x="154246" y="90758"/>
                  </a:lnTo>
                  <a:lnTo>
                    <a:pt x="212530" y="90758"/>
                  </a:lnTo>
                  <a:close/>
                  <a:moveTo>
                    <a:pt x="16241" y="16510"/>
                  </a:moveTo>
                  <a:lnTo>
                    <a:pt x="16241" y="313690"/>
                  </a:lnTo>
                  <a:lnTo>
                    <a:pt x="227379" y="313690"/>
                  </a:lnTo>
                  <a:lnTo>
                    <a:pt x="227379" y="107362"/>
                  </a:lnTo>
                  <a:lnTo>
                    <a:pt x="138098" y="107362"/>
                  </a:lnTo>
                  <a:lnTo>
                    <a:pt x="138098" y="16510"/>
                  </a:lnTo>
                  <a:close/>
                  <a:moveTo>
                    <a:pt x="0" y="0"/>
                  </a:moveTo>
                  <a:lnTo>
                    <a:pt x="146172" y="0"/>
                  </a:lnTo>
                  <a:lnTo>
                    <a:pt x="243620" y="99060"/>
                  </a:lnTo>
                  <a:lnTo>
                    <a:pt x="24362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/>
            </a:solidFill>
            <a:ln w="9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95548" y="2694014"/>
              <a:ext cx="0" cy="515170"/>
            </a:xfrm>
            <a:prstGeom prst="straightConnector1">
              <a:avLst/>
            </a:prstGeom>
            <a:ln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505196" y="3959861"/>
              <a:ext cx="0" cy="515170"/>
            </a:xfrm>
            <a:prstGeom prst="straightConnector1">
              <a:avLst/>
            </a:prstGeom>
            <a:ln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76B580-326E-1849-A2B1-7772C01D8123}"/>
                </a:ext>
              </a:extLst>
            </p:cNvPr>
            <p:cNvSpPr/>
            <p:nvPr/>
          </p:nvSpPr>
          <p:spPr>
            <a:xfrm>
              <a:off x="1098523" y="4599769"/>
              <a:ext cx="528978" cy="677081"/>
            </a:xfrm>
            <a:custGeom>
              <a:avLst/>
              <a:gdLst>
                <a:gd name="connsiteX0" fmla="*/ 48724 w 243620"/>
                <a:gd name="connsiteY0" fmla="*/ 214630 h 330200"/>
                <a:gd name="connsiteX1" fmla="*/ 194897 w 243620"/>
                <a:gd name="connsiteY1" fmla="*/ 214630 h 330200"/>
                <a:gd name="connsiteX2" fmla="*/ 194897 w 243620"/>
                <a:gd name="connsiteY2" fmla="*/ 231140 h 330200"/>
                <a:gd name="connsiteX3" fmla="*/ 48724 w 243620"/>
                <a:gd name="connsiteY3" fmla="*/ 231140 h 330200"/>
                <a:gd name="connsiteX4" fmla="*/ 48724 w 243620"/>
                <a:gd name="connsiteY4" fmla="*/ 181610 h 330200"/>
                <a:gd name="connsiteX5" fmla="*/ 194897 w 243620"/>
                <a:gd name="connsiteY5" fmla="*/ 181610 h 330200"/>
                <a:gd name="connsiteX6" fmla="*/ 194897 w 243620"/>
                <a:gd name="connsiteY6" fmla="*/ 198120 h 330200"/>
                <a:gd name="connsiteX7" fmla="*/ 48724 w 243620"/>
                <a:gd name="connsiteY7" fmla="*/ 198120 h 330200"/>
                <a:gd name="connsiteX8" fmla="*/ 48724 w 243620"/>
                <a:gd name="connsiteY8" fmla="*/ 148590 h 330200"/>
                <a:gd name="connsiteX9" fmla="*/ 194897 w 243620"/>
                <a:gd name="connsiteY9" fmla="*/ 148590 h 330200"/>
                <a:gd name="connsiteX10" fmla="*/ 194897 w 243620"/>
                <a:gd name="connsiteY10" fmla="*/ 165100 h 330200"/>
                <a:gd name="connsiteX11" fmla="*/ 48724 w 243620"/>
                <a:gd name="connsiteY11" fmla="*/ 165100 h 330200"/>
                <a:gd name="connsiteX12" fmla="*/ 154246 w 243620"/>
                <a:gd name="connsiteY12" fmla="*/ 31605 h 330200"/>
                <a:gd name="connsiteX13" fmla="*/ 154246 w 243620"/>
                <a:gd name="connsiteY13" fmla="*/ 90758 h 330200"/>
                <a:gd name="connsiteX14" fmla="*/ 212530 w 243620"/>
                <a:gd name="connsiteY14" fmla="*/ 90758 h 330200"/>
                <a:gd name="connsiteX15" fmla="*/ 16241 w 243620"/>
                <a:gd name="connsiteY15" fmla="*/ 16510 h 330200"/>
                <a:gd name="connsiteX16" fmla="*/ 16241 w 243620"/>
                <a:gd name="connsiteY16" fmla="*/ 313690 h 330200"/>
                <a:gd name="connsiteX17" fmla="*/ 227379 w 243620"/>
                <a:gd name="connsiteY17" fmla="*/ 313690 h 330200"/>
                <a:gd name="connsiteX18" fmla="*/ 227379 w 243620"/>
                <a:gd name="connsiteY18" fmla="*/ 107362 h 330200"/>
                <a:gd name="connsiteX19" fmla="*/ 138098 w 243620"/>
                <a:gd name="connsiteY19" fmla="*/ 107362 h 330200"/>
                <a:gd name="connsiteX20" fmla="*/ 138098 w 243620"/>
                <a:gd name="connsiteY20" fmla="*/ 16510 h 330200"/>
                <a:gd name="connsiteX21" fmla="*/ 0 w 243620"/>
                <a:gd name="connsiteY21" fmla="*/ 0 h 330200"/>
                <a:gd name="connsiteX22" fmla="*/ 146172 w 243620"/>
                <a:gd name="connsiteY22" fmla="*/ 0 h 330200"/>
                <a:gd name="connsiteX23" fmla="*/ 243620 w 243620"/>
                <a:gd name="connsiteY23" fmla="*/ 99060 h 330200"/>
                <a:gd name="connsiteX24" fmla="*/ 243620 w 243620"/>
                <a:gd name="connsiteY24" fmla="*/ 330200 h 330200"/>
                <a:gd name="connsiteX25" fmla="*/ 0 w 243620"/>
                <a:gd name="connsiteY25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3620" h="330200">
                  <a:moveTo>
                    <a:pt x="48724" y="214630"/>
                  </a:moveTo>
                  <a:lnTo>
                    <a:pt x="194897" y="214630"/>
                  </a:lnTo>
                  <a:lnTo>
                    <a:pt x="194897" y="231140"/>
                  </a:lnTo>
                  <a:lnTo>
                    <a:pt x="48724" y="231140"/>
                  </a:lnTo>
                  <a:close/>
                  <a:moveTo>
                    <a:pt x="48724" y="181610"/>
                  </a:moveTo>
                  <a:lnTo>
                    <a:pt x="194897" y="181610"/>
                  </a:lnTo>
                  <a:lnTo>
                    <a:pt x="194897" y="198120"/>
                  </a:lnTo>
                  <a:lnTo>
                    <a:pt x="48724" y="198120"/>
                  </a:lnTo>
                  <a:close/>
                  <a:moveTo>
                    <a:pt x="48724" y="148590"/>
                  </a:moveTo>
                  <a:lnTo>
                    <a:pt x="194897" y="148590"/>
                  </a:lnTo>
                  <a:lnTo>
                    <a:pt x="194897" y="165100"/>
                  </a:lnTo>
                  <a:lnTo>
                    <a:pt x="48724" y="165100"/>
                  </a:lnTo>
                  <a:close/>
                  <a:moveTo>
                    <a:pt x="154246" y="31605"/>
                  </a:moveTo>
                  <a:lnTo>
                    <a:pt x="154246" y="90758"/>
                  </a:lnTo>
                  <a:lnTo>
                    <a:pt x="212530" y="90758"/>
                  </a:lnTo>
                  <a:close/>
                  <a:moveTo>
                    <a:pt x="16241" y="16510"/>
                  </a:moveTo>
                  <a:lnTo>
                    <a:pt x="16241" y="313690"/>
                  </a:lnTo>
                  <a:lnTo>
                    <a:pt x="227379" y="313690"/>
                  </a:lnTo>
                  <a:lnTo>
                    <a:pt x="227379" y="107362"/>
                  </a:lnTo>
                  <a:lnTo>
                    <a:pt x="138098" y="107362"/>
                  </a:lnTo>
                  <a:lnTo>
                    <a:pt x="138098" y="16510"/>
                  </a:lnTo>
                  <a:close/>
                  <a:moveTo>
                    <a:pt x="0" y="0"/>
                  </a:moveTo>
                  <a:lnTo>
                    <a:pt x="146172" y="0"/>
                  </a:lnTo>
                  <a:lnTo>
                    <a:pt x="243620" y="99060"/>
                  </a:lnTo>
                  <a:lnTo>
                    <a:pt x="24362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/>
            </a:solidFill>
            <a:ln w="9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76B580-326E-1849-A2B1-7772C01D8123}"/>
                </a:ext>
              </a:extLst>
            </p:cNvPr>
            <p:cNvSpPr/>
            <p:nvPr/>
          </p:nvSpPr>
          <p:spPr>
            <a:xfrm>
              <a:off x="1650530" y="4599768"/>
              <a:ext cx="528978" cy="677081"/>
            </a:xfrm>
            <a:custGeom>
              <a:avLst/>
              <a:gdLst>
                <a:gd name="connsiteX0" fmla="*/ 48724 w 243620"/>
                <a:gd name="connsiteY0" fmla="*/ 214630 h 330200"/>
                <a:gd name="connsiteX1" fmla="*/ 194897 w 243620"/>
                <a:gd name="connsiteY1" fmla="*/ 214630 h 330200"/>
                <a:gd name="connsiteX2" fmla="*/ 194897 w 243620"/>
                <a:gd name="connsiteY2" fmla="*/ 231140 h 330200"/>
                <a:gd name="connsiteX3" fmla="*/ 48724 w 243620"/>
                <a:gd name="connsiteY3" fmla="*/ 231140 h 330200"/>
                <a:gd name="connsiteX4" fmla="*/ 48724 w 243620"/>
                <a:gd name="connsiteY4" fmla="*/ 181610 h 330200"/>
                <a:gd name="connsiteX5" fmla="*/ 194897 w 243620"/>
                <a:gd name="connsiteY5" fmla="*/ 181610 h 330200"/>
                <a:gd name="connsiteX6" fmla="*/ 194897 w 243620"/>
                <a:gd name="connsiteY6" fmla="*/ 198120 h 330200"/>
                <a:gd name="connsiteX7" fmla="*/ 48724 w 243620"/>
                <a:gd name="connsiteY7" fmla="*/ 198120 h 330200"/>
                <a:gd name="connsiteX8" fmla="*/ 48724 w 243620"/>
                <a:gd name="connsiteY8" fmla="*/ 148590 h 330200"/>
                <a:gd name="connsiteX9" fmla="*/ 194897 w 243620"/>
                <a:gd name="connsiteY9" fmla="*/ 148590 h 330200"/>
                <a:gd name="connsiteX10" fmla="*/ 194897 w 243620"/>
                <a:gd name="connsiteY10" fmla="*/ 165100 h 330200"/>
                <a:gd name="connsiteX11" fmla="*/ 48724 w 243620"/>
                <a:gd name="connsiteY11" fmla="*/ 165100 h 330200"/>
                <a:gd name="connsiteX12" fmla="*/ 154246 w 243620"/>
                <a:gd name="connsiteY12" fmla="*/ 31605 h 330200"/>
                <a:gd name="connsiteX13" fmla="*/ 154246 w 243620"/>
                <a:gd name="connsiteY13" fmla="*/ 90758 h 330200"/>
                <a:gd name="connsiteX14" fmla="*/ 212530 w 243620"/>
                <a:gd name="connsiteY14" fmla="*/ 90758 h 330200"/>
                <a:gd name="connsiteX15" fmla="*/ 16241 w 243620"/>
                <a:gd name="connsiteY15" fmla="*/ 16510 h 330200"/>
                <a:gd name="connsiteX16" fmla="*/ 16241 w 243620"/>
                <a:gd name="connsiteY16" fmla="*/ 313690 h 330200"/>
                <a:gd name="connsiteX17" fmla="*/ 227379 w 243620"/>
                <a:gd name="connsiteY17" fmla="*/ 313690 h 330200"/>
                <a:gd name="connsiteX18" fmla="*/ 227379 w 243620"/>
                <a:gd name="connsiteY18" fmla="*/ 107362 h 330200"/>
                <a:gd name="connsiteX19" fmla="*/ 138098 w 243620"/>
                <a:gd name="connsiteY19" fmla="*/ 107362 h 330200"/>
                <a:gd name="connsiteX20" fmla="*/ 138098 w 243620"/>
                <a:gd name="connsiteY20" fmla="*/ 16510 h 330200"/>
                <a:gd name="connsiteX21" fmla="*/ 0 w 243620"/>
                <a:gd name="connsiteY21" fmla="*/ 0 h 330200"/>
                <a:gd name="connsiteX22" fmla="*/ 146172 w 243620"/>
                <a:gd name="connsiteY22" fmla="*/ 0 h 330200"/>
                <a:gd name="connsiteX23" fmla="*/ 243620 w 243620"/>
                <a:gd name="connsiteY23" fmla="*/ 99060 h 330200"/>
                <a:gd name="connsiteX24" fmla="*/ 243620 w 243620"/>
                <a:gd name="connsiteY24" fmla="*/ 330200 h 330200"/>
                <a:gd name="connsiteX25" fmla="*/ 0 w 243620"/>
                <a:gd name="connsiteY25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3620" h="330200">
                  <a:moveTo>
                    <a:pt x="48724" y="214630"/>
                  </a:moveTo>
                  <a:lnTo>
                    <a:pt x="194897" y="214630"/>
                  </a:lnTo>
                  <a:lnTo>
                    <a:pt x="194897" y="231140"/>
                  </a:lnTo>
                  <a:lnTo>
                    <a:pt x="48724" y="231140"/>
                  </a:lnTo>
                  <a:close/>
                  <a:moveTo>
                    <a:pt x="48724" y="181610"/>
                  </a:moveTo>
                  <a:lnTo>
                    <a:pt x="194897" y="181610"/>
                  </a:lnTo>
                  <a:lnTo>
                    <a:pt x="194897" y="198120"/>
                  </a:lnTo>
                  <a:lnTo>
                    <a:pt x="48724" y="198120"/>
                  </a:lnTo>
                  <a:close/>
                  <a:moveTo>
                    <a:pt x="48724" y="148590"/>
                  </a:moveTo>
                  <a:lnTo>
                    <a:pt x="194897" y="148590"/>
                  </a:lnTo>
                  <a:lnTo>
                    <a:pt x="194897" y="165100"/>
                  </a:lnTo>
                  <a:lnTo>
                    <a:pt x="48724" y="165100"/>
                  </a:lnTo>
                  <a:close/>
                  <a:moveTo>
                    <a:pt x="154246" y="31605"/>
                  </a:moveTo>
                  <a:lnTo>
                    <a:pt x="154246" y="90758"/>
                  </a:lnTo>
                  <a:lnTo>
                    <a:pt x="212530" y="90758"/>
                  </a:lnTo>
                  <a:close/>
                  <a:moveTo>
                    <a:pt x="16241" y="16510"/>
                  </a:moveTo>
                  <a:lnTo>
                    <a:pt x="16241" y="313690"/>
                  </a:lnTo>
                  <a:lnTo>
                    <a:pt x="227379" y="313690"/>
                  </a:lnTo>
                  <a:lnTo>
                    <a:pt x="227379" y="107362"/>
                  </a:lnTo>
                  <a:lnTo>
                    <a:pt x="138098" y="107362"/>
                  </a:lnTo>
                  <a:lnTo>
                    <a:pt x="138098" y="16510"/>
                  </a:lnTo>
                  <a:close/>
                  <a:moveTo>
                    <a:pt x="0" y="0"/>
                  </a:moveTo>
                  <a:lnTo>
                    <a:pt x="146172" y="0"/>
                  </a:lnTo>
                  <a:lnTo>
                    <a:pt x="243620" y="99060"/>
                  </a:lnTo>
                  <a:lnTo>
                    <a:pt x="243620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000000"/>
            </a:solidFill>
            <a:ln w="9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5529" y="5251297"/>
              <a:ext cx="16172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BE412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Paper Roll Wrinkles</a:t>
              </a:r>
            </a:p>
            <a:p>
              <a:pPr algn="ctr"/>
              <a:r>
                <a:rPr lang="en-US" b="1" dirty="0">
                  <a:solidFill>
                    <a:srgbClr val="BE412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(Defect)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84467" y="4615597"/>
            <a:ext cx="4842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and Apply the Paper Production theory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339332" y="5194545"/>
            <a:ext cx="5591473" cy="549565"/>
            <a:chOff x="2371427" y="4640354"/>
            <a:chExt cx="5591473" cy="549565"/>
          </a:xfrm>
          <a:solidFill>
            <a:schemeClr val="bg1">
              <a:lumMod val="85000"/>
            </a:schemeClr>
          </a:solidFill>
        </p:grpSpPr>
        <p:sp>
          <p:nvSpPr>
            <p:cNvPr id="29" name="Left Arrow 28"/>
            <p:cNvSpPr/>
            <p:nvPr/>
          </p:nvSpPr>
          <p:spPr>
            <a:xfrm>
              <a:off x="2371427" y="4640354"/>
              <a:ext cx="578480" cy="549565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33700" y="4774867"/>
              <a:ext cx="5029200" cy="279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561607" y="5284662"/>
            <a:ext cx="5229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 the Rules /SOPs used for setting Paper Machines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1125" y="3126445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424880669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922611" y="1086675"/>
            <a:ext cx="8150304" cy="4623718"/>
            <a:chOff x="1182382" y="1260846"/>
            <a:chExt cx="9665868" cy="5483507"/>
          </a:xfrm>
        </p:grpSpPr>
        <p:sp>
          <p:nvSpPr>
            <p:cNvPr id="3" name="TextBox 2"/>
            <p:cNvSpPr txBox="1"/>
            <p:nvPr/>
          </p:nvSpPr>
          <p:spPr>
            <a:xfrm>
              <a:off x="4540324" y="1375736"/>
              <a:ext cx="2438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GENBA WALK 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985982" y="3477391"/>
              <a:ext cx="7505700" cy="747730"/>
              <a:chOff x="1985982" y="3340885"/>
              <a:chExt cx="7505700" cy="74773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85982" y="3695700"/>
                <a:ext cx="7505700" cy="0"/>
              </a:xfrm>
              <a:prstGeom prst="line">
                <a:avLst/>
              </a:prstGeom>
              <a:ln w="5715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5705514" y="3340885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9363114" y="3695700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2052696" y="3683000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1182382" y="4349820"/>
              <a:ext cx="12554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NORMAL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82382" y="5346459"/>
              <a:ext cx="133562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IMPROVE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63669" y="4305626"/>
              <a:ext cx="1479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ABNORMAL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2248" y="5276028"/>
              <a:ext cx="177086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ROOT CAUSE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43359" y="6344243"/>
              <a:ext cx="11705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ACTION </a:t>
              </a:r>
            </a:p>
          </p:txBody>
        </p:sp>
        <p:cxnSp>
          <p:nvCxnSpPr>
            <p:cNvPr id="14" name="Elbow Connector 13"/>
            <p:cNvCxnSpPr/>
            <p:nvPr/>
          </p:nvCxnSpPr>
          <p:spPr>
            <a:xfrm>
              <a:off x="3134181" y="4501908"/>
              <a:ext cx="5250518" cy="1951865"/>
            </a:xfrm>
            <a:prstGeom prst="bentConnector3">
              <a:avLst/>
            </a:prstGeom>
            <a:ln w="57150">
              <a:solidFill>
                <a:srgbClr val="177C7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363114" y="4883113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363114" y="5869679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4119" y="4873040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62248" y="3087472"/>
              <a:ext cx="24860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 JUST WALK !!!!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801632" y="1774856"/>
              <a:ext cx="1763619" cy="1763619"/>
              <a:chOff x="5161011" y="2257500"/>
              <a:chExt cx="1089006" cy="108900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11" y="2257500"/>
                <a:ext cx="1089006" cy="10890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398246" y="2907203"/>
                <a:ext cx="652917" cy="247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observe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6"/>
            <a:stretch/>
          </p:blipFill>
          <p:spPr>
            <a:xfrm>
              <a:off x="7836615" y="1260846"/>
              <a:ext cx="2857500" cy="18494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47750" y="367371"/>
            <a:ext cx="2789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1313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GENCHI GENBUTSU </a:t>
            </a:r>
          </a:p>
        </p:txBody>
      </p:sp>
    </p:spTree>
    <p:extLst>
      <p:ext uri="{BB962C8B-B14F-4D97-AF65-F5344CB8AC3E}">
        <p14:creationId xmlns:p14="http://schemas.microsoft.com/office/powerpoint/2010/main" val="199050203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922611" y="1086675"/>
            <a:ext cx="8150304" cy="4623718"/>
            <a:chOff x="1182382" y="1260846"/>
            <a:chExt cx="9665868" cy="5483507"/>
          </a:xfrm>
        </p:grpSpPr>
        <p:sp>
          <p:nvSpPr>
            <p:cNvPr id="3" name="TextBox 2"/>
            <p:cNvSpPr txBox="1"/>
            <p:nvPr/>
          </p:nvSpPr>
          <p:spPr>
            <a:xfrm>
              <a:off x="4540324" y="1375736"/>
              <a:ext cx="2438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GENBA WALK 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985982" y="3477391"/>
              <a:ext cx="7505700" cy="747730"/>
              <a:chOff x="1985982" y="3340885"/>
              <a:chExt cx="7505700" cy="74773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85982" y="3695700"/>
                <a:ext cx="7505700" cy="0"/>
              </a:xfrm>
              <a:prstGeom prst="line">
                <a:avLst/>
              </a:prstGeom>
              <a:ln w="5715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5705514" y="3340885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9363114" y="3695700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2052696" y="3683000"/>
                <a:ext cx="0" cy="392915"/>
              </a:xfrm>
              <a:prstGeom prst="straightConnector1">
                <a:avLst/>
              </a:prstGeom>
              <a:ln w="57150">
                <a:solidFill>
                  <a:srgbClr val="177C7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1182382" y="4349820"/>
              <a:ext cx="12554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NORMAL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82382" y="5346459"/>
              <a:ext cx="133562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IMPROVE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63669" y="4305626"/>
              <a:ext cx="1479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ABNORMAL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62248" y="5276028"/>
              <a:ext cx="177086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ROOT CAUSE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43359" y="6344243"/>
              <a:ext cx="11705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ACTION </a:t>
              </a:r>
            </a:p>
          </p:txBody>
        </p:sp>
        <p:cxnSp>
          <p:nvCxnSpPr>
            <p:cNvPr id="14" name="Elbow Connector 13"/>
            <p:cNvCxnSpPr/>
            <p:nvPr/>
          </p:nvCxnSpPr>
          <p:spPr>
            <a:xfrm>
              <a:off x="3134181" y="4501908"/>
              <a:ext cx="5250518" cy="1951865"/>
            </a:xfrm>
            <a:prstGeom prst="bentConnector3">
              <a:avLst/>
            </a:prstGeom>
            <a:ln w="57150">
              <a:solidFill>
                <a:srgbClr val="177C7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363114" y="4883113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363114" y="5869679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4119" y="4873040"/>
              <a:ext cx="0" cy="392915"/>
            </a:xfrm>
            <a:prstGeom prst="straightConnector1">
              <a:avLst/>
            </a:prstGeom>
            <a:ln w="57150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62248" y="3087472"/>
              <a:ext cx="24860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NOT JUST WALK !!!!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801632" y="1774856"/>
              <a:ext cx="1763619" cy="1763619"/>
              <a:chOff x="5161011" y="2257500"/>
              <a:chExt cx="1089006" cy="108900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1011" y="2257500"/>
                <a:ext cx="1089006" cy="10890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398246" y="2907203"/>
                <a:ext cx="652917" cy="247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observe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6"/>
            <a:stretch/>
          </p:blipFill>
          <p:spPr>
            <a:xfrm>
              <a:off x="7836615" y="1260846"/>
              <a:ext cx="2857500" cy="18494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47750" y="367371"/>
            <a:ext cx="2789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1313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GENCHI GENBUTSU </a:t>
            </a:r>
          </a:p>
        </p:txBody>
      </p:sp>
    </p:spTree>
    <p:extLst>
      <p:ext uri="{BB962C8B-B14F-4D97-AF65-F5344CB8AC3E}">
        <p14:creationId xmlns:p14="http://schemas.microsoft.com/office/powerpoint/2010/main" val="295092306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4544" y="341478"/>
            <a:ext cx="328808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Aspect to Focus 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46628" y="1927723"/>
            <a:ext cx="4862286" cy="4415020"/>
            <a:chOff x="1016000" y="1637437"/>
            <a:chExt cx="4862286" cy="4415020"/>
          </a:xfrm>
        </p:grpSpPr>
        <p:sp>
          <p:nvSpPr>
            <p:cNvPr id="6" name="Rectangle 5"/>
            <p:cNvSpPr/>
            <p:nvPr/>
          </p:nvSpPr>
          <p:spPr>
            <a:xfrm>
              <a:off x="1016000" y="1637437"/>
              <a:ext cx="4528457" cy="441502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7" name="Freeform 6"/>
            <p:cNvSpPr/>
            <p:nvPr/>
          </p:nvSpPr>
          <p:spPr>
            <a:xfrm>
              <a:off x="1016000" y="1638561"/>
              <a:ext cx="4528457" cy="872564"/>
            </a:xfrm>
            <a:custGeom>
              <a:avLst/>
              <a:gdLst>
                <a:gd name="connsiteX0" fmla="*/ 0 w 4528457"/>
                <a:gd name="connsiteY0" fmla="*/ 145430 h 872564"/>
                <a:gd name="connsiteX1" fmla="*/ 145430 w 4528457"/>
                <a:gd name="connsiteY1" fmla="*/ 0 h 872564"/>
                <a:gd name="connsiteX2" fmla="*/ 4383027 w 4528457"/>
                <a:gd name="connsiteY2" fmla="*/ 0 h 872564"/>
                <a:gd name="connsiteX3" fmla="*/ 4528457 w 4528457"/>
                <a:gd name="connsiteY3" fmla="*/ 145430 h 872564"/>
                <a:gd name="connsiteX4" fmla="*/ 4528457 w 4528457"/>
                <a:gd name="connsiteY4" fmla="*/ 727134 h 872564"/>
                <a:gd name="connsiteX5" fmla="*/ 4383027 w 4528457"/>
                <a:gd name="connsiteY5" fmla="*/ 872564 h 872564"/>
                <a:gd name="connsiteX6" fmla="*/ 145430 w 4528457"/>
                <a:gd name="connsiteY6" fmla="*/ 872564 h 872564"/>
                <a:gd name="connsiteX7" fmla="*/ 0 w 4528457"/>
                <a:gd name="connsiteY7" fmla="*/ 727134 h 872564"/>
                <a:gd name="connsiteX8" fmla="*/ 0 w 4528457"/>
                <a:gd name="connsiteY8" fmla="*/ 145430 h 87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8457" h="872564">
                  <a:moveTo>
                    <a:pt x="0" y="145430"/>
                  </a:moveTo>
                  <a:cubicBezTo>
                    <a:pt x="0" y="65111"/>
                    <a:pt x="65111" y="0"/>
                    <a:pt x="145430" y="0"/>
                  </a:cubicBezTo>
                  <a:lnTo>
                    <a:pt x="4383027" y="0"/>
                  </a:lnTo>
                  <a:cubicBezTo>
                    <a:pt x="4463346" y="0"/>
                    <a:pt x="4528457" y="65111"/>
                    <a:pt x="4528457" y="145430"/>
                  </a:cubicBezTo>
                  <a:lnTo>
                    <a:pt x="4528457" y="727134"/>
                  </a:lnTo>
                  <a:cubicBezTo>
                    <a:pt x="4528457" y="807453"/>
                    <a:pt x="4463346" y="872564"/>
                    <a:pt x="4383027" y="872564"/>
                  </a:cubicBezTo>
                  <a:lnTo>
                    <a:pt x="145430" y="872564"/>
                  </a:lnTo>
                  <a:cubicBezTo>
                    <a:pt x="65111" y="872564"/>
                    <a:pt x="0" y="807453"/>
                    <a:pt x="0" y="727134"/>
                  </a:cubicBezTo>
                  <a:lnTo>
                    <a:pt x="0" y="14543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4035" tIns="134035" rIns="134035" bIns="134035" numCol="1" spcCol="1270" anchor="ctr" anchorCtr="0">
              <a:noAutofit/>
            </a:bodyPr>
            <a:lstStyle/>
            <a:p>
              <a:pPr lvl="0" algn="l" defTabSz="1066800" rtl="0">
                <a:spcBef>
                  <a:spcPct val="0"/>
                </a:spcBef>
              </a:pPr>
              <a:r>
                <a:rPr lang="en-US" sz="2000" b="1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Safety </a:t>
              </a:r>
            </a:p>
            <a:p>
              <a:pPr lvl="0" algn="l" defTabSz="1066800" rtl="0">
                <a:spcBef>
                  <a:spcPct val="0"/>
                </a:spcBef>
              </a:pPr>
              <a:r>
                <a:rPr lang="en-US" sz="1400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Unsafe conditions and unsafe behavior 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016000" y="2523613"/>
              <a:ext cx="4528457" cy="872564"/>
            </a:xfrm>
            <a:custGeom>
              <a:avLst/>
              <a:gdLst>
                <a:gd name="connsiteX0" fmla="*/ 0 w 4528457"/>
                <a:gd name="connsiteY0" fmla="*/ 145430 h 872564"/>
                <a:gd name="connsiteX1" fmla="*/ 145430 w 4528457"/>
                <a:gd name="connsiteY1" fmla="*/ 0 h 872564"/>
                <a:gd name="connsiteX2" fmla="*/ 4383027 w 4528457"/>
                <a:gd name="connsiteY2" fmla="*/ 0 h 872564"/>
                <a:gd name="connsiteX3" fmla="*/ 4528457 w 4528457"/>
                <a:gd name="connsiteY3" fmla="*/ 145430 h 872564"/>
                <a:gd name="connsiteX4" fmla="*/ 4528457 w 4528457"/>
                <a:gd name="connsiteY4" fmla="*/ 727134 h 872564"/>
                <a:gd name="connsiteX5" fmla="*/ 4383027 w 4528457"/>
                <a:gd name="connsiteY5" fmla="*/ 872564 h 872564"/>
                <a:gd name="connsiteX6" fmla="*/ 145430 w 4528457"/>
                <a:gd name="connsiteY6" fmla="*/ 872564 h 872564"/>
                <a:gd name="connsiteX7" fmla="*/ 0 w 4528457"/>
                <a:gd name="connsiteY7" fmla="*/ 727134 h 872564"/>
                <a:gd name="connsiteX8" fmla="*/ 0 w 4528457"/>
                <a:gd name="connsiteY8" fmla="*/ 145430 h 87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8457" h="872564">
                  <a:moveTo>
                    <a:pt x="0" y="145430"/>
                  </a:moveTo>
                  <a:cubicBezTo>
                    <a:pt x="0" y="65111"/>
                    <a:pt x="65111" y="0"/>
                    <a:pt x="145430" y="0"/>
                  </a:cubicBezTo>
                  <a:lnTo>
                    <a:pt x="4383027" y="0"/>
                  </a:lnTo>
                  <a:cubicBezTo>
                    <a:pt x="4463346" y="0"/>
                    <a:pt x="4528457" y="65111"/>
                    <a:pt x="4528457" y="145430"/>
                  </a:cubicBezTo>
                  <a:lnTo>
                    <a:pt x="4528457" y="727134"/>
                  </a:lnTo>
                  <a:cubicBezTo>
                    <a:pt x="4528457" y="807453"/>
                    <a:pt x="4463346" y="872564"/>
                    <a:pt x="4383027" y="872564"/>
                  </a:cubicBezTo>
                  <a:lnTo>
                    <a:pt x="145430" y="872564"/>
                  </a:lnTo>
                  <a:cubicBezTo>
                    <a:pt x="65111" y="872564"/>
                    <a:pt x="0" y="807453"/>
                    <a:pt x="0" y="727134"/>
                  </a:cubicBezTo>
                  <a:lnTo>
                    <a:pt x="0" y="14543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175" tIns="111175" rIns="111175" bIns="111175" numCol="1" spcCol="1270" anchor="ctr" anchorCtr="0">
              <a:noAutofit/>
            </a:bodyPr>
            <a:lstStyle/>
            <a:p>
              <a:pPr lvl="0" algn="l" defTabSz="800100" rtl="0">
                <a:spcBef>
                  <a:spcPct val="0"/>
                </a:spcBef>
              </a:pPr>
              <a:r>
                <a:rPr lang="en-US" sz="2000" b="1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Performance</a:t>
              </a:r>
            </a:p>
            <a:p>
              <a:pPr lvl="0" algn="l" defTabSz="800100" rtl="0">
                <a:spcBef>
                  <a:spcPct val="0"/>
                </a:spcBef>
              </a:pPr>
              <a:r>
                <a:rPr lang="en-US" sz="1400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Practice deviates from the currently defined standard (SOP/WI/SW)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016000" y="3408664"/>
              <a:ext cx="4862286" cy="872564"/>
            </a:xfrm>
            <a:custGeom>
              <a:avLst/>
              <a:gdLst>
                <a:gd name="connsiteX0" fmla="*/ 0 w 4528457"/>
                <a:gd name="connsiteY0" fmla="*/ 145430 h 872564"/>
                <a:gd name="connsiteX1" fmla="*/ 145430 w 4528457"/>
                <a:gd name="connsiteY1" fmla="*/ 0 h 872564"/>
                <a:gd name="connsiteX2" fmla="*/ 4383027 w 4528457"/>
                <a:gd name="connsiteY2" fmla="*/ 0 h 872564"/>
                <a:gd name="connsiteX3" fmla="*/ 4528457 w 4528457"/>
                <a:gd name="connsiteY3" fmla="*/ 145430 h 872564"/>
                <a:gd name="connsiteX4" fmla="*/ 4528457 w 4528457"/>
                <a:gd name="connsiteY4" fmla="*/ 727134 h 872564"/>
                <a:gd name="connsiteX5" fmla="*/ 4383027 w 4528457"/>
                <a:gd name="connsiteY5" fmla="*/ 872564 h 872564"/>
                <a:gd name="connsiteX6" fmla="*/ 145430 w 4528457"/>
                <a:gd name="connsiteY6" fmla="*/ 872564 h 872564"/>
                <a:gd name="connsiteX7" fmla="*/ 0 w 4528457"/>
                <a:gd name="connsiteY7" fmla="*/ 727134 h 872564"/>
                <a:gd name="connsiteX8" fmla="*/ 0 w 4528457"/>
                <a:gd name="connsiteY8" fmla="*/ 145430 h 87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8457" h="872564">
                  <a:moveTo>
                    <a:pt x="0" y="145430"/>
                  </a:moveTo>
                  <a:cubicBezTo>
                    <a:pt x="0" y="65111"/>
                    <a:pt x="65111" y="0"/>
                    <a:pt x="145430" y="0"/>
                  </a:cubicBezTo>
                  <a:lnTo>
                    <a:pt x="4383027" y="0"/>
                  </a:lnTo>
                  <a:cubicBezTo>
                    <a:pt x="4463346" y="0"/>
                    <a:pt x="4528457" y="65111"/>
                    <a:pt x="4528457" y="145430"/>
                  </a:cubicBezTo>
                  <a:lnTo>
                    <a:pt x="4528457" y="727134"/>
                  </a:lnTo>
                  <a:cubicBezTo>
                    <a:pt x="4528457" y="807453"/>
                    <a:pt x="4463346" y="872564"/>
                    <a:pt x="4383027" y="872564"/>
                  </a:cubicBezTo>
                  <a:lnTo>
                    <a:pt x="145430" y="872564"/>
                  </a:lnTo>
                  <a:cubicBezTo>
                    <a:pt x="65111" y="872564"/>
                    <a:pt x="0" y="807453"/>
                    <a:pt x="0" y="727134"/>
                  </a:cubicBezTo>
                  <a:lnTo>
                    <a:pt x="0" y="14543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175" tIns="111175" rIns="111175" bIns="111175" numCol="1" spcCol="1270" anchor="ctr" anchorCtr="0">
              <a:noAutofit/>
            </a:bodyPr>
            <a:lstStyle/>
            <a:p>
              <a:pPr lvl="0" algn="l" defTabSz="800100" rtl="0">
                <a:spcBef>
                  <a:spcPct val="0"/>
                </a:spcBef>
              </a:pPr>
              <a:r>
                <a:rPr lang="en-US" sz="2000" b="1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MUDA</a:t>
              </a:r>
            </a:p>
            <a:p>
              <a:pPr lvl="0" algn="l" defTabSz="800100" rtl="0">
                <a:spcBef>
                  <a:spcPct val="0"/>
                </a:spcBef>
              </a:pPr>
              <a:r>
                <a:rPr lang="en-US" sz="1400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 with 7 Waste of Waste (Time wood)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1349829" y="3857433"/>
              <a:ext cx="4528457" cy="872564"/>
            </a:xfrm>
            <a:custGeom>
              <a:avLst/>
              <a:gdLst>
                <a:gd name="connsiteX0" fmla="*/ 0 w 4528457"/>
                <a:gd name="connsiteY0" fmla="*/ 145430 h 872564"/>
                <a:gd name="connsiteX1" fmla="*/ 145430 w 4528457"/>
                <a:gd name="connsiteY1" fmla="*/ 0 h 872564"/>
                <a:gd name="connsiteX2" fmla="*/ 4383027 w 4528457"/>
                <a:gd name="connsiteY2" fmla="*/ 0 h 872564"/>
                <a:gd name="connsiteX3" fmla="*/ 4528457 w 4528457"/>
                <a:gd name="connsiteY3" fmla="*/ 145430 h 872564"/>
                <a:gd name="connsiteX4" fmla="*/ 4528457 w 4528457"/>
                <a:gd name="connsiteY4" fmla="*/ 727134 h 872564"/>
                <a:gd name="connsiteX5" fmla="*/ 4383027 w 4528457"/>
                <a:gd name="connsiteY5" fmla="*/ 872564 h 872564"/>
                <a:gd name="connsiteX6" fmla="*/ 145430 w 4528457"/>
                <a:gd name="connsiteY6" fmla="*/ 872564 h 872564"/>
                <a:gd name="connsiteX7" fmla="*/ 0 w 4528457"/>
                <a:gd name="connsiteY7" fmla="*/ 727134 h 872564"/>
                <a:gd name="connsiteX8" fmla="*/ 0 w 4528457"/>
                <a:gd name="connsiteY8" fmla="*/ 145430 h 87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8457" h="872564">
                  <a:moveTo>
                    <a:pt x="0" y="145430"/>
                  </a:moveTo>
                  <a:cubicBezTo>
                    <a:pt x="0" y="65111"/>
                    <a:pt x="65111" y="0"/>
                    <a:pt x="145430" y="0"/>
                  </a:cubicBezTo>
                  <a:lnTo>
                    <a:pt x="4383027" y="0"/>
                  </a:lnTo>
                  <a:cubicBezTo>
                    <a:pt x="4463346" y="0"/>
                    <a:pt x="4528457" y="65111"/>
                    <a:pt x="4528457" y="145430"/>
                  </a:cubicBezTo>
                  <a:lnTo>
                    <a:pt x="4528457" y="727134"/>
                  </a:lnTo>
                  <a:cubicBezTo>
                    <a:pt x="4528457" y="807453"/>
                    <a:pt x="4463346" y="872564"/>
                    <a:pt x="4383027" y="872564"/>
                  </a:cubicBezTo>
                  <a:lnTo>
                    <a:pt x="145430" y="872564"/>
                  </a:lnTo>
                  <a:cubicBezTo>
                    <a:pt x="65111" y="872564"/>
                    <a:pt x="0" y="807453"/>
                    <a:pt x="0" y="727134"/>
                  </a:cubicBezTo>
                  <a:lnTo>
                    <a:pt x="0" y="14543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175" tIns="111175" rIns="111175" bIns="111175" numCol="1" spcCol="1270" anchor="ctr" anchorCtr="0">
              <a:noAutofit/>
            </a:bodyPr>
            <a:lstStyle/>
            <a:p>
              <a:pPr marL="285750" lvl="0" indent="-285750" algn="l" defTabSz="800100" rtl="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b="1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Revise </a:t>
              </a:r>
              <a:r>
                <a:rPr lang="en-US" sz="1400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SOP/WI/SW if applicable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349829" y="4131314"/>
              <a:ext cx="4528457" cy="872564"/>
            </a:xfrm>
            <a:custGeom>
              <a:avLst/>
              <a:gdLst>
                <a:gd name="connsiteX0" fmla="*/ 0 w 4528457"/>
                <a:gd name="connsiteY0" fmla="*/ 145430 h 872564"/>
                <a:gd name="connsiteX1" fmla="*/ 145430 w 4528457"/>
                <a:gd name="connsiteY1" fmla="*/ 0 h 872564"/>
                <a:gd name="connsiteX2" fmla="*/ 4383027 w 4528457"/>
                <a:gd name="connsiteY2" fmla="*/ 0 h 872564"/>
                <a:gd name="connsiteX3" fmla="*/ 4528457 w 4528457"/>
                <a:gd name="connsiteY3" fmla="*/ 145430 h 872564"/>
                <a:gd name="connsiteX4" fmla="*/ 4528457 w 4528457"/>
                <a:gd name="connsiteY4" fmla="*/ 727134 h 872564"/>
                <a:gd name="connsiteX5" fmla="*/ 4383027 w 4528457"/>
                <a:gd name="connsiteY5" fmla="*/ 872564 h 872564"/>
                <a:gd name="connsiteX6" fmla="*/ 145430 w 4528457"/>
                <a:gd name="connsiteY6" fmla="*/ 872564 h 872564"/>
                <a:gd name="connsiteX7" fmla="*/ 0 w 4528457"/>
                <a:gd name="connsiteY7" fmla="*/ 727134 h 872564"/>
                <a:gd name="connsiteX8" fmla="*/ 0 w 4528457"/>
                <a:gd name="connsiteY8" fmla="*/ 145430 h 87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8457" h="872564">
                  <a:moveTo>
                    <a:pt x="0" y="145430"/>
                  </a:moveTo>
                  <a:cubicBezTo>
                    <a:pt x="0" y="65111"/>
                    <a:pt x="65111" y="0"/>
                    <a:pt x="145430" y="0"/>
                  </a:cubicBezTo>
                  <a:lnTo>
                    <a:pt x="4383027" y="0"/>
                  </a:lnTo>
                  <a:cubicBezTo>
                    <a:pt x="4463346" y="0"/>
                    <a:pt x="4528457" y="65111"/>
                    <a:pt x="4528457" y="145430"/>
                  </a:cubicBezTo>
                  <a:lnTo>
                    <a:pt x="4528457" y="727134"/>
                  </a:lnTo>
                  <a:cubicBezTo>
                    <a:pt x="4528457" y="807453"/>
                    <a:pt x="4463346" y="872564"/>
                    <a:pt x="4383027" y="872564"/>
                  </a:cubicBezTo>
                  <a:lnTo>
                    <a:pt x="145430" y="872564"/>
                  </a:lnTo>
                  <a:cubicBezTo>
                    <a:pt x="65111" y="872564"/>
                    <a:pt x="0" y="807453"/>
                    <a:pt x="0" y="727134"/>
                  </a:cubicBezTo>
                  <a:lnTo>
                    <a:pt x="0" y="14543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175" tIns="111175" rIns="111175" bIns="111175" numCol="1" spcCol="1270" anchor="ctr" anchorCtr="0">
              <a:noAutofit/>
            </a:bodyPr>
            <a:lstStyle/>
            <a:p>
              <a:pPr marL="285750" lvl="0" indent="-285750" algn="l" defTabSz="800100" rtl="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b="1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Create </a:t>
              </a:r>
              <a:r>
                <a:rPr lang="en-US" sz="1400" kern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SOP/WI/SW if not available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198078" y="1198643"/>
            <a:ext cx="3311848" cy="5000614"/>
            <a:chOff x="7298192" y="1186658"/>
            <a:chExt cx="3311848" cy="5000614"/>
          </a:xfrm>
        </p:grpSpPr>
        <p:grpSp>
          <p:nvGrpSpPr>
            <p:cNvPr id="21" name="Group 20"/>
            <p:cNvGrpSpPr/>
            <p:nvPr/>
          </p:nvGrpSpPr>
          <p:grpSpPr>
            <a:xfrm>
              <a:off x="7298192" y="1215350"/>
              <a:ext cx="1348863" cy="4967200"/>
              <a:chOff x="6981141" y="1356776"/>
              <a:chExt cx="1348863" cy="496720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551" b="78551"/>
              <a:stretch/>
            </p:blipFill>
            <p:spPr>
              <a:xfrm>
                <a:off x="7400472" y="1356776"/>
                <a:ext cx="760008" cy="37042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39" r="50794" b="71133"/>
              <a:stretch/>
            </p:blipFill>
            <p:spPr>
              <a:xfrm>
                <a:off x="7139215" y="2093123"/>
                <a:ext cx="1022845" cy="498529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53" r="15213" b="73766"/>
              <a:stretch/>
            </p:blipFill>
            <p:spPr>
              <a:xfrm>
                <a:off x="7400472" y="2852210"/>
                <a:ext cx="929532" cy="453049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31" b="76331"/>
              <a:stretch/>
            </p:blipFill>
            <p:spPr>
              <a:xfrm>
                <a:off x="6981141" y="3716662"/>
                <a:ext cx="838661" cy="40875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41" t="75859" r="67045" b="-10317"/>
              <a:stretch/>
            </p:blipFill>
            <p:spPr>
              <a:xfrm>
                <a:off x="7311025" y="4404731"/>
                <a:ext cx="804821" cy="59508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72" t="72057" r="38914"/>
              <a:stretch/>
            </p:blipFill>
            <p:spPr>
              <a:xfrm>
                <a:off x="7393214" y="5161378"/>
                <a:ext cx="624116" cy="48257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88" t="73980" r="4292"/>
              <a:stretch/>
            </p:blipFill>
            <p:spPr>
              <a:xfrm>
                <a:off x="7307599" y="5874602"/>
                <a:ext cx="921992" cy="449374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8432897" y="5099249"/>
              <a:ext cx="21771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Transportation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432897" y="1186658"/>
              <a:ext cx="930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Motion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32897" y="1921060"/>
              <a:ext cx="11323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Inventory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32897" y="3552630"/>
              <a:ext cx="9382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Defects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432897" y="2694379"/>
              <a:ext cx="958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Waiting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432897" y="4304588"/>
              <a:ext cx="1722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Overproduction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432897" y="5817940"/>
              <a:ext cx="17368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Over processing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419813" y="2175456"/>
            <a:ext cx="7344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00100">
              <a:spcBef>
                <a:spcPct val="0"/>
              </a:spcBef>
            </a:pPr>
            <a:r>
              <a:rPr lang="en-US" sz="48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</a:p>
          <a:p>
            <a:pPr lvl="0" algn="ctr" defTabSz="800100">
              <a:spcBef>
                <a:spcPct val="0"/>
              </a:spcBef>
            </a:pPr>
            <a:r>
              <a:rPr lang="en-US" sz="48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</a:p>
          <a:p>
            <a:pPr lvl="0" algn="ctr" defTabSz="800100">
              <a:spcBef>
                <a:spcPct val="0"/>
              </a:spcBef>
            </a:pPr>
            <a:r>
              <a:rPr lang="en-US" sz="48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lvl="0" algn="ctr" defTabSz="800100">
              <a:spcBef>
                <a:spcPct val="0"/>
              </a:spcBef>
            </a:pPr>
            <a:r>
              <a:rPr lang="en-US" sz="48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92129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42950" y="519158"/>
            <a:ext cx="3313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Aspects to Focus ?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866040" y="1325528"/>
            <a:ext cx="1360633" cy="4661663"/>
            <a:chOff x="8546190" y="1309497"/>
            <a:chExt cx="1703557" cy="5836555"/>
          </a:xfrm>
        </p:grpSpPr>
        <p:sp>
          <p:nvSpPr>
            <p:cNvPr id="10" name="Rounded Rectangle 9"/>
            <p:cNvSpPr/>
            <p:nvPr/>
          </p:nvSpPr>
          <p:spPr>
            <a:xfrm>
              <a:off x="8546190" y="1309497"/>
              <a:ext cx="1612389" cy="1320671"/>
            </a:xfrm>
            <a:prstGeom prst="roundRect">
              <a:avLst/>
            </a:prstGeom>
            <a:blipFill dpi="0" rotWithShape="1">
              <a:blip r:embed="rId2"/>
              <a:srcRect/>
              <a:stretch>
                <a:fillRect l="-24000" t="-12000" r="-27000" b="-12000"/>
              </a:stretch>
            </a:blipFill>
            <a:ln w="5715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637358" y="2792909"/>
              <a:ext cx="1612389" cy="1320671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 l="-24000" t="-15000" r="-29000" b="-64000"/>
              </a:stretch>
            </a:blipFill>
            <a:ln w="5715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637358" y="4276321"/>
              <a:ext cx="1612389" cy="1320671"/>
            </a:xfrm>
            <a:prstGeom prst="roundRect">
              <a:avLst/>
            </a:prstGeom>
            <a:blipFill>
              <a:blip r:embed="rId4"/>
              <a:stretch>
                <a:fillRect l="-24000" t="-15000" r="-29000" b="-64000"/>
              </a:stretch>
            </a:blipFill>
            <a:ln w="5715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637358" y="5825381"/>
              <a:ext cx="1612389" cy="1320671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5715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07541" y="45891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96092" y="1234320"/>
            <a:ext cx="6885670" cy="4661663"/>
            <a:chOff x="1294492" y="1165871"/>
            <a:chExt cx="6885670" cy="4661663"/>
          </a:xfrm>
        </p:grpSpPr>
        <p:grpSp>
          <p:nvGrpSpPr>
            <p:cNvPr id="2" name="Group 1"/>
            <p:cNvGrpSpPr/>
            <p:nvPr/>
          </p:nvGrpSpPr>
          <p:grpSpPr>
            <a:xfrm>
              <a:off x="1294492" y="1186630"/>
              <a:ext cx="624118" cy="4564602"/>
              <a:chOff x="1785253" y="638629"/>
              <a:chExt cx="740233" cy="5413832"/>
            </a:xfrm>
            <a:solidFill>
              <a:schemeClr val="bg1"/>
            </a:solidFill>
          </p:grpSpPr>
          <p:sp>
            <p:nvSpPr>
              <p:cNvPr id="3" name="Oval 2"/>
              <p:cNvSpPr/>
              <p:nvPr/>
            </p:nvSpPr>
            <p:spPr>
              <a:xfrm>
                <a:off x="1785257" y="638629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1785256" y="1567544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785255" y="2496459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785254" y="3425374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785253" y="4354289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785253" y="5283204"/>
                <a:ext cx="740229" cy="7692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084162" y="116587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MAN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Daily Activities : Look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4162" y="197239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MATERIAL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What are kept or stored : Look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61029" y="277891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MACHINE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Operating Performance : Heard, Look, Smell, Feel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84161" y="3538496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METHOD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Any Activities by man, Machine, Equipment Look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61029" y="431929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MOTHER NATURAL (ENVIRONMENT)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Actual or Potential impact to Surrounding : Look, Smell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1029" y="5181203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MEASUREMENT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What Should be the Target : Look </a:t>
              </a:r>
            </a:p>
          </p:txBody>
        </p:sp>
      </p:grpSp>
      <p:sp>
        <p:nvSpPr>
          <p:cNvPr id="23" name="Graphic 20">
            <a:extLst>
              <a:ext uri="{FF2B5EF4-FFF2-40B4-BE49-F238E27FC236}">
                <a16:creationId xmlns:a16="http://schemas.microsoft.com/office/drawing/2014/main" id="{A11448E6-8668-B848-AB8A-D4E993A46E34}"/>
              </a:ext>
            </a:extLst>
          </p:cNvPr>
          <p:cNvSpPr/>
          <p:nvPr/>
        </p:nvSpPr>
        <p:spPr>
          <a:xfrm>
            <a:off x="1538824" y="1413142"/>
            <a:ext cx="288685" cy="288685"/>
          </a:xfrm>
          <a:custGeom>
            <a:avLst/>
            <a:gdLst>
              <a:gd name="connsiteX0" fmla="*/ 214631 w 330200"/>
              <a:gd name="connsiteY0" fmla="*/ 0 h 330200"/>
              <a:gd name="connsiteX1" fmla="*/ 247651 w 330200"/>
              <a:gd name="connsiteY1" fmla="*/ 41228 h 330200"/>
              <a:gd name="connsiteX2" fmla="*/ 225291 w 330200"/>
              <a:gd name="connsiteY2" fmla="*/ 130665 h 330200"/>
              <a:gd name="connsiteX3" fmla="*/ 280671 w 330200"/>
              <a:gd name="connsiteY3" fmla="*/ 132080 h 330200"/>
              <a:gd name="connsiteX4" fmla="*/ 330201 w 330200"/>
              <a:gd name="connsiteY4" fmla="*/ 169251 h 330200"/>
              <a:gd name="connsiteX5" fmla="*/ 317276 w 330200"/>
              <a:gd name="connsiteY5" fmla="*/ 192837 h 330200"/>
              <a:gd name="connsiteX6" fmla="*/ 317276 w 330200"/>
              <a:gd name="connsiteY6" fmla="*/ 192837 h 330200"/>
              <a:gd name="connsiteX7" fmla="*/ 308785 w 330200"/>
              <a:gd name="connsiteY7" fmla="*/ 233782 h 330200"/>
              <a:gd name="connsiteX8" fmla="*/ 308785 w 330200"/>
              <a:gd name="connsiteY8" fmla="*/ 233782 h 330200"/>
              <a:gd name="connsiteX9" fmla="*/ 300294 w 330200"/>
              <a:gd name="connsiteY9" fmla="*/ 274726 h 330200"/>
              <a:gd name="connsiteX10" fmla="*/ 300294 w 330200"/>
              <a:gd name="connsiteY10" fmla="*/ 274726 h 330200"/>
              <a:gd name="connsiteX11" fmla="*/ 304634 w 330200"/>
              <a:gd name="connsiteY11" fmla="*/ 292085 h 330200"/>
              <a:gd name="connsiteX12" fmla="*/ 264161 w 330200"/>
              <a:gd name="connsiteY12" fmla="*/ 330200 h 330200"/>
              <a:gd name="connsiteX13" fmla="*/ 214631 w 330200"/>
              <a:gd name="connsiteY13" fmla="*/ 330200 h 330200"/>
              <a:gd name="connsiteX14" fmla="*/ 128590 w 330200"/>
              <a:gd name="connsiteY14" fmla="*/ 323502 h 330200"/>
              <a:gd name="connsiteX15" fmla="*/ 107268 w 330200"/>
              <a:gd name="connsiteY15" fmla="*/ 319728 h 330200"/>
              <a:gd name="connsiteX16" fmla="*/ 107268 w 330200"/>
              <a:gd name="connsiteY16" fmla="*/ 321898 h 330200"/>
              <a:gd name="connsiteX17" fmla="*/ 99155 w 330200"/>
              <a:gd name="connsiteY17" fmla="*/ 330199 h 330200"/>
              <a:gd name="connsiteX18" fmla="*/ 99061 w 330200"/>
              <a:gd name="connsiteY18" fmla="*/ 330200 h 330200"/>
              <a:gd name="connsiteX19" fmla="*/ 8303 w 330200"/>
              <a:gd name="connsiteY19" fmla="*/ 330200 h 330200"/>
              <a:gd name="connsiteX20" fmla="*/ 1 w 330200"/>
              <a:gd name="connsiteY20" fmla="*/ 322088 h 330200"/>
              <a:gd name="connsiteX21" fmla="*/ 1 w 330200"/>
              <a:gd name="connsiteY21" fmla="*/ 321898 h 330200"/>
              <a:gd name="connsiteX22" fmla="*/ 1 w 330200"/>
              <a:gd name="connsiteY22" fmla="*/ 123778 h 330200"/>
              <a:gd name="connsiteX23" fmla="*/ 8208 w 330200"/>
              <a:gd name="connsiteY23" fmla="*/ 115569 h 330200"/>
              <a:gd name="connsiteX24" fmla="*/ 8303 w 330200"/>
              <a:gd name="connsiteY24" fmla="*/ 115570 h 330200"/>
              <a:gd name="connsiteX25" fmla="*/ 99061 w 330200"/>
              <a:gd name="connsiteY25" fmla="*/ 115570 h 330200"/>
              <a:gd name="connsiteX26" fmla="*/ 107268 w 330200"/>
              <a:gd name="connsiteY26" fmla="*/ 123778 h 330200"/>
              <a:gd name="connsiteX27" fmla="*/ 107268 w 330200"/>
              <a:gd name="connsiteY27" fmla="*/ 125287 h 330200"/>
              <a:gd name="connsiteX28" fmla="*/ 151893 w 330200"/>
              <a:gd name="connsiteY28" fmla="*/ 80852 h 330200"/>
              <a:gd name="connsiteX29" fmla="*/ 161893 w 330200"/>
              <a:gd name="connsiteY29" fmla="*/ 66040 h 330200"/>
              <a:gd name="connsiteX30" fmla="*/ 185950 w 330200"/>
              <a:gd name="connsiteY30" fmla="*/ 20189 h 330200"/>
              <a:gd name="connsiteX31" fmla="*/ 214631 w 330200"/>
              <a:gd name="connsiteY31" fmla="*/ 0 h 330200"/>
              <a:gd name="connsiteX32" fmla="*/ 16511 w 330200"/>
              <a:gd name="connsiteY32" fmla="*/ 132080 h 330200"/>
              <a:gd name="connsiteX33" fmla="*/ 16511 w 330200"/>
              <a:gd name="connsiteY33" fmla="*/ 313690 h 330200"/>
              <a:gd name="connsiteX34" fmla="*/ 90758 w 330200"/>
              <a:gd name="connsiteY34" fmla="*/ 313690 h 330200"/>
              <a:gd name="connsiteX35" fmla="*/ 90758 w 330200"/>
              <a:gd name="connsiteY35" fmla="*/ 132080 h 330200"/>
              <a:gd name="connsiteX36" fmla="*/ 214631 w 330200"/>
              <a:gd name="connsiteY36" fmla="*/ 16510 h 330200"/>
              <a:gd name="connsiteX37" fmla="*/ 165101 w 330200"/>
              <a:gd name="connsiteY37" fmla="*/ 90758 h 330200"/>
              <a:gd name="connsiteX38" fmla="*/ 109721 w 330200"/>
              <a:gd name="connsiteY38" fmla="*/ 143779 h 330200"/>
              <a:gd name="connsiteX39" fmla="*/ 107268 w 330200"/>
              <a:gd name="connsiteY39" fmla="*/ 144816 h 330200"/>
              <a:gd name="connsiteX40" fmla="*/ 107268 w 330200"/>
              <a:gd name="connsiteY40" fmla="*/ 302558 h 330200"/>
              <a:gd name="connsiteX41" fmla="*/ 214631 w 330200"/>
              <a:gd name="connsiteY41" fmla="*/ 313690 h 330200"/>
              <a:gd name="connsiteX42" fmla="*/ 264161 w 330200"/>
              <a:gd name="connsiteY42" fmla="*/ 313690 h 330200"/>
              <a:gd name="connsiteX43" fmla="*/ 288878 w 330200"/>
              <a:gd name="connsiteY43" fmla="*/ 293029 h 330200"/>
              <a:gd name="connsiteX44" fmla="*/ 280671 w 330200"/>
              <a:gd name="connsiteY44" fmla="*/ 272368 h 330200"/>
              <a:gd name="connsiteX45" fmla="*/ 297181 w 330200"/>
              <a:gd name="connsiteY45" fmla="*/ 251801 h 330200"/>
              <a:gd name="connsiteX46" fmla="*/ 288878 w 330200"/>
              <a:gd name="connsiteY46" fmla="*/ 231140 h 330200"/>
              <a:gd name="connsiteX47" fmla="*/ 305388 w 330200"/>
              <a:gd name="connsiteY47" fmla="*/ 210479 h 330200"/>
              <a:gd name="connsiteX48" fmla="*/ 297181 w 330200"/>
              <a:gd name="connsiteY48" fmla="*/ 189818 h 330200"/>
              <a:gd name="connsiteX49" fmla="*/ 313691 w 330200"/>
              <a:gd name="connsiteY49" fmla="*/ 169251 h 330200"/>
              <a:gd name="connsiteX50" fmla="*/ 280671 w 330200"/>
              <a:gd name="connsiteY50" fmla="*/ 148590 h 330200"/>
              <a:gd name="connsiteX51" fmla="*/ 206328 w 330200"/>
              <a:gd name="connsiteY51" fmla="*/ 132080 h 330200"/>
              <a:gd name="connsiteX52" fmla="*/ 231141 w 330200"/>
              <a:gd name="connsiteY52" fmla="*/ 41228 h 330200"/>
              <a:gd name="connsiteX53" fmla="*/ 214631 w 330200"/>
              <a:gd name="connsiteY53" fmla="*/ 1651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0200" h="330200">
                <a:moveTo>
                  <a:pt x="214631" y="0"/>
                </a:moveTo>
                <a:cubicBezTo>
                  <a:pt x="238122" y="0"/>
                  <a:pt x="247651" y="15661"/>
                  <a:pt x="247651" y="41228"/>
                </a:cubicBezTo>
                <a:cubicBezTo>
                  <a:pt x="246266" y="72237"/>
                  <a:pt x="238662" y="102652"/>
                  <a:pt x="225291" y="130665"/>
                </a:cubicBezTo>
                <a:cubicBezTo>
                  <a:pt x="243688" y="132457"/>
                  <a:pt x="262179" y="132080"/>
                  <a:pt x="280671" y="132080"/>
                </a:cubicBezTo>
                <a:cubicBezTo>
                  <a:pt x="311804" y="132080"/>
                  <a:pt x="330201" y="145005"/>
                  <a:pt x="330201" y="169251"/>
                </a:cubicBezTo>
                <a:cubicBezTo>
                  <a:pt x="330141" y="178789"/>
                  <a:pt x="325283" y="187655"/>
                  <a:pt x="317276" y="192837"/>
                </a:cubicBezTo>
                <a:lnTo>
                  <a:pt x="317276" y="192837"/>
                </a:lnTo>
                <a:cubicBezTo>
                  <a:pt x="323974" y="208026"/>
                  <a:pt x="323408" y="223027"/>
                  <a:pt x="308785" y="233782"/>
                </a:cubicBezTo>
                <a:lnTo>
                  <a:pt x="308785" y="233782"/>
                </a:lnTo>
                <a:cubicBezTo>
                  <a:pt x="315483" y="248971"/>
                  <a:pt x="315011" y="263877"/>
                  <a:pt x="300294" y="274726"/>
                </a:cubicBezTo>
                <a:lnTo>
                  <a:pt x="300294" y="274726"/>
                </a:lnTo>
                <a:cubicBezTo>
                  <a:pt x="304917" y="287651"/>
                  <a:pt x="303879" y="281708"/>
                  <a:pt x="304634" y="292085"/>
                </a:cubicBezTo>
                <a:cubicBezTo>
                  <a:pt x="305388" y="315577"/>
                  <a:pt x="288784" y="330200"/>
                  <a:pt x="264161" y="330200"/>
                </a:cubicBezTo>
                <a:lnTo>
                  <a:pt x="214631" y="330200"/>
                </a:lnTo>
                <a:cubicBezTo>
                  <a:pt x="185829" y="329975"/>
                  <a:pt x="157079" y="327737"/>
                  <a:pt x="128590" y="323502"/>
                </a:cubicBezTo>
                <a:cubicBezTo>
                  <a:pt x="121514" y="322275"/>
                  <a:pt x="114344" y="321237"/>
                  <a:pt x="107268" y="319728"/>
                </a:cubicBezTo>
                <a:lnTo>
                  <a:pt x="107268" y="321898"/>
                </a:lnTo>
                <a:cubicBezTo>
                  <a:pt x="107320" y="326431"/>
                  <a:pt x="103688" y="330147"/>
                  <a:pt x="99155" y="330199"/>
                </a:cubicBezTo>
                <a:cubicBezTo>
                  <a:pt x="99124" y="330200"/>
                  <a:pt x="99092" y="330200"/>
                  <a:pt x="99061" y="330200"/>
                </a:cubicBezTo>
                <a:lnTo>
                  <a:pt x="8303" y="330200"/>
                </a:lnTo>
                <a:cubicBezTo>
                  <a:pt x="3770" y="330252"/>
                  <a:pt x="53" y="326620"/>
                  <a:pt x="1" y="322088"/>
                </a:cubicBezTo>
                <a:cubicBezTo>
                  <a:pt x="0" y="322024"/>
                  <a:pt x="0" y="321961"/>
                  <a:pt x="1" y="321898"/>
                </a:cubicBezTo>
                <a:lnTo>
                  <a:pt x="1" y="123778"/>
                </a:lnTo>
                <a:cubicBezTo>
                  <a:pt x="0" y="119245"/>
                  <a:pt x="3675" y="115570"/>
                  <a:pt x="8208" y="115569"/>
                </a:cubicBezTo>
                <a:cubicBezTo>
                  <a:pt x="8239" y="115569"/>
                  <a:pt x="8271" y="115570"/>
                  <a:pt x="8303" y="115570"/>
                </a:cubicBezTo>
                <a:lnTo>
                  <a:pt x="99061" y="115570"/>
                </a:lnTo>
                <a:cubicBezTo>
                  <a:pt x="103594" y="115570"/>
                  <a:pt x="107268" y="119245"/>
                  <a:pt x="107268" y="123778"/>
                </a:cubicBezTo>
                <a:lnTo>
                  <a:pt x="107268" y="125287"/>
                </a:lnTo>
                <a:cubicBezTo>
                  <a:pt x="124554" y="113112"/>
                  <a:pt x="139644" y="98086"/>
                  <a:pt x="151893" y="80852"/>
                </a:cubicBezTo>
                <a:cubicBezTo>
                  <a:pt x="155562" y="76150"/>
                  <a:pt x="158904" y="71201"/>
                  <a:pt x="161893" y="66040"/>
                </a:cubicBezTo>
                <a:cubicBezTo>
                  <a:pt x="166610" y="58021"/>
                  <a:pt x="181988" y="26416"/>
                  <a:pt x="185950" y="20189"/>
                </a:cubicBezTo>
                <a:cubicBezTo>
                  <a:pt x="193686" y="7264"/>
                  <a:pt x="202177" y="0"/>
                  <a:pt x="214631" y="0"/>
                </a:cubicBezTo>
                <a:close/>
                <a:moveTo>
                  <a:pt x="16511" y="132080"/>
                </a:moveTo>
                <a:lnTo>
                  <a:pt x="16511" y="313690"/>
                </a:lnTo>
                <a:lnTo>
                  <a:pt x="90758" y="313690"/>
                </a:lnTo>
                <a:lnTo>
                  <a:pt x="90758" y="132080"/>
                </a:lnTo>
                <a:close/>
                <a:moveTo>
                  <a:pt x="214631" y="16510"/>
                </a:moveTo>
                <a:cubicBezTo>
                  <a:pt x="198121" y="16510"/>
                  <a:pt x="189818" y="57738"/>
                  <a:pt x="165101" y="90758"/>
                </a:cubicBezTo>
                <a:cubicBezTo>
                  <a:pt x="149999" y="111635"/>
                  <a:pt x="131236" y="129600"/>
                  <a:pt x="109721" y="143779"/>
                </a:cubicBezTo>
                <a:lnTo>
                  <a:pt x="107268" y="144816"/>
                </a:lnTo>
                <a:lnTo>
                  <a:pt x="107268" y="302558"/>
                </a:lnTo>
                <a:cubicBezTo>
                  <a:pt x="142586" y="309896"/>
                  <a:pt x="178558" y="313626"/>
                  <a:pt x="214631" y="313690"/>
                </a:cubicBezTo>
                <a:lnTo>
                  <a:pt x="264161" y="313690"/>
                </a:lnTo>
                <a:cubicBezTo>
                  <a:pt x="280671" y="313690"/>
                  <a:pt x="288878" y="305388"/>
                  <a:pt x="288878" y="293029"/>
                </a:cubicBezTo>
                <a:cubicBezTo>
                  <a:pt x="288878" y="280670"/>
                  <a:pt x="280671" y="280670"/>
                  <a:pt x="280671" y="272368"/>
                </a:cubicBezTo>
                <a:cubicBezTo>
                  <a:pt x="280671" y="264066"/>
                  <a:pt x="297181" y="264160"/>
                  <a:pt x="297181" y="251801"/>
                </a:cubicBezTo>
                <a:cubicBezTo>
                  <a:pt x="297181" y="239442"/>
                  <a:pt x="288878" y="239348"/>
                  <a:pt x="288878" y="231140"/>
                </a:cubicBezTo>
                <a:cubicBezTo>
                  <a:pt x="288878" y="222932"/>
                  <a:pt x="305388" y="222838"/>
                  <a:pt x="305388" y="210479"/>
                </a:cubicBezTo>
                <a:cubicBezTo>
                  <a:pt x="305388" y="198120"/>
                  <a:pt x="297181" y="198120"/>
                  <a:pt x="297181" y="189818"/>
                </a:cubicBezTo>
                <a:cubicBezTo>
                  <a:pt x="297181" y="181516"/>
                  <a:pt x="313691" y="181610"/>
                  <a:pt x="313691" y="169251"/>
                </a:cubicBezTo>
                <a:cubicBezTo>
                  <a:pt x="313691" y="156892"/>
                  <a:pt x="305388" y="148590"/>
                  <a:pt x="280671" y="148590"/>
                </a:cubicBezTo>
                <a:cubicBezTo>
                  <a:pt x="222838" y="148590"/>
                  <a:pt x="198121" y="148590"/>
                  <a:pt x="206328" y="132080"/>
                </a:cubicBezTo>
                <a:cubicBezTo>
                  <a:pt x="215763" y="114061"/>
                  <a:pt x="231141" y="74248"/>
                  <a:pt x="231141" y="41228"/>
                </a:cubicBezTo>
                <a:cubicBezTo>
                  <a:pt x="231141" y="24718"/>
                  <a:pt x="227556" y="16510"/>
                  <a:pt x="214631" y="16510"/>
                </a:cubicBezTo>
                <a:close/>
              </a:path>
            </a:pathLst>
          </a:custGeom>
          <a:solidFill>
            <a:srgbClr val="177C7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E66B4D9-662C-9041-961D-227375FB9506}"/>
              </a:ext>
            </a:extLst>
          </p:cNvPr>
          <p:cNvSpPr/>
          <p:nvPr/>
        </p:nvSpPr>
        <p:spPr>
          <a:xfrm>
            <a:off x="1528064" y="2229086"/>
            <a:ext cx="299445" cy="299654"/>
          </a:xfrm>
          <a:custGeom>
            <a:avLst/>
            <a:gdLst>
              <a:gd name="connsiteX0" fmla="*/ 264190 w 330259"/>
              <a:gd name="connsiteY0" fmla="*/ 280606 h 330489"/>
              <a:gd name="connsiteX1" fmla="*/ 272492 w 330259"/>
              <a:gd name="connsiteY1" fmla="*/ 288908 h 330489"/>
              <a:gd name="connsiteX2" fmla="*/ 264190 w 330259"/>
              <a:gd name="connsiteY2" fmla="*/ 297210 h 330489"/>
              <a:gd name="connsiteX3" fmla="*/ 255888 w 330259"/>
              <a:gd name="connsiteY3" fmla="*/ 288908 h 330489"/>
              <a:gd name="connsiteX4" fmla="*/ 264190 w 330259"/>
              <a:gd name="connsiteY4" fmla="*/ 280606 h 330489"/>
              <a:gd name="connsiteX5" fmla="*/ 99090 w 330259"/>
              <a:gd name="connsiteY5" fmla="*/ 280606 h 330489"/>
              <a:gd name="connsiteX6" fmla="*/ 107392 w 330259"/>
              <a:gd name="connsiteY6" fmla="*/ 288908 h 330489"/>
              <a:gd name="connsiteX7" fmla="*/ 99090 w 330259"/>
              <a:gd name="connsiteY7" fmla="*/ 297210 h 330489"/>
              <a:gd name="connsiteX8" fmla="*/ 90788 w 330259"/>
              <a:gd name="connsiteY8" fmla="*/ 288908 h 330489"/>
              <a:gd name="connsiteX9" fmla="*/ 99090 w 330259"/>
              <a:gd name="connsiteY9" fmla="*/ 280606 h 330489"/>
              <a:gd name="connsiteX10" fmla="*/ 264191 w 330259"/>
              <a:gd name="connsiteY10" fmla="*/ 264095 h 330489"/>
              <a:gd name="connsiteX11" fmla="*/ 239379 w 330259"/>
              <a:gd name="connsiteY11" fmla="*/ 288908 h 330489"/>
              <a:gd name="connsiteX12" fmla="*/ 264191 w 330259"/>
              <a:gd name="connsiteY12" fmla="*/ 313720 h 330489"/>
              <a:gd name="connsiteX13" fmla="*/ 264380 w 330259"/>
              <a:gd name="connsiteY13" fmla="*/ 313720 h 330489"/>
              <a:gd name="connsiteX14" fmla="*/ 289003 w 330259"/>
              <a:gd name="connsiteY14" fmla="*/ 288908 h 330489"/>
              <a:gd name="connsiteX15" fmla="*/ 264191 w 330259"/>
              <a:gd name="connsiteY15" fmla="*/ 264095 h 330489"/>
              <a:gd name="connsiteX16" fmla="*/ 99090 w 330259"/>
              <a:gd name="connsiteY16" fmla="*/ 264095 h 330489"/>
              <a:gd name="connsiteX17" fmla="*/ 74278 w 330259"/>
              <a:gd name="connsiteY17" fmla="*/ 288908 h 330489"/>
              <a:gd name="connsiteX18" fmla="*/ 99090 w 330259"/>
              <a:gd name="connsiteY18" fmla="*/ 313720 h 330489"/>
              <a:gd name="connsiteX19" fmla="*/ 99279 w 330259"/>
              <a:gd name="connsiteY19" fmla="*/ 313720 h 330489"/>
              <a:gd name="connsiteX20" fmla="*/ 123902 w 330259"/>
              <a:gd name="connsiteY20" fmla="*/ 288908 h 330489"/>
              <a:gd name="connsiteX21" fmla="*/ 99090 w 330259"/>
              <a:gd name="connsiteY21" fmla="*/ 264095 h 330489"/>
              <a:gd name="connsiteX22" fmla="*/ 110694 w 330259"/>
              <a:gd name="connsiteY22" fmla="*/ 99090 h 330489"/>
              <a:gd name="connsiteX23" fmla="*/ 127204 w 330259"/>
              <a:gd name="connsiteY23" fmla="*/ 214660 h 330489"/>
              <a:gd name="connsiteX24" fmla="*/ 280700 w 330259"/>
              <a:gd name="connsiteY24" fmla="*/ 214660 h 330489"/>
              <a:gd name="connsiteX25" fmla="*/ 313720 w 330259"/>
              <a:gd name="connsiteY25" fmla="*/ 99090 h 330489"/>
              <a:gd name="connsiteX26" fmla="*/ 110694 w 330259"/>
              <a:gd name="connsiteY26" fmla="*/ 82580 h 330489"/>
              <a:gd name="connsiteX27" fmla="*/ 313720 w 330259"/>
              <a:gd name="connsiteY27" fmla="*/ 82580 h 330489"/>
              <a:gd name="connsiteX28" fmla="*/ 326928 w 330259"/>
              <a:gd name="connsiteY28" fmla="*/ 89184 h 330489"/>
              <a:gd name="connsiteX29" fmla="*/ 329569 w 330259"/>
              <a:gd name="connsiteY29" fmla="*/ 103807 h 330489"/>
              <a:gd name="connsiteX30" fmla="*/ 296549 w 330259"/>
              <a:gd name="connsiteY30" fmla="*/ 219189 h 330489"/>
              <a:gd name="connsiteX31" fmla="*/ 280700 w 330259"/>
              <a:gd name="connsiteY31" fmla="*/ 231170 h 330489"/>
              <a:gd name="connsiteX32" fmla="*/ 127204 w 330259"/>
              <a:gd name="connsiteY32" fmla="*/ 231170 h 330489"/>
              <a:gd name="connsiteX33" fmla="*/ 110788 w 330259"/>
              <a:gd name="connsiteY33" fmla="*/ 217019 h 330489"/>
              <a:gd name="connsiteX34" fmla="*/ 94278 w 330259"/>
              <a:gd name="connsiteY34" fmla="*/ 101449 h 330489"/>
              <a:gd name="connsiteX35" fmla="*/ 94109 w 330259"/>
              <a:gd name="connsiteY35" fmla="*/ 99015 h 330489"/>
              <a:gd name="connsiteX36" fmla="*/ 110694 w 330259"/>
              <a:gd name="connsiteY36" fmla="*/ 82580 h 330489"/>
              <a:gd name="connsiteX37" fmla="*/ 2749 w 330259"/>
              <a:gd name="connsiteY37" fmla="*/ 2216 h 330489"/>
              <a:gd name="connsiteX38" fmla="*/ 14087 w 330259"/>
              <a:gd name="connsiteY38" fmla="*/ 2483 h 330489"/>
              <a:gd name="connsiteX39" fmla="*/ 71919 w 330259"/>
              <a:gd name="connsiteY39" fmla="*/ 60220 h 330489"/>
              <a:gd name="connsiteX40" fmla="*/ 74278 w 330259"/>
              <a:gd name="connsiteY40" fmla="*/ 64843 h 330489"/>
              <a:gd name="connsiteX41" fmla="*/ 101731 w 330259"/>
              <a:gd name="connsiteY41" fmla="*/ 247868 h 330489"/>
              <a:gd name="connsiteX42" fmla="*/ 139468 w 330259"/>
              <a:gd name="connsiteY42" fmla="*/ 280700 h 330489"/>
              <a:gd name="connsiteX43" fmla="*/ 223718 w 330259"/>
              <a:gd name="connsiteY43" fmla="*/ 280700 h 330489"/>
              <a:gd name="connsiteX44" fmla="*/ 255857 w 330259"/>
              <a:gd name="connsiteY44" fmla="*/ 248560 h 330489"/>
              <a:gd name="connsiteX45" fmla="*/ 304664 w 330259"/>
              <a:gd name="connsiteY45" fmla="*/ 280700 h 330489"/>
              <a:gd name="connsiteX46" fmla="*/ 322023 w 330259"/>
              <a:gd name="connsiteY46" fmla="*/ 280700 h 330489"/>
              <a:gd name="connsiteX47" fmla="*/ 321929 w 330259"/>
              <a:gd name="connsiteY47" fmla="*/ 280983 h 330489"/>
              <a:gd name="connsiteX48" fmla="*/ 329300 w 330259"/>
              <a:gd name="connsiteY48" fmla="*/ 288354 h 330489"/>
              <a:gd name="connsiteX49" fmla="*/ 321929 w 330259"/>
              <a:gd name="connsiteY49" fmla="*/ 297493 h 330489"/>
              <a:gd name="connsiteX50" fmla="*/ 304569 w 330259"/>
              <a:gd name="connsiteY50" fmla="*/ 297493 h 330489"/>
              <a:gd name="connsiteX51" fmla="*/ 272430 w 330259"/>
              <a:gd name="connsiteY51" fmla="*/ 329632 h 330489"/>
              <a:gd name="connsiteX52" fmla="*/ 223623 w 330259"/>
              <a:gd name="connsiteY52" fmla="*/ 297493 h 330489"/>
              <a:gd name="connsiteX53" fmla="*/ 139468 w 330259"/>
              <a:gd name="connsiteY53" fmla="*/ 297493 h 330489"/>
              <a:gd name="connsiteX54" fmla="*/ 113297 w 330259"/>
              <a:gd name="connsiteY54" fmla="*/ 327747 h 330489"/>
              <a:gd name="connsiteX55" fmla="*/ 60405 w 330259"/>
              <a:gd name="connsiteY55" fmla="*/ 303213 h 330489"/>
              <a:gd name="connsiteX56" fmla="*/ 84938 w 330259"/>
              <a:gd name="connsiteY56" fmla="*/ 250321 h 330489"/>
              <a:gd name="connsiteX57" fmla="*/ 58334 w 330259"/>
              <a:gd name="connsiteY57" fmla="*/ 69938 h 330489"/>
              <a:gd name="connsiteX58" fmla="*/ 2483 w 330259"/>
              <a:gd name="connsiteY58" fmla="*/ 14087 h 330489"/>
              <a:gd name="connsiteX59" fmla="*/ 2216 w 330259"/>
              <a:gd name="connsiteY59" fmla="*/ 13820 h 330489"/>
              <a:gd name="connsiteX60" fmla="*/ 2483 w 330259"/>
              <a:gd name="connsiteY60" fmla="*/ 2483 h 330489"/>
              <a:gd name="connsiteX61" fmla="*/ 2749 w 330259"/>
              <a:gd name="connsiteY61" fmla="*/ 2216 h 33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0259" h="330489">
                <a:moveTo>
                  <a:pt x="264190" y="280606"/>
                </a:moveTo>
                <a:cubicBezTo>
                  <a:pt x="268775" y="280606"/>
                  <a:pt x="272492" y="284323"/>
                  <a:pt x="272492" y="288908"/>
                </a:cubicBezTo>
                <a:cubicBezTo>
                  <a:pt x="272492" y="293493"/>
                  <a:pt x="268775" y="297210"/>
                  <a:pt x="264190" y="297210"/>
                </a:cubicBezTo>
                <a:cubicBezTo>
                  <a:pt x="259605" y="297210"/>
                  <a:pt x="255888" y="293493"/>
                  <a:pt x="255888" y="288908"/>
                </a:cubicBezTo>
                <a:cubicBezTo>
                  <a:pt x="255888" y="284323"/>
                  <a:pt x="259605" y="280606"/>
                  <a:pt x="264190" y="280606"/>
                </a:cubicBezTo>
                <a:close/>
                <a:moveTo>
                  <a:pt x="99090" y="280606"/>
                </a:moveTo>
                <a:cubicBezTo>
                  <a:pt x="103675" y="280606"/>
                  <a:pt x="107392" y="284323"/>
                  <a:pt x="107392" y="288908"/>
                </a:cubicBezTo>
                <a:cubicBezTo>
                  <a:pt x="107392" y="293493"/>
                  <a:pt x="103675" y="297210"/>
                  <a:pt x="99090" y="297210"/>
                </a:cubicBezTo>
                <a:cubicBezTo>
                  <a:pt x="94505" y="297210"/>
                  <a:pt x="90788" y="293493"/>
                  <a:pt x="90788" y="288908"/>
                </a:cubicBezTo>
                <a:cubicBezTo>
                  <a:pt x="90788" y="284323"/>
                  <a:pt x="94505" y="280606"/>
                  <a:pt x="99090" y="280606"/>
                </a:cubicBezTo>
                <a:close/>
                <a:moveTo>
                  <a:pt x="264191" y="264095"/>
                </a:moveTo>
                <a:cubicBezTo>
                  <a:pt x="250487" y="264095"/>
                  <a:pt x="239379" y="275204"/>
                  <a:pt x="239379" y="288908"/>
                </a:cubicBezTo>
                <a:cubicBezTo>
                  <a:pt x="239379" y="302611"/>
                  <a:pt x="250487" y="313720"/>
                  <a:pt x="264191" y="313720"/>
                </a:cubicBezTo>
                <a:cubicBezTo>
                  <a:pt x="264254" y="313720"/>
                  <a:pt x="264317" y="313720"/>
                  <a:pt x="264380" y="313720"/>
                </a:cubicBezTo>
                <a:cubicBezTo>
                  <a:pt x="278031" y="313668"/>
                  <a:pt x="289055" y="302559"/>
                  <a:pt x="289003" y="288908"/>
                </a:cubicBezTo>
                <a:cubicBezTo>
                  <a:pt x="289003" y="275204"/>
                  <a:pt x="277894" y="264095"/>
                  <a:pt x="264191" y="264095"/>
                </a:cubicBezTo>
                <a:close/>
                <a:moveTo>
                  <a:pt x="99090" y="264095"/>
                </a:moveTo>
                <a:cubicBezTo>
                  <a:pt x="85386" y="264095"/>
                  <a:pt x="74278" y="275204"/>
                  <a:pt x="74278" y="288908"/>
                </a:cubicBezTo>
                <a:cubicBezTo>
                  <a:pt x="74278" y="302611"/>
                  <a:pt x="85386" y="313720"/>
                  <a:pt x="99090" y="313720"/>
                </a:cubicBezTo>
                <a:cubicBezTo>
                  <a:pt x="99153" y="313720"/>
                  <a:pt x="99216" y="313720"/>
                  <a:pt x="99279" y="313720"/>
                </a:cubicBezTo>
                <a:cubicBezTo>
                  <a:pt x="112930" y="313668"/>
                  <a:pt x="123954" y="302559"/>
                  <a:pt x="123902" y="288908"/>
                </a:cubicBezTo>
                <a:cubicBezTo>
                  <a:pt x="123902" y="275204"/>
                  <a:pt x="112793" y="264095"/>
                  <a:pt x="99090" y="264095"/>
                </a:cubicBezTo>
                <a:close/>
                <a:moveTo>
                  <a:pt x="110694" y="99090"/>
                </a:moveTo>
                <a:lnTo>
                  <a:pt x="127204" y="214660"/>
                </a:lnTo>
                <a:lnTo>
                  <a:pt x="280700" y="214660"/>
                </a:lnTo>
                <a:lnTo>
                  <a:pt x="313720" y="99090"/>
                </a:lnTo>
                <a:close/>
                <a:moveTo>
                  <a:pt x="110694" y="82580"/>
                </a:moveTo>
                <a:lnTo>
                  <a:pt x="313720" y="82580"/>
                </a:lnTo>
                <a:cubicBezTo>
                  <a:pt x="318917" y="82580"/>
                  <a:pt x="323810" y="85027"/>
                  <a:pt x="326928" y="89184"/>
                </a:cubicBezTo>
                <a:cubicBezTo>
                  <a:pt x="330090" y="93358"/>
                  <a:pt x="331072" y="98791"/>
                  <a:pt x="329569" y="103807"/>
                </a:cubicBezTo>
                <a:lnTo>
                  <a:pt x="296549" y="219189"/>
                </a:lnTo>
                <a:cubicBezTo>
                  <a:pt x="294530" y="226270"/>
                  <a:pt x="288064" y="231158"/>
                  <a:pt x="280700" y="231170"/>
                </a:cubicBezTo>
                <a:lnTo>
                  <a:pt x="127204" y="231170"/>
                </a:lnTo>
                <a:cubicBezTo>
                  <a:pt x="118983" y="231167"/>
                  <a:pt x="112003" y="225149"/>
                  <a:pt x="110788" y="217019"/>
                </a:cubicBezTo>
                <a:lnTo>
                  <a:pt x="94278" y="101449"/>
                </a:lnTo>
                <a:cubicBezTo>
                  <a:pt x="94162" y="100643"/>
                  <a:pt x="94105" y="99829"/>
                  <a:pt x="94109" y="99015"/>
                </a:cubicBezTo>
                <a:cubicBezTo>
                  <a:pt x="94151" y="89897"/>
                  <a:pt x="101576" y="82539"/>
                  <a:pt x="110694" y="82580"/>
                </a:cubicBezTo>
                <a:close/>
                <a:moveTo>
                  <a:pt x="2749" y="2216"/>
                </a:moveTo>
                <a:cubicBezTo>
                  <a:pt x="5954" y="-841"/>
                  <a:pt x="11030" y="-722"/>
                  <a:pt x="14087" y="2483"/>
                </a:cubicBezTo>
                <a:lnTo>
                  <a:pt x="71919" y="60220"/>
                </a:lnTo>
                <a:cubicBezTo>
                  <a:pt x="73158" y="61485"/>
                  <a:pt x="73981" y="63098"/>
                  <a:pt x="74278" y="64843"/>
                </a:cubicBezTo>
                <a:lnTo>
                  <a:pt x="101731" y="247868"/>
                </a:lnTo>
                <a:cubicBezTo>
                  <a:pt x="120284" y="249028"/>
                  <a:pt x="135753" y="262486"/>
                  <a:pt x="139468" y="280700"/>
                </a:cubicBezTo>
                <a:lnTo>
                  <a:pt x="223718" y="280700"/>
                </a:lnTo>
                <a:cubicBezTo>
                  <a:pt x="227048" y="264528"/>
                  <a:pt x="239685" y="251890"/>
                  <a:pt x="255857" y="248560"/>
                </a:cubicBezTo>
                <a:cubicBezTo>
                  <a:pt x="278210" y="243958"/>
                  <a:pt x="300061" y="258347"/>
                  <a:pt x="304664" y="280700"/>
                </a:cubicBezTo>
                <a:lnTo>
                  <a:pt x="322023" y="280700"/>
                </a:lnTo>
                <a:lnTo>
                  <a:pt x="321929" y="280983"/>
                </a:lnTo>
                <a:cubicBezTo>
                  <a:pt x="325814" y="281399"/>
                  <a:pt x="328884" y="284468"/>
                  <a:pt x="329300" y="288354"/>
                </a:cubicBezTo>
                <a:cubicBezTo>
                  <a:pt x="329788" y="292913"/>
                  <a:pt x="326488" y="297005"/>
                  <a:pt x="321929" y="297493"/>
                </a:cubicBezTo>
                <a:lnTo>
                  <a:pt x="304569" y="297493"/>
                </a:lnTo>
                <a:cubicBezTo>
                  <a:pt x="301239" y="313665"/>
                  <a:pt x="288602" y="326302"/>
                  <a:pt x="272430" y="329632"/>
                </a:cubicBezTo>
                <a:cubicBezTo>
                  <a:pt x="250077" y="334235"/>
                  <a:pt x="228226" y="319845"/>
                  <a:pt x="223623" y="297493"/>
                </a:cubicBezTo>
                <a:lnTo>
                  <a:pt x="139468" y="297493"/>
                </a:lnTo>
                <a:cubicBezTo>
                  <a:pt x="136549" y="311418"/>
                  <a:pt x="126657" y="322854"/>
                  <a:pt x="113297" y="327747"/>
                </a:cubicBezTo>
                <a:cubicBezTo>
                  <a:pt x="91917" y="335578"/>
                  <a:pt x="68236" y="324594"/>
                  <a:pt x="60405" y="303213"/>
                </a:cubicBezTo>
                <a:cubicBezTo>
                  <a:pt x="52574" y="281833"/>
                  <a:pt x="63558" y="258152"/>
                  <a:pt x="84938" y="250321"/>
                </a:cubicBezTo>
                <a:lnTo>
                  <a:pt x="58334" y="69938"/>
                </a:lnTo>
                <a:lnTo>
                  <a:pt x="2483" y="14087"/>
                </a:lnTo>
                <a:cubicBezTo>
                  <a:pt x="2392" y="14000"/>
                  <a:pt x="2303" y="13911"/>
                  <a:pt x="2216" y="13820"/>
                </a:cubicBezTo>
                <a:cubicBezTo>
                  <a:pt x="-841" y="10616"/>
                  <a:pt x="-722" y="5540"/>
                  <a:pt x="2483" y="2483"/>
                </a:cubicBezTo>
                <a:cubicBezTo>
                  <a:pt x="2569" y="2392"/>
                  <a:pt x="2658" y="2303"/>
                  <a:pt x="2749" y="2216"/>
                </a:cubicBezTo>
                <a:close/>
              </a:path>
            </a:pathLst>
          </a:custGeom>
          <a:solidFill>
            <a:srgbClr val="177C7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1EF529B-1D39-4143-B71B-BDFCCBA1FFDF}"/>
              </a:ext>
            </a:extLst>
          </p:cNvPr>
          <p:cNvSpPr/>
          <p:nvPr/>
        </p:nvSpPr>
        <p:spPr>
          <a:xfrm>
            <a:off x="1563301" y="2998272"/>
            <a:ext cx="289696" cy="289230"/>
          </a:xfrm>
          <a:custGeom>
            <a:avLst/>
            <a:gdLst>
              <a:gd name="connsiteX0" fmla="*/ 165159 w 330762"/>
              <a:gd name="connsiteY0" fmla="*/ 264190 h 330230"/>
              <a:gd name="connsiteX1" fmla="*/ 297239 w 330762"/>
              <a:gd name="connsiteY1" fmla="*/ 264190 h 330230"/>
              <a:gd name="connsiteX2" fmla="*/ 297239 w 330762"/>
              <a:gd name="connsiteY2" fmla="*/ 280700 h 330230"/>
              <a:gd name="connsiteX3" fmla="*/ 165159 w 330762"/>
              <a:gd name="connsiteY3" fmla="*/ 280700 h 330230"/>
              <a:gd name="connsiteX4" fmla="*/ 165159 w 330762"/>
              <a:gd name="connsiteY4" fmla="*/ 231170 h 330230"/>
              <a:gd name="connsiteX5" fmla="*/ 297239 w 330762"/>
              <a:gd name="connsiteY5" fmla="*/ 231170 h 330230"/>
              <a:gd name="connsiteX6" fmla="*/ 297239 w 330762"/>
              <a:gd name="connsiteY6" fmla="*/ 247680 h 330230"/>
              <a:gd name="connsiteX7" fmla="*/ 165159 w 330762"/>
              <a:gd name="connsiteY7" fmla="*/ 247680 h 330230"/>
              <a:gd name="connsiteX8" fmla="*/ 165159 w 330762"/>
              <a:gd name="connsiteY8" fmla="*/ 198150 h 330230"/>
              <a:gd name="connsiteX9" fmla="*/ 297239 w 330762"/>
              <a:gd name="connsiteY9" fmla="*/ 198150 h 330230"/>
              <a:gd name="connsiteX10" fmla="*/ 297239 w 330762"/>
              <a:gd name="connsiteY10" fmla="*/ 214660 h 330230"/>
              <a:gd name="connsiteX11" fmla="*/ 165159 w 330762"/>
              <a:gd name="connsiteY11" fmla="*/ 214660 h 330230"/>
              <a:gd name="connsiteX12" fmla="*/ 214689 w 330762"/>
              <a:gd name="connsiteY12" fmla="*/ 148620 h 330230"/>
              <a:gd name="connsiteX13" fmla="*/ 139215 w 330762"/>
              <a:gd name="connsiteY13" fmla="*/ 173715 h 330230"/>
              <a:gd name="connsiteX14" fmla="*/ 148649 w 330762"/>
              <a:gd name="connsiteY14" fmla="*/ 313720 h 330230"/>
              <a:gd name="connsiteX15" fmla="*/ 313749 w 330762"/>
              <a:gd name="connsiteY15" fmla="*/ 313720 h 330230"/>
              <a:gd name="connsiteX16" fmla="*/ 313749 w 330762"/>
              <a:gd name="connsiteY16" fmla="*/ 148620 h 330230"/>
              <a:gd name="connsiteX17" fmla="*/ 214689 w 330762"/>
              <a:gd name="connsiteY17" fmla="*/ 181640 h 330230"/>
              <a:gd name="connsiteX18" fmla="*/ 82609 w 330762"/>
              <a:gd name="connsiteY18" fmla="*/ 66070 h 330230"/>
              <a:gd name="connsiteX19" fmla="*/ 66099 w 330762"/>
              <a:gd name="connsiteY19" fmla="*/ 313720 h 330230"/>
              <a:gd name="connsiteX20" fmla="*/ 132139 w 330762"/>
              <a:gd name="connsiteY20" fmla="*/ 313720 h 330230"/>
              <a:gd name="connsiteX21" fmla="*/ 115629 w 330762"/>
              <a:gd name="connsiteY21" fmla="*/ 66070 h 330230"/>
              <a:gd name="connsiteX22" fmla="*/ 82609 w 330762"/>
              <a:gd name="connsiteY22" fmla="*/ 49560 h 330230"/>
              <a:gd name="connsiteX23" fmla="*/ 115629 w 330762"/>
              <a:gd name="connsiteY23" fmla="*/ 49560 h 330230"/>
              <a:gd name="connsiteX24" fmla="*/ 132139 w 330762"/>
              <a:gd name="connsiteY24" fmla="*/ 64938 h 330230"/>
              <a:gd name="connsiteX25" fmla="*/ 138177 w 330762"/>
              <a:gd name="connsiteY25" fmla="*/ 156733 h 330230"/>
              <a:gd name="connsiteX26" fmla="*/ 209500 w 330762"/>
              <a:gd name="connsiteY26" fmla="*/ 132959 h 330230"/>
              <a:gd name="connsiteX27" fmla="*/ 224312 w 330762"/>
              <a:gd name="connsiteY27" fmla="*/ 135223 h 330230"/>
              <a:gd name="connsiteX28" fmla="*/ 231199 w 330762"/>
              <a:gd name="connsiteY28" fmla="*/ 148620 h 330230"/>
              <a:gd name="connsiteX29" fmla="*/ 231199 w 330762"/>
              <a:gd name="connsiteY29" fmla="*/ 158715 h 330230"/>
              <a:gd name="connsiteX30" fmla="*/ 308560 w 330762"/>
              <a:gd name="connsiteY30" fmla="*/ 132959 h 330230"/>
              <a:gd name="connsiteX31" fmla="*/ 323372 w 330762"/>
              <a:gd name="connsiteY31" fmla="*/ 135223 h 330230"/>
              <a:gd name="connsiteX32" fmla="*/ 330259 w 330762"/>
              <a:gd name="connsiteY32" fmla="*/ 148620 h 330230"/>
              <a:gd name="connsiteX33" fmla="*/ 330259 w 330762"/>
              <a:gd name="connsiteY33" fmla="*/ 313720 h 330230"/>
              <a:gd name="connsiteX34" fmla="*/ 313749 w 330762"/>
              <a:gd name="connsiteY34" fmla="*/ 330230 h 330230"/>
              <a:gd name="connsiteX35" fmla="*/ 16569 w 330762"/>
              <a:gd name="connsiteY35" fmla="*/ 330230 h 330230"/>
              <a:gd name="connsiteX36" fmla="*/ 4399 w 330762"/>
              <a:gd name="connsiteY36" fmla="*/ 324947 h 330230"/>
              <a:gd name="connsiteX37" fmla="*/ 59 w 330762"/>
              <a:gd name="connsiteY37" fmla="*/ 312494 h 330230"/>
              <a:gd name="connsiteX38" fmla="*/ 16664 w 330762"/>
              <a:gd name="connsiteY38" fmla="*/ 97864 h 330230"/>
              <a:gd name="connsiteX39" fmla="*/ 33079 w 330762"/>
              <a:gd name="connsiteY39" fmla="*/ 82580 h 330230"/>
              <a:gd name="connsiteX40" fmla="*/ 48363 w 330762"/>
              <a:gd name="connsiteY40" fmla="*/ 82580 h 330230"/>
              <a:gd name="connsiteX41" fmla="*/ 47231 w 330762"/>
              <a:gd name="connsiteY41" fmla="*/ 99090 h 330230"/>
              <a:gd name="connsiteX42" fmla="*/ 33079 w 330762"/>
              <a:gd name="connsiteY42" fmla="*/ 99090 h 330230"/>
              <a:gd name="connsiteX43" fmla="*/ 16569 w 330762"/>
              <a:gd name="connsiteY43" fmla="*/ 313720 h 330230"/>
              <a:gd name="connsiteX44" fmla="*/ 49589 w 330762"/>
              <a:gd name="connsiteY44" fmla="*/ 313720 h 330230"/>
              <a:gd name="connsiteX45" fmla="*/ 66099 w 330762"/>
              <a:gd name="connsiteY45" fmla="*/ 64938 h 330230"/>
              <a:gd name="connsiteX46" fmla="*/ 82609 w 330762"/>
              <a:gd name="connsiteY46" fmla="*/ 49560 h 330230"/>
              <a:gd name="connsiteX47" fmla="*/ 181858 w 330762"/>
              <a:gd name="connsiteY47" fmla="*/ 41730 h 330230"/>
              <a:gd name="connsiteX48" fmla="*/ 217049 w 330762"/>
              <a:gd name="connsiteY48" fmla="*/ 51164 h 330230"/>
              <a:gd name="connsiteX49" fmla="*/ 317052 w 330762"/>
              <a:gd name="connsiteY49" fmla="*/ 42956 h 330230"/>
              <a:gd name="connsiteX50" fmla="*/ 317176 w 330762"/>
              <a:gd name="connsiteY50" fmla="*/ 42872 h 330230"/>
              <a:gd name="connsiteX51" fmla="*/ 328562 w 330762"/>
              <a:gd name="connsiteY51" fmla="*/ 45126 h 330230"/>
              <a:gd name="connsiteX52" fmla="*/ 328689 w 330762"/>
              <a:gd name="connsiteY52" fmla="*/ 45293 h 330230"/>
              <a:gd name="connsiteX53" fmla="*/ 326958 w 330762"/>
              <a:gd name="connsiteY53" fmla="*/ 56636 h 330230"/>
              <a:gd name="connsiteX54" fmla="*/ 263654 w 330762"/>
              <a:gd name="connsiteY54" fmla="*/ 79467 h 330230"/>
              <a:gd name="connsiteX55" fmla="*/ 210538 w 330762"/>
              <a:gd name="connsiteY55" fmla="*/ 66070 h 330230"/>
              <a:gd name="connsiteX56" fmla="*/ 181858 w 330762"/>
              <a:gd name="connsiteY56" fmla="*/ 58240 h 330230"/>
              <a:gd name="connsiteX57" fmla="*/ 174487 w 330762"/>
              <a:gd name="connsiteY57" fmla="*/ 50869 h 330230"/>
              <a:gd name="connsiteX58" fmla="*/ 181858 w 330762"/>
              <a:gd name="connsiteY58" fmla="*/ 41730 h 330230"/>
              <a:gd name="connsiteX59" fmla="*/ 119544 w 330762"/>
              <a:gd name="connsiteY59" fmla="*/ 32121 h 330230"/>
              <a:gd name="connsiteX60" fmla="*/ 119780 w 330762"/>
              <a:gd name="connsiteY60" fmla="*/ 32201 h 330230"/>
              <a:gd name="connsiteX61" fmla="*/ 119309 w 330762"/>
              <a:gd name="connsiteY61" fmla="*/ 32201 h 330230"/>
              <a:gd name="connsiteX62" fmla="*/ 316942 w 330762"/>
              <a:gd name="connsiteY62" fmla="*/ 2216 h 330230"/>
              <a:gd name="connsiteX63" fmla="*/ 328279 w 330762"/>
              <a:gd name="connsiteY63" fmla="*/ 2483 h 330230"/>
              <a:gd name="connsiteX64" fmla="*/ 328546 w 330762"/>
              <a:gd name="connsiteY64" fmla="*/ 2749 h 330230"/>
              <a:gd name="connsiteX65" fmla="*/ 328279 w 330762"/>
              <a:gd name="connsiteY65" fmla="*/ 14087 h 330230"/>
              <a:gd name="connsiteX66" fmla="*/ 262239 w 330762"/>
              <a:gd name="connsiteY66" fmla="*/ 45126 h 330230"/>
              <a:gd name="connsiteX67" fmla="*/ 210539 w 330762"/>
              <a:gd name="connsiteY67" fmla="*/ 33899 h 330230"/>
              <a:gd name="connsiteX68" fmla="*/ 144031 w 330762"/>
              <a:gd name="connsiteY68" fmla="*/ 23803 h 330230"/>
              <a:gd name="connsiteX69" fmla="*/ 119544 w 330762"/>
              <a:gd name="connsiteY69" fmla="*/ 32121 h 330230"/>
              <a:gd name="connsiteX70" fmla="*/ 109681 w 330762"/>
              <a:gd name="connsiteY70" fmla="*/ 28805 h 330230"/>
              <a:gd name="connsiteX71" fmla="*/ 112422 w 330762"/>
              <a:gd name="connsiteY71" fmla="*/ 17389 h 330230"/>
              <a:gd name="connsiteX72" fmla="*/ 216200 w 330762"/>
              <a:gd name="connsiteY72" fmla="*/ 18238 h 330230"/>
              <a:gd name="connsiteX73" fmla="*/ 316675 w 330762"/>
              <a:gd name="connsiteY73" fmla="*/ 2483 h 330230"/>
              <a:gd name="connsiteX74" fmla="*/ 316942 w 330762"/>
              <a:gd name="connsiteY74" fmla="*/ 2216 h 3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30762" h="330230">
                <a:moveTo>
                  <a:pt x="165159" y="264190"/>
                </a:moveTo>
                <a:lnTo>
                  <a:pt x="297239" y="264190"/>
                </a:lnTo>
                <a:lnTo>
                  <a:pt x="297239" y="280700"/>
                </a:lnTo>
                <a:lnTo>
                  <a:pt x="165159" y="280700"/>
                </a:lnTo>
                <a:close/>
                <a:moveTo>
                  <a:pt x="165159" y="231170"/>
                </a:moveTo>
                <a:lnTo>
                  <a:pt x="297239" y="231170"/>
                </a:lnTo>
                <a:lnTo>
                  <a:pt x="297239" y="247680"/>
                </a:lnTo>
                <a:lnTo>
                  <a:pt x="165159" y="247680"/>
                </a:lnTo>
                <a:close/>
                <a:moveTo>
                  <a:pt x="165159" y="198150"/>
                </a:moveTo>
                <a:lnTo>
                  <a:pt x="297239" y="198150"/>
                </a:lnTo>
                <a:lnTo>
                  <a:pt x="297239" y="214660"/>
                </a:lnTo>
                <a:lnTo>
                  <a:pt x="165159" y="214660"/>
                </a:lnTo>
                <a:close/>
                <a:moveTo>
                  <a:pt x="214689" y="148620"/>
                </a:moveTo>
                <a:lnTo>
                  <a:pt x="139215" y="173715"/>
                </a:lnTo>
                <a:lnTo>
                  <a:pt x="148649" y="313720"/>
                </a:lnTo>
                <a:lnTo>
                  <a:pt x="313749" y="313720"/>
                </a:lnTo>
                <a:lnTo>
                  <a:pt x="313749" y="148620"/>
                </a:lnTo>
                <a:lnTo>
                  <a:pt x="214689" y="181640"/>
                </a:lnTo>
                <a:close/>
                <a:moveTo>
                  <a:pt x="82609" y="66070"/>
                </a:moveTo>
                <a:lnTo>
                  <a:pt x="66099" y="313720"/>
                </a:lnTo>
                <a:lnTo>
                  <a:pt x="132139" y="313720"/>
                </a:lnTo>
                <a:lnTo>
                  <a:pt x="115629" y="66070"/>
                </a:lnTo>
                <a:close/>
                <a:moveTo>
                  <a:pt x="82609" y="49560"/>
                </a:moveTo>
                <a:lnTo>
                  <a:pt x="115629" y="49560"/>
                </a:lnTo>
                <a:cubicBezTo>
                  <a:pt x="124305" y="49586"/>
                  <a:pt x="131499" y="56286"/>
                  <a:pt x="132139" y="64938"/>
                </a:cubicBezTo>
                <a:lnTo>
                  <a:pt x="138177" y="156733"/>
                </a:lnTo>
                <a:lnTo>
                  <a:pt x="209500" y="132959"/>
                </a:lnTo>
                <a:cubicBezTo>
                  <a:pt x="214515" y="131285"/>
                  <a:pt x="220027" y="132128"/>
                  <a:pt x="224312" y="135223"/>
                </a:cubicBezTo>
                <a:cubicBezTo>
                  <a:pt x="228630" y="138321"/>
                  <a:pt x="231194" y="143307"/>
                  <a:pt x="231199" y="148620"/>
                </a:cubicBezTo>
                <a:lnTo>
                  <a:pt x="231199" y="158715"/>
                </a:lnTo>
                <a:lnTo>
                  <a:pt x="308560" y="132959"/>
                </a:lnTo>
                <a:cubicBezTo>
                  <a:pt x="313575" y="131285"/>
                  <a:pt x="319087" y="132128"/>
                  <a:pt x="323372" y="135223"/>
                </a:cubicBezTo>
                <a:cubicBezTo>
                  <a:pt x="327690" y="138321"/>
                  <a:pt x="330254" y="143307"/>
                  <a:pt x="330259" y="148620"/>
                </a:cubicBezTo>
                <a:lnTo>
                  <a:pt x="330259" y="313720"/>
                </a:lnTo>
                <a:cubicBezTo>
                  <a:pt x="330259" y="322838"/>
                  <a:pt x="322868" y="330230"/>
                  <a:pt x="313749" y="330230"/>
                </a:cubicBezTo>
                <a:lnTo>
                  <a:pt x="16569" y="330230"/>
                </a:lnTo>
                <a:cubicBezTo>
                  <a:pt x="11947" y="330272"/>
                  <a:pt x="7525" y="328352"/>
                  <a:pt x="4399" y="324947"/>
                </a:cubicBezTo>
                <a:cubicBezTo>
                  <a:pt x="1244" y="321603"/>
                  <a:pt x="-334" y="317073"/>
                  <a:pt x="59" y="312494"/>
                </a:cubicBezTo>
                <a:lnTo>
                  <a:pt x="16664" y="97864"/>
                </a:lnTo>
                <a:cubicBezTo>
                  <a:pt x="17304" y="89264"/>
                  <a:pt x="24456" y="82605"/>
                  <a:pt x="33079" y="82580"/>
                </a:cubicBezTo>
                <a:lnTo>
                  <a:pt x="48363" y="82580"/>
                </a:lnTo>
                <a:lnTo>
                  <a:pt x="47231" y="99090"/>
                </a:lnTo>
                <a:lnTo>
                  <a:pt x="33079" y="99090"/>
                </a:lnTo>
                <a:lnTo>
                  <a:pt x="16569" y="313720"/>
                </a:lnTo>
                <a:lnTo>
                  <a:pt x="49589" y="313720"/>
                </a:lnTo>
                <a:lnTo>
                  <a:pt x="66099" y="64938"/>
                </a:lnTo>
                <a:cubicBezTo>
                  <a:pt x="66740" y="56286"/>
                  <a:pt x="73934" y="49586"/>
                  <a:pt x="82609" y="49560"/>
                </a:cubicBezTo>
                <a:close/>
                <a:moveTo>
                  <a:pt x="181858" y="41730"/>
                </a:moveTo>
                <a:cubicBezTo>
                  <a:pt x="194082" y="42601"/>
                  <a:pt x="206028" y="45803"/>
                  <a:pt x="217049" y="51164"/>
                </a:cubicBezTo>
                <a:cubicBezTo>
                  <a:pt x="243842" y="62297"/>
                  <a:pt x="274409" y="74939"/>
                  <a:pt x="317052" y="42956"/>
                </a:cubicBezTo>
                <a:cubicBezTo>
                  <a:pt x="317093" y="42928"/>
                  <a:pt x="317134" y="42900"/>
                  <a:pt x="317176" y="42872"/>
                </a:cubicBezTo>
                <a:cubicBezTo>
                  <a:pt x="320942" y="40350"/>
                  <a:pt x="326040" y="41360"/>
                  <a:pt x="328562" y="45126"/>
                </a:cubicBezTo>
                <a:cubicBezTo>
                  <a:pt x="328605" y="45181"/>
                  <a:pt x="328647" y="45237"/>
                  <a:pt x="328689" y="45293"/>
                </a:cubicBezTo>
                <a:cubicBezTo>
                  <a:pt x="331342" y="48903"/>
                  <a:pt x="330568" y="53982"/>
                  <a:pt x="326958" y="56636"/>
                </a:cubicBezTo>
                <a:cubicBezTo>
                  <a:pt x="308978" y="71067"/>
                  <a:pt x="286706" y="79100"/>
                  <a:pt x="263654" y="79467"/>
                </a:cubicBezTo>
                <a:cubicBezTo>
                  <a:pt x="245222" y="78660"/>
                  <a:pt x="227149" y="74101"/>
                  <a:pt x="210538" y="66070"/>
                </a:cubicBezTo>
                <a:cubicBezTo>
                  <a:pt x="201501" y="61827"/>
                  <a:pt x="191798" y="59177"/>
                  <a:pt x="181858" y="58240"/>
                </a:cubicBezTo>
                <a:cubicBezTo>
                  <a:pt x="177972" y="57824"/>
                  <a:pt x="174903" y="54754"/>
                  <a:pt x="174487" y="50869"/>
                </a:cubicBezTo>
                <a:cubicBezTo>
                  <a:pt x="173998" y="46310"/>
                  <a:pt x="177299" y="42218"/>
                  <a:pt x="181858" y="41730"/>
                </a:cubicBezTo>
                <a:close/>
                <a:moveTo>
                  <a:pt x="119544" y="32121"/>
                </a:moveTo>
                <a:lnTo>
                  <a:pt x="119780" y="32201"/>
                </a:lnTo>
                <a:lnTo>
                  <a:pt x="119309" y="32201"/>
                </a:lnTo>
                <a:close/>
                <a:moveTo>
                  <a:pt x="316942" y="2216"/>
                </a:moveTo>
                <a:cubicBezTo>
                  <a:pt x="320146" y="-841"/>
                  <a:pt x="325221" y="-722"/>
                  <a:pt x="328279" y="2483"/>
                </a:cubicBezTo>
                <a:cubicBezTo>
                  <a:pt x="328370" y="2569"/>
                  <a:pt x="328459" y="2658"/>
                  <a:pt x="328546" y="2749"/>
                </a:cubicBezTo>
                <a:cubicBezTo>
                  <a:pt x="331603" y="5954"/>
                  <a:pt x="331484" y="11030"/>
                  <a:pt x="328279" y="14087"/>
                </a:cubicBezTo>
                <a:cubicBezTo>
                  <a:pt x="304316" y="37672"/>
                  <a:pt x="282711" y="45126"/>
                  <a:pt x="262239" y="45126"/>
                </a:cubicBezTo>
                <a:cubicBezTo>
                  <a:pt x="244515" y="44183"/>
                  <a:pt x="227058" y="40393"/>
                  <a:pt x="210539" y="33899"/>
                </a:cubicBezTo>
                <a:cubicBezTo>
                  <a:pt x="188675" y="26540"/>
                  <a:pt x="167713" y="19553"/>
                  <a:pt x="144031" y="23803"/>
                </a:cubicBezTo>
                <a:lnTo>
                  <a:pt x="119544" y="32121"/>
                </a:lnTo>
                <a:lnTo>
                  <a:pt x="109681" y="28805"/>
                </a:lnTo>
                <a:cubicBezTo>
                  <a:pt x="107285" y="24896"/>
                  <a:pt x="108512" y="19785"/>
                  <a:pt x="112422" y="17389"/>
                </a:cubicBezTo>
                <a:cubicBezTo>
                  <a:pt x="152989" y="-2895"/>
                  <a:pt x="186576" y="8804"/>
                  <a:pt x="216200" y="18238"/>
                </a:cubicBezTo>
                <a:cubicBezTo>
                  <a:pt x="250635" y="29559"/>
                  <a:pt x="279787" y="39371"/>
                  <a:pt x="316675" y="2483"/>
                </a:cubicBezTo>
                <a:cubicBezTo>
                  <a:pt x="316762" y="2392"/>
                  <a:pt x="316850" y="2303"/>
                  <a:pt x="316942" y="2216"/>
                </a:cubicBezTo>
                <a:close/>
              </a:path>
            </a:pathLst>
          </a:custGeom>
          <a:solidFill>
            <a:srgbClr val="177C7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0EBEC403-B37E-1144-A874-2679B08F0372}"/>
              </a:ext>
            </a:extLst>
          </p:cNvPr>
          <p:cNvSpPr/>
          <p:nvPr/>
        </p:nvSpPr>
        <p:spPr>
          <a:xfrm>
            <a:off x="1574670" y="3788510"/>
            <a:ext cx="266957" cy="280941"/>
          </a:xfrm>
          <a:custGeom>
            <a:avLst/>
            <a:gdLst>
              <a:gd name="connsiteX0" fmla="*/ 19924 w 304800"/>
              <a:gd name="connsiteY0" fmla="*/ 213759 h 320765"/>
              <a:gd name="connsiteX1" fmla="*/ 188231 w 304800"/>
              <a:gd name="connsiteY1" fmla="*/ 47055 h 320765"/>
              <a:gd name="connsiteX2" fmla="*/ 260385 w 304800"/>
              <a:gd name="connsiteY2" fmla="*/ 49652 h 320765"/>
              <a:gd name="connsiteX3" fmla="*/ 260430 w 304800"/>
              <a:gd name="connsiteY3" fmla="*/ 118472 h 320765"/>
              <a:gd name="connsiteX4" fmla="*/ 164228 w 304800"/>
              <a:gd name="connsiteY4" fmla="*/ 213759 h 320765"/>
              <a:gd name="connsiteX5" fmla="*/ 152417 w 304800"/>
              <a:gd name="connsiteY5" fmla="*/ 201871 h 320765"/>
              <a:gd name="connsiteX6" fmla="*/ 248524 w 304800"/>
              <a:gd name="connsiteY6" fmla="*/ 106585 h 320765"/>
              <a:gd name="connsiteX7" fmla="*/ 241858 w 304800"/>
              <a:gd name="connsiteY7" fmla="*/ 59414 h 320765"/>
              <a:gd name="connsiteX8" fmla="*/ 200899 w 304800"/>
              <a:gd name="connsiteY8" fmla="*/ 59414 h 320765"/>
              <a:gd name="connsiteX9" fmla="*/ 31926 w 304800"/>
              <a:gd name="connsiteY9" fmla="*/ 225646 h 320765"/>
              <a:gd name="connsiteX10" fmla="*/ 32430 w 304800"/>
              <a:gd name="connsiteY10" fmla="*/ 297158 h 320765"/>
              <a:gd name="connsiteX11" fmla="*/ 104125 w 304800"/>
              <a:gd name="connsiteY11" fmla="*/ 297158 h 320765"/>
              <a:gd name="connsiteX12" fmla="*/ 272432 w 304800"/>
              <a:gd name="connsiteY12" fmla="*/ 130643 h 320765"/>
              <a:gd name="connsiteX13" fmla="*/ 272527 w 304800"/>
              <a:gd name="connsiteY13" fmla="*/ 35262 h 320765"/>
              <a:gd name="connsiteX14" fmla="*/ 176229 w 304800"/>
              <a:gd name="connsiteY14" fmla="*/ 35168 h 320765"/>
              <a:gd name="connsiteX15" fmla="*/ 80027 w 304800"/>
              <a:gd name="connsiteY15" fmla="*/ 130643 h 320765"/>
              <a:gd name="connsiteX16" fmla="*/ 68025 w 304800"/>
              <a:gd name="connsiteY16" fmla="*/ 118472 h 320765"/>
              <a:gd name="connsiteX17" fmla="*/ 164228 w 304800"/>
              <a:gd name="connsiteY17" fmla="*/ 23186 h 320765"/>
              <a:gd name="connsiteX18" fmla="*/ 284480 w 304800"/>
              <a:gd name="connsiteY18" fmla="*/ 26204 h 320765"/>
              <a:gd name="connsiteX19" fmla="*/ 284433 w 304800"/>
              <a:gd name="connsiteY19" fmla="*/ 142341 h 320765"/>
              <a:gd name="connsiteX20" fmla="*/ 116127 w 304800"/>
              <a:gd name="connsiteY20" fmla="*/ 309045 h 320765"/>
              <a:gd name="connsiteX21" fmla="*/ 19924 w 304800"/>
              <a:gd name="connsiteY21" fmla="*/ 309045 h 320765"/>
              <a:gd name="connsiteX22" fmla="*/ 19924 w 304800"/>
              <a:gd name="connsiteY22" fmla="*/ 213759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4800" h="320765">
                <a:moveTo>
                  <a:pt x="19924" y="213759"/>
                </a:moveTo>
                <a:lnTo>
                  <a:pt x="188231" y="47055"/>
                </a:lnTo>
                <a:cubicBezTo>
                  <a:pt x="208880" y="28037"/>
                  <a:pt x="241184" y="29200"/>
                  <a:pt x="260385" y="49652"/>
                </a:cubicBezTo>
                <a:cubicBezTo>
                  <a:pt x="278589" y="69042"/>
                  <a:pt x="278609" y="99058"/>
                  <a:pt x="260430" y="118472"/>
                </a:cubicBezTo>
                <a:lnTo>
                  <a:pt x="164228" y="213759"/>
                </a:lnTo>
                <a:lnTo>
                  <a:pt x="152417" y="201871"/>
                </a:lnTo>
                <a:lnTo>
                  <a:pt x="248524" y="106585"/>
                </a:lnTo>
                <a:cubicBezTo>
                  <a:pt x="259835" y="91736"/>
                  <a:pt x="256850" y="70616"/>
                  <a:pt x="241858" y="59414"/>
                </a:cubicBezTo>
                <a:cubicBezTo>
                  <a:pt x="229736" y="50356"/>
                  <a:pt x="213021" y="50356"/>
                  <a:pt x="200899" y="59414"/>
                </a:cubicBezTo>
                <a:lnTo>
                  <a:pt x="31926" y="225646"/>
                </a:lnTo>
                <a:cubicBezTo>
                  <a:pt x="12128" y="245531"/>
                  <a:pt x="12353" y="277548"/>
                  <a:pt x="32430" y="297158"/>
                </a:cubicBezTo>
                <a:cubicBezTo>
                  <a:pt x="52308" y="316574"/>
                  <a:pt x="84247" y="316574"/>
                  <a:pt x="104125" y="297158"/>
                </a:cubicBezTo>
                <a:lnTo>
                  <a:pt x="272432" y="130643"/>
                </a:lnTo>
                <a:cubicBezTo>
                  <a:pt x="299050" y="104330"/>
                  <a:pt x="299093" y="61627"/>
                  <a:pt x="272527" y="35262"/>
                </a:cubicBezTo>
                <a:cubicBezTo>
                  <a:pt x="245962" y="8897"/>
                  <a:pt x="202848" y="8855"/>
                  <a:pt x="176229" y="35168"/>
                </a:cubicBezTo>
                <a:lnTo>
                  <a:pt x="80027" y="130643"/>
                </a:lnTo>
                <a:lnTo>
                  <a:pt x="68025" y="118472"/>
                </a:lnTo>
                <a:lnTo>
                  <a:pt x="164228" y="23186"/>
                </a:lnTo>
                <a:cubicBezTo>
                  <a:pt x="198276" y="-8871"/>
                  <a:pt x="252115" y="-7520"/>
                  <a:pt x="284480" y="26204"/>
                </a:cubicBezTo>
                <a:cubicBezTo>
                  <a:pt x="315710" y="58744"/>
                  <a:pt x="315689" y="109825"/>
                  <a:pt x="284433" y="142341"/>
                </a:cubicBezTo>
                <a:lnTo>
                  <a:pt x="116127" y="309045"/>
                </a:lnTo>
                <a:cubicBezTo>
                  <a:pt x="89561" y="335358"/>
                  <a:pt x="46490" y="335358"/>
                  <a:pt x="19924" y="309045"/>
                </a:cubicBezTo>
                <a:cubicBezTo>
                  <a:pt x="-6641" y="282732"/>
                  <a:pt x="-6641" y="240071"/>
                  <a:pt x="19924" y="213759"/>
                </a:cubicBezTo>
                <a:close/>
              </a:path>
            </a:pathLst>
          </a:custGeom>
          <a:solidFill>
            <a:srgbClr val="177C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F046721-51ED-174A-AB6B-20E86CE51217}"/>
              </a:ext>
            </a:extLst>
          </p:cNvPr>
          <p:cNvSpPr/>
          <p:nvPr/>
        </p:nvSpPr>
        <p:spPr>
          <a:xfrm>
            <a:off x="1558691" y="4578232"/>
            <a:ext cx="289286" cy="290751"/>
          </a:xfrm>
          <a:custGeom>
            <a:avLst/>
            <a:gdLst>
              <a:gd name="connsiteX0" fmla="*/ 165194 w 330294"/>
              <a:gd name="connsiteY0" fmla="*/ 265043 h 331967"/>
              <a:gd name="connsiteX1" fmla="*/ 165289 w 330294"/>
              <a:gd name="connsiteY1" fmla="*/ 265044 h 331967"/>
              <a:gd name="connsiteX2" fmla="*/ 173402 w 330294"/>
              <a:gd name="connsiteY2" fmla="*/ 273345 h 331967"/>
              <a:gd name="connsiteX3" fmla="*/ 173402 w 330294"/>
              <a:gd name="connsiteY3" fmla="*/ 322781 h 331967"/>
              <a:gd name="connsiteX4" fmla="*/ 173402 w 330294"/>
              <a:gd name="connsiteY4" fmla="*/ 324548 h 331967"/>
              <a:gd name="connsiteX5" fmla="*/ 164263 w 330294"/>
              <a:gd name="connsiteY5" fmla="*/ 331920 h 331967"/>
              <a:gd name="connsiteX6" fmla="*/ 156892 w 330294"/>
              <a:gd name="connsiteY6" fmla="*/ 322781 h 331967"/>
              <a:gd name="connsiteX7" fmla="*/ 156892 w 330294"/>
              <a:gd name="connsiteY7" fmla="*/ 273345 h 331967"/>
              <a:gd name="connsiteX8" fmla="*/ 165194 w 330294"/>
              <a:gd name="connsiteY8" fmla="*/ 265043 h 331967"/>
              <a:gd name="connsiteX9" fmla="*/ 235196 w 330294"/>
              <a:gd name="connsiteY9" fmla="*/ 234987 h 331967"/>
              <a:gd name="connsiteX10" fmla="*/ 246895 w 330294"/>
              <a:gd name="connsiteY10" fmla="*/ 235985 h 331967"/>
              <a:gd name="connsiteX11" fmla="*/ 281896 w 330294"/>
              <a:gd name="connsiteY11" fmla="*/ 271081 h 331967"/>
              <a:gd name="connsiteX12" fmla="*/ 282179 w 330294"/>
              <a:gd name="connsiteY12" fmla="*/ 271364 h 331967"/>
              <a:gd name="connsiteX13" fmla="*/ 281896 w 330294"/>
              <a:gd name="connsiteY13" fmla="*/ 282968 h 331967"/>
              <a:gd name="connsiteX14" fmla="*/ 270292 w 330294"/>
              <a:gd name="connsiteY14" fmla="*/ 282685 h 331967"/>
              <a:gd name="connsiteX15" fmla="*/ 235196 w 330294"/>
              <a:gd name="connsiteY15" fmla="*/ 247684 h 331967"/>
              <a:gd name="connsiteX16" fmla="*/ 234198 w 330294"/>
              <a:gd name="connsiteY16" fmla="*/ 246685 h 331967"/>
              <a:gd name="connsiteX17" fmla="*/ 235196 w 330294"/>
              <a:gd name="connsiteY17" fmla="*/ 234987 h 331967"/>
              <a:gd name="connsiteX18" fmla="*/ 84492 w 330294"/>
              <a:gd name="connsiteY18" fmla="*/ 234987 h 331967"/>
              <a:gd name="connsiteX19" fmla="*/ 96190 w 330294"/>
              <a:gd name="connsiteY19" fmla="*/ 235985 h 331967"/>
              <a:gd name="connsiteX20" fmla="*/ 95192 w 330294"/>
              <a:gd name="connsiteY20" fmla="*/ 247684 h 331967"/>
              <a:gd name="connsiteX21" fmla="*/ 60096 w 330294"/>
              <a:gd name="connsiteY21" fmla="*/ 282685 h 331967"/>
              <a:gd name="connsiteX22" fmla="*/ 59813 w 330294"/>
              <a:gd name="connsiteY22" fmla="*/ 282968 h 331967"/>
              <a:gd name="connsiteX23" fmla="*/ 48209 w 330294"/>
              <a:gd name="connsiteY23" fmla="*/ 282685 h 331967"/>
              <a:gd name="connsiteX24" fmla="*/ 48492 w 330294"/>
              <a:gd name="connsiteY24" fmla="*/ 271081 h 331967"/>
              <a:gd name="connsiteX25" fmla="*/ 83493 w 330294"/>
              <a:gd name="connsiteY25" fmla="*/ 235985 h 331967"/>
              <a:gd name="connsiteX26" fmla="*/ 84492 w 330294"/>
              <a:gd name="connsiteY26" fmla="*/ 234987 h 331967"/>
              <a:gd name="connsiteX27" fmla="*/ 272462 w 330294"/>
              <a:gd name="connsiteY27" fmla="*/ 157681 h 331967"/>
              <a:gd name="connsiteX28" fmla="*/ 321992 w 330294"/>
              <a:gd name="connsiteY28" fmla="*/ 157681 h 331967"/>
              <a:gd name="connsiteX29" fmla="*/ 330294 w 330294"/>
              <a:gd name="connsiteY29" fmla="*/ 165983 h 331967"/>
              <a:gd name="connsiteX30" fmla="*/ 321992 w 330294"/>
              <a:gd name="connsiteY30" fmla="*/ 174285 h 331967"/>
              <a:gd name="connsiteX31" fmla="*/ 272462 w 330294"/>
              <a:gd name="connsiteY31" fmla="*/ 174285 h 331967"/>
              <a:gd name="connsiteX32" fmla="*/ 264160 w 330294"/>
              <a:gd name="connsiteY32" fmla="*/ 165983 h 331967"/>
              <a:gd name="connsiteX33" fmla="*/ 272462 w 330294"/>
              <a:gd name="connsiteY33" fmla="*/ 157681 h 331967"/>
              <a:gd name="connsiteX34" fmla="*/ 8302 w 330294"/>
              <a:gd name="connsiteY34" fmla="*/ 157681 h 331967"/>
              <a:gd name="connsiteX35" fmla="*/ 57832 w 330294"/>
              <a:gd name="connsiteY35" fmla="*/ 157681 h 331967"/>
              <a:gd name="connsiteX36" fmla="*/ 66134 w 330294"/>
              <a:gd name="connsiteY36" fmla="*/ 165983 h 331967"/>
              <a:gd name="connsiteX37" fmla="*/ 57832 w 330294"/>
              <a:gd name="connsiteY37" fmla="*/ 174285 h 331967"/>
              <a:gd name="connsiteX38" fmla="*/ 8302 w 330294"/>
              <a:gd name="connsiteY38" fmla="*/ 174285 h 331967"/>
              <a:gd name="connsiteX39" fmla="*/ 0 w 330294"/>
              <a:gd name="connsiteY39" fmla="*/ 165983 h 331967"/>
              <a:gd name="connsiteX40" fmla="*/ 8302 w 330294"/>
              <a:gd name="connsiteY40" fmla="*/ 157681 h 331967"/>
              <a:gd name="connsiteX41" fmla="*/ 165195 w 330294"/>
              <a:gd name="connsiteY41" fmla="*/ 99943 h 331967"/>
              <a:gd name="connsiteX42" fmla="*/ 99154 w 330294"/>
              <a:gd name="connsiteY42" fmla="*/ 165984 h 331967"/>
              <a:gd name="connsiteX43" fmla="*/ 165195 w 330294"/>
              <a:gd name="connsiteY43" fmla="*/ 232024 h 331967"/>
              <a:gd name="connsiteX44" fmla="*/ 231235 w 330294"/>
              <a:gd name="connsiteY44" fmla="*/ 165984 h 331967"/>
              <a:gd name="connsiteX45" fmla="*/ 165195 w 330294"/>
              <a:gd name="connsiteY45" fmla="*/ 99943 h 331967"/>
              <a:gd name="connsiteX46" fmla="*/ 165195 w 330294"/>
              <a:gd name="connsiteY46" fmla="*/ 83433 h 331967"/>
              <a:gd name="connsiteX47" fmla="*/ 247745 w 330294"/>
              <a:gd name="connsiteY47" fmla="*/ 165984 h 331967"/>
              <a:gd name="connsiteX48" fmla="*/ 165195 w 330294"/>
              <a:gd name="connsiteY48" fmla="*/ 248534 h 331967"/>
              <a:gd name="connsiteX49" fmla="*/ 82644 w 330294"/>
              <a:gd name="connsiteY49" fmla="*/ 165984 h 331967"/>
              <a:gd name="connsiteX50" fmla="*/ 165195 w 330294"/>
              <a:gd name="connsiteY50" fmla="*/ 83433 h 331967"/>
              <a:gd name="connsiteX51" fmla="*/ 60096 w 330294"/>
              <a:gd name="connsiteY51" fmla="*/ 49281 h 331967"/>
              <a:gd name="connsiteX52" fmla="*/ 95192 w 330294"/>
              <a:gd name="connsiteY52" fmla="*/ 84282 h 331967"/>
              <a:gd name="connsiteX53" fmla="*/ 96190 w 330294"/>
              <a:gd name="connsiteY53" fmla="*/ 85281 h 331967"/>
              <a:gd name="connsiteX54" fmla="*/ 95192 w 330294"/>
              <a:gd name="connsiteY54" fmla="*/ 96979 h 331967"/>
              <a:gd name="connsiteX55" fmla="*/ 83493 w 330294"/>
              <a:gd name="connsiteY55" fmla="*/ 95981 h 331967"/>
              <a:gd name="connsiteX56" fmla="*/ 48492 w 330294"/>
              <a:gd name="connsiteY56" fmla="*/ 60885 h 331967"/>
              <a:gd name="connsiteX57" fmla="*/ 48492 w 330294"/>
              <a:gd name="connsiteY57" fmla="*/ 49564 h 331967"/>
              <a:gd name="connsiteX58" fmla="*/ 60096 w 330294"/>
              <a:gd name="connsiteY58" fmla="*/ 49281 h 331967"/>
              <a:gd name="connsiteX59" fmla="*/ 270575 w 330294"/>
              <a:gd name="connsiteY59" fmla="*/ 48998 h 331967"/>
              <a:gd name="connsiteX60" fmla="*/ 282179 w 330294"/>
              <a:gd name="connsiteY60" fmla="*/ 49281 h 331967"/>
              <a:gd name="connsiteX61" fmla="*/ 281896 w 330294"/>
              <a:gd name="connsiteY61" fmla="*/ 60885 h 331967"/>
              <a:gd name="connsiteX62" fmla="*/ 246895 w 330294"/>
              <a:gd name="connsiteY62" fmla="*/ 95981 h 331967"/>
              <a:gd name="connsiteX63" fmla="*/ 245896 w 330294"/>
              <a:gd name="connsiteY63" fmla="*/ 96979 h 331967"/>
              <a:gd name="connsiteX64" fmla="*/ 234198 w 330294"/>
              <a:gd name="connsiteY64" fmla="*/ 95981 h 331967"/>
              <a:gd name="connsiteX65" fmla="*/ 235196 w 330294"/>
              <a:gd name="connsiteY65" fmla="*/ 84282 h 331967"/>
              <a:gd name="connsiteX66" fmla="*/ 270292 w 330294"/>
              <a:gd name="connsiteY66" fmla="*/ 49281 h 331967"/>
              <a:gd name="connsiteX67" fmla="*/ 270575 w 330294"/>
              <a:gd name="connsiteY67" fmla="*/ 48998 h 331967"/>
              <a:gd name="connsiteX68" fmla="*/ 166031 w 330294"/>
              <a:gd name="connsiteY68" fmla="*/ 47 h 331967"/>
              <a:gd name="connsiteX69" fmla="*/ 173402 w 330294"/>
              <a:gd name="connsiteY69" fmla="*/ 9186 h 331967"/>
              <a:gd name="connsiteX70" fmla="*/ 173402 w 330294"/>
              <a:gd name="connsiteY70" fmla="*/ 58621 h 331967"/>
              <a:gd name="connsiteX71" fmla="*/ 173403 w 330294"/>
              <a:gd name="connsiteY71" fmla="*/ 58716 h 331967"/>
              <a:gd name="connsiteX72" fmla="*/ 165194 w 330294"/>
              <a:gd name="connsiteY72" fmla="*/ 66923 h 331967"/>
              <a:gd name="connsiteX73" fmla="*/ 156892 w 330294"/>
              <a:gd name="connsiteY73" fmla="*/ 58621 h 331967"/>
              <a:gd name="connsiteX74" fmla="*/ 156892 w 330294"/>
              <a:gd name="connsiteY74" fmla="*/ 9186 h 331967"/>
              <a:gd name="connsiteX75" fmla="*/ 156892 w 330294"/>
              <a:gd name="connsiteY75" fmla="*/ 7418 h 331967"/>
              <a:gd name="connsiteX76" fmla="*/ 166031 w 330294"/>
              <a:gd name="connsiteY76" fmla="*/ 47 h 33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0294" h="331967">
                <a:moveTo>
                  <a:pt x="165194" y="265043"/>
                </a:moveTo>
                <a:cubicBezTo>
                  <a:pt x="165226" y="265043"/>
                  <a:pt x="165257" y="265043"/>
                  <a:pt x="165289" y="265044"/>
                </a:cubicBezTo>
                <a:cubicBezTo>
                  <a:pt x="169822" y="265096"/>
                  <a:pt x="173454" y="268812"/>
                  <a:pt x="173402" y="273345"/>
                </a:cubicBezTo>
                <a:lnTo>
                  <a:pt x="173402" y="322781"/>
                </a:lnTo>
                <a:cubicBezTo>
                  <a:pt x="173465" y="323368"/>
                  <a:pt x="173465" y="323961"/>
                  <a:pt x="173402" y="324548"/>
                </a:cubicBezTo>
                <a:cubicBezTo>
                  <a:pt x="172914" y="329107"/>
                  <a:pt x="168822" y="332408"/>
                  <a:pt x="164263" y="331920"/>
                </a:cubicBezTo>
                <a:cubicBezTo>
                  <a:pt x="159704" y="331431"/>
                  <a:pt x="156404" y="327340"/>
                  <a:pt x="156892" y="322781"/>
                </a:cubicBezTo>
                <a:lnTo>
                  <a:pt x="156892" y="273345"/>
                </a:lnTo>
                <a:cubicBezTo>
                  <a:pt x="156892" y="268760"/>
                  <a:pt x="160609" y="265043"/>
                  <a:pt x="165194" y="265043"/>
                </a:cubicBezTo>
                <a:close/>
                <a:moveTo>
                  <a:pt x="235196" y="234987"/>
                </a:moveTo>
                <a:cubicBezTo>
                  <a:pt x="238702" y="232032"/>
                  <a:pt x="243940" y="232479"/>
                  <a:pt x="246895" y="235985"/>
                </a:cubicBezTo>
                <a:lnTo>
                  <a:pt x="281896" y="271081"/>
                </a:lnTo>
                <a:cubicBezTo>
                  <a:pt x="281993" y="271173"/>
                  <a:pt x="282087" y="271267"/>
                  <a:pt x="282179" y="271364"/>
                </a:cubicBezTo>
                <a:cubicBezTo>
                  <a:pt x="285305" y="274646"/>
                  <a:pt x="285179" y="279842"/>
                  <a:pt x="281896" y="282968"/>
                </a:cubicBezTo>
                <a:cubicBezTo>
                  <a:pt x="278613" y="286094"/>
                  <a:pt x="273418" y="285968"/>
                  <a:pt x="270292" y="282685"/>
                </a:cubicBezTo>
                <a:lnTo>
                  <a:pt x="235196" y="247684"/>
                </a:lnTo>
                <a:cubicBezTo>
                  <a:pt x="234836" y="247380"/>
                  <a:pt x="234502" y="247046"/>
                  <a:pt x="234198" y="246685"/>
                </a:cubicBezTo>
                <a:cubicBezTo>
                  <a:pt x="231243" y="243179"/>
                  <a:pt x="231690" y="237942"/>
                  <a:pt x="235196" y="234987"/>
                </a:cubicBezTo>
                <a:close/>
                <a:moveTo>
                  <a:pt x="84492" y="234987"/>
                </a:moveTo>
                <a:cubicBezTo>
                  <a:pt x="87998" y="232032"/>
                  <a:pt x="93236" y="232479"/>
                  <a:pt x="96190" y="235985"/>
                </a:cubicBezTo>
                <a:cubicBezTo>
                  <a:pt x="99145" y="239491"/>
                  <a:pt x="98698" y="244729"/>
                  <a:pt x="95192" y="247684"/>
                </a:cubicBezTo>
                <a:lnTo>
                  <a:pt x="60096" y="282685"/>
                </a:lnTo>
                <a:cubicBezTo>
                  <a:pt x="60004" y="282782"/>
                  <a:pt x="59910" y="282876"/>
                  <a:pt x="59813" y="282968"/>
                </a:cubicBezTo>
                <a:cubicBezTo>
                  <a:pt x="56531" y="286094"/>
                  <a:pt x="51335" y="285968"/>
                  <a:pt x="48209" y="282685"/>
                </a:cubicBezTo>
                <a:cubicBezTo>
                  <a:pt x="45083" y="279402"/>
                  <a:pt x="45210" y="274207"/>
                  <a:pt x="48492" y="271081"/>
                </a:cubicBezTo>
                <a:lnTo>
                  <a:pt x="83493" y="235985"/>
                </a:lnTo>
                <a:cubicBezTo>
                  <a:pt x="83797" y="235625"/>
                  <a:pt x="84131" y="235291"/>
                  <a:pt x="84492" y="234987"/>
                </a:cubicBezTo>
                <a:close/>
                <a:moveTo>
                  <a:pt x="272462" y="157681"/>
                </a:moveTo>
                <a:lnTo>
                  <a:pt x="321992" y="157681"/>
                </a:lnTo>
                <a:cubicBezTo>
                  <a:pt x="326577" y="157681"/>
                  <a:pt x="330294" y="161398"/>
                  <a:pt x="330294" y="165983"/>
                </a:cubicBezTo>
                <a:cubicBezTo>
                  <a:pt x="330294" y="170568"/>
                  <a:pt x="326577" y="174285"/>
                  <a:pt x="321992" y="174285"/>
                </a:cubicBezTo>
                <a:lnTo>
                  <a:pt x="272462" y="174285"/>
                </a:lnTo>
                <a:cubicBezTo>
                  <a:pt x="267877" y="174285"/>
                  <a:pt x="264160" y="170568"/>
                  <a:pt x="264160" y="165983"/>
                </a:cubicBezTo>
                <a:cubicBezTo>
                  <a:pt x="264160" y="161398"/>
                  <a:pt x="267877" y="157681"/>
                  <a:pt x="272462" y="157681"/>
                </a:cubicBezTo>
                <a:close/>
                <a:moveTo>
                  <a:pt x="8302" y="157681"/>
                </a:moveTo>
                <a:lnTo>
                  <a:pt x="57832" y="157681"/>
                </a:lnTo>
                <a:cubicBezTo>
                  <a:pt x="62417" y="157681"/>
                  <a:pt x="66134" y="161398"/>
                  <a:pt x="66134" y="165983"/>
                </a:cubicBezTo>
                <a:cubicBezTo>
                  <a:pt x="66134" y="170568"/>
                  <a:pt x="62417" y="174285"/>
                  <a:pt x="57832" y="174285"/>
                </a:cubicBezTo>
                <a:lnTo>
                  <a:pt x="8302" y="174285"/>
                </a:lnTo>
                <a:cubicBezTo>
                  <a:pt x="3717" y="174285"/>
                  <a:pt x="0" y="170568"/>
                  <a:pt x="0" y="165983"/>
                </a:cubicBezTo>
                <a:cubicBezTo>
                  <a:pt x="0" y="161398"/>
                  <a:pt x="3717" y="157681"/>
                  <a:pt x="8302" y="157681"/>
                </a:cubicBezTo>
                <a:close/>
                <a:moveTo>
                  <a:pt x="165195" y="99943"/>
                </a:moveTo>
                <a:cubicBezTo>
                  <a:pt x="128721" y="99943"/>
                  <a:pt x="99154" y="129510"/>
                  <a:pt x="99154" y="165984"/>
                </a:cubicBezTo>
                <a:cubicBezTo>
                  <a:pt x="99154" y="202457"/>
                  <a:pt x="128721" y="232024"/>
                  <a:pt x="165195" y="232024"/>
                </a:cubicBezTo>
                <a:cubicBezTo>
                  <a:pt x="201668" y="232024"/>
                  <a:pt x="231235" y="202457"/>
                  <a:pt x="231235" y="165984"/>
                </a:cubicBezTo>
                <a:cubicBezTo>
                  <a:pt x="231235" y="129510"/>
                  <a:pt x="201668" y="99943"/>
                  <a:pt x="165195" y="99943"/>
                </a:cubicBezTo>
                <a:close/>
                <a:moveTo>
                  <a:pt x="165195" y="83433"/>
                </a:moveTo>
                <a:cubicBezTo>
                  <a:pt x="210743" y="83537"/>
                  <a:pt x="247641" y="120435"/>
                  <a:pt x="247745" y="165984"/>
                </a:cubicBezTo>
                <a:cubicBezTo>
                  <a:pt x="247745" y="211575"/>
                  <a:pt x="210786" y="248534"/>
                  <a:pt x="165195" y="248534"/>
                </a:cubicBezTo>
                <a:cubicBezTo>
                  <a:pt x="119603" y="248534"/>
                  <a:pt x="82644" y="211575"/>
                  <a:pt x="82644" y="165984"/>
                </a:cubicBezTo>
                <a:cubicBezTo>
                  <a:pt x="82644" y="120392"/>
                  <a:pt x="119603" y="83433"/>
                  <a:pt x="165195" y="83433"/>
                </a:cubicBezTo>
                <a:close/>
                <a:moveTo>
                  <a:pt x="60096" y="49281"/>
                </a:moveTo>
                <a:lnTo>
                  <a:pt x="95192" y="84282"/>
                </a:lnTo>
                <a:cubicBezTo>
                  <a:pt x="95553" y="84586"/>
                  <a:pt x="95887" y="84920"/>
                  <a:pt x="96190" y="85281"/>
                </a:cubicBezTo>
                <a:cubicBezTo>
                  <a:pt x="99145" y="88787"/>
                  <a:pt x="98698" y="94025"/>
                  <a:pt x="95192" y="96979"/>
                </a:cubicBezTo>
                <a:cubicBezTo>
                  <a:pt x="91686" y="99934"/>
                  <a:pt x="86448" y="99487"/>
                  <a:pt x="83493" y="95981"/>
                </a:cubicBezTo>
                <a:lnTo>
                  <a:pt x="48492" y="60885"/>
                </a:lnTo>
                <a:cubicBezTo>
                  <a:pt x="45473" y="57715"/>
                  <a:pt x="45473" y="52734"/>
                  <a:pt x="48492" y="49564"/>
                </a:cubicBezTo>
                <a:cubicBezTo>
                  <a:pt x="51618" y="46282"/>
                  <a:pt x="56814" y="46155"/>
                  <a:pt x="60096" y="49281"/>
                </a:cubicBezTo>
                <a:close/>
                <a:moveTo>
                  <a:pt x="270575" y="48998"/>
                </a:moveTo>
                <a:cubicBezTo>
                  <a:pt x="273857" y="45872"/>
                  <a:pt x="279053" y="45999"/>
                  <a:pt x="282179" y="49281"/>
                </a:cubicBezTo>
                <a:cubicBezTo>
                  <a:pt x="285305" y="52564"/>
                  <a:pt x="285179" y="57759"/>
                  <a:pt x="281896" y="60885"/>
                </a:cubicBezTo>
                <a:lnTo>
                  <a:pt x="246895" y="95981"/>
                </a:lnTo>
                <a:cubicBezTo>
                  <a:pt x="246591" y="96342"/>
                  <a:pt x="246257" y="96676"/>
                  <a:pt x="245896" y="96979"/>
                </a:cubicBezTo>
                <a:cubicBezTo>
                  <a:pt x="242390" y="99934"/>
                  <a:pt x="237153" y="99487"/>
                  <a:pt x="234198" y="95981"/>
                </a:cubicBezTo>
                <a:cubicBezTo>
                  <a:pt x="231243" y="92475"/>
                  <a:pt x="231690" y="87237"/>
                  <a:pt x="235196" y="84282"/>
                </a:cubicBezTo>
                <a:lnTo>
                  <a:pt x="270292" y="49281"/>
                </a:lnTo>
                <a:cubicBezTo>
                  <a:pt x="270384" y="49185"/>
                  <a:pt x="270478" y="49090"/>
                  <a:pt x="270575" y="48998"/>
                </a:cubicBezTo>
                <a:close/>
                <a:moveTo>
                  <a:pt x="166031" y="47"/>
                </a:moveTo>
                <a:cubicBezTo>
                  <a:pt x="170590" y="535"/>
                  <a:pt x="173890" y="4627"/>
                  <a:pt x="173402" y="9186"/>
                </a:cubicBezTo>
                <a:lnTo>
                  <a:pt x="173402" y="58621"/>
                </a:lnTo>
                <a:cubicBezTo>
                  <a:pt x="173403" y="58653"/>
                  <a:pt x="173403" y="58685"/>
                  <a:pt x="173403" y="58716"/>
                </a:cubicBezTo>
                <a:cubicBezTo>
                  <a:pt x="173402" y="63249"/>
                  <a:pt x="169727" y="66924"/>
                  <a:pt x="165194" y="66923"/>
                </a:cubicBezTo>
                <a:cubicBezTo>
                  <a:pt x="160609" y="66923"/>
                  <a:pt x="156892" y="63206"/>
                  <a:pt x="156892" y="58621"/>
                </a:cubicBezTo>
                <a:lnTo>
                  <a:pt x="156892" y="9186"/>
                </a:lnTo>
                <a:cubicBezTo>
                  <a:pt x="156829" y="8598"/>
                  <a:pt x="156829" y="8006"/>
                  <a:pt x="156892" y="7418"/>
                </a:cubicBezTo>
                <a:cubicBezTo>
                  <a:pt x="157380" y="2859"/>
                  <a:pt x="161472" y="-441"/>
                  <a:pt x="166031" y="47"/>
                </a:cubicBezTo>
                <a:close/>
              </a:path>
            </a:pathLst>
          </a:custGeom>
          <a:solidFill>
            <a:srgbClr val="177C7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28">
            <a:extLst>
              <a:ext uri="{FF2B5EF4-FFF2-40B4-BE49-F238E27FC236}">
                <a16:creationId xmlns:a16="http://schemas.microsoft.com/office/drawing/2014/main" id="{6ACEB1BA-511D-4947-9DC9-ED7033C4E120}"/>
              </a:ext>
            </a:extLst>
          </p:cNvPr>
          <p:cNvSpPr/>
          <p:nvPr/>
        </p:nvSpPr>
        <p:spPr>
          <a:xfrm>
            <a:off x="1563301" y="5361896"/>
            <a:ext cx="289204" cy="289204"/>
          </a:xfrm>
          <a:custGeom>
            <a:avLst/>
            <a:gdLst>
              <a:gd name="connsiteX0" fmla="*/ 325398 w 330200"/>
              <a:gd name="connsiteY0" fmla="*/ 244074 h 330200"/>
              <a:gd name="connsiteX1" fmla="*/ 246339 w 330200"/>
              <a:gd name="connsiteY1" fmla="*/ 165109 h 330200"/>
              <a:gd name="connsiteX2" fmla="*/ 313699 w 330200"/>
              <a:gd name="connsiteY2" fmla="*/ 97749 h 330200"/>
              <a:gd name="connsiteX3" fmla="*/ 313699 w 330200"/>
              <a:gd name="connsiteY3" fmla="*/ 51049 h 330200"/>
              <a:gd name="connsiteX4" fmla="*/ 279170 w 330200"/>
              <a:gd name="connsiteY4" fmla="*/ 16519 h 330200"/>
              <a:gd name="connsiteX5" fmla="*/ 232470 w 330200"/>
              <a:gd name="connsiteY5" fmla="*/ 16519 h 330200"/>
              <a:gd name="connsiteX6" fmla="*/ 165109 w 330200"/>
              <a:gd name="connsiteY6" fmla="*/ 83880 h 330200"/>
              <a:gd name="connsiteX7" fmla="*/ 86144 w 330200"/>
              <a:gd name="connsiteY7" fmla="*/ 4821 h 330200"/>
              <a:gd name="connsiteX8" fmla="*/ 62747 w 330200"/>
              <a:gd name="connsiteY8" fmla="*/ 4821 h 330200"/>
              <a:gd name="connsiteX9" fmla="*/ 4821 w 330200"/>
              <a:gd name="connsiteY9" fmla="*/ 62747 h 330200"/>
              <a:gd name="connsiteX10" fmla="*/ 4821 w 330200"/>
              <a:gd name="connsiteY10" fmla="*/ 86144 h 330200"/>
              <a:gd name="connsiteX11" fmla="*/ 83880 w 330200"/>
              <a:gd name="connsiteY11" fmla="*/ 165109 h 330200"/>
              <a:gd name="connsiteX12" fmla="*/ 4821 w 330200"/>
              <a:gd name="connsiteY12" fmla="*/ 244074 h 330200"/>
              <a:gd name="connsiteX13" fmla="*/ 9 w 330200"/>
              <a:gd name="connsiteY13" fmla="*/ 255773 h 330200"/>
              <a:gd name="connsiteX14" fmla="*/ 9 w 330200"/>
              <a:gd name="connsiteY14" fmla="*/ 313699 h 330200"/>
              <a:gd name="connsiteX15" fmla="*/ 16519 w 330200"/>
              <a:gd name="connsiteY15" fmla="*/ 330209 h 330200"/>
              <a:gd name="connsiteX16" fmla="*/ 74446 w 330200"/>
              <a:gd name="connsiteY16" fmla="*/ 330209 h 330200"/>
              <a:gd name="connsiteX17" fmla="*/ 86144 w 330200"/>
              <a:gd name="connsiteY17" fmla="*/ 325398 h 330200"/>
              <a:gd name="connsiteX18" fmla="*/ 165109 w 330200"/>
              <a:gd name="connsiteY18" fmla="*/ 246339 h 330200"/>
              <a:gd name="connsiteX19" fmla="*/ 244074 w 330200"/>
              <a:gd name="connsiteY19" fmla="*/ 325398 h 330200"/>
              <a:gd name="connsiteX20" fmla="*/ 267471 w 330200"/>
              <a:gd name="connsiteY20" fmla="*/ 325398 h 330200"/>
              <a:gd name="connsiteX21" fmla="*/ 325398 w 330200"/>
              <a:gd name="connsiteY21" fmla="*/ 267471 h 330200"/>
              <a:gd name="connsiteX22" fmla="*/ 325398 w 330200"/>
              <a:gd name="connsiteY22" fmla="*/ 244074 h 330200"/>
              <a:gd name="connsiteX23" fmla="*/ 84352 w 330200"/>
              <a:gd name="connsiteY23" fmla="*/ 303793 h 330200"/>
              <a:gd name="connsiteX24" fmla="*/ 73597 w 330200"/>
              <a:gd name="connsiteY24" fmla="*/ 293038 h 330200"/>
              <a:gd name="connsiteX25" fmla="*/ 268321 w 330200"/>
              <a:gd name="connsiteY25" fmla="*/ 98315 h 330200"/>
              <a:gd name="connsiteX26" fmla="*/ 279076 w 330200"/>
              <a:gd name="connsiteY26" fmla="*/ 109070 h 330200"/>
              <a:gd name="connsiteX27" fmla="*/ 256622 w 330200"/>
              <a:gd name="connsiteY27" fmla="*/ 86805 h 330200"/>
              <a:gd name="connsiteX28" fmla="*/ 61898 w 330200"/>
              <a:gd name="connsiteY28" fmla="*/ 281434 h 330200"/>
              <a:gd name="connsiteX29" fmla="*/ 48785 w 330200"/>
              <a:gd name="connsiteY29" fmla="*/ 268321 h 330200"/>
              <a:gd name="connsiteX30" fmla="*/ 243508 w 330200"/>
              <a:gd name="connsiteY30" fmla="*/ 73597 h 330200"/>
              <a:gd name="connsiteX31" fmla="*/ 255773 w 330200"/>
              <a:gd name="connsiteY31" fmla="*/ 23501 h 330200"/>
              <a:gd name="connsiteX32" fmla="*/ 267471 w 330200"/>
              <a:gd name="connsiteY32" fmla="*/ 28312 h 330200"/>
              <a:gd name="connsiteX33" fmla="*/ 301907 w 330200"/>
              <a:gd name="connsiteY33" fmla="*/ 62747 h 330200"/>
              <a:gd name="connsiteX34" fmla="*/ 301907 w 330200"/>
              <a:gd name="connsiteY34" fmla="*/ 86144 h 330200"/>
              <a:gd name="connsiteX35" fmla="*/ 290585 w 330200"/>
              <a:gd name="connsiteY35" fmla="*/ 97466 h 330200"/>
              <a:gd name="connsiteX36" fmla="*/ 232753 w 330200"/>
              <a:gd name="connsiteY36" fmla="*/ 39539 h 330200"/>
              <a:gd name="connsiteX37" fmla="*/ 244074 w 330200"/>
              <a:gd name="connsiteY37" fmla="*/ 28312 h 330200"/>
              <a:gd name="connsiteX38" fmla="*/ 255773 w 330200"/>
              <a:gd name="connsiteY38" fmla="*/ 23406 h 330200"/>
              <a:gd name="connsiteX39" fmla="*/ 221149 w 330200"/>
              <a:gd name="connsiteY39" fmla="*/ 51143 h 330200"/>
              <a:gd name="connsiteX40" fmla="*/ 231904 w 330200"/>
              <a:gd name="connsiteY40" fmla="*/ 61898 h 330200"/>
              <a:gd name="connsiteX41" fmla="*/ 37181 w 330200"/>
              <a:gd name="connsiteY41" fmla="*/ 256622 h 330200"/>
              <a:gd name="connsiteX42" fmla="*/ 26425 w 330200"/>
              <a:gd name="connsiteY42" fmla="*/ 245867 h 330200"/>
              <a:gd name="connsiteX43" fmla="*/ 16519 w 330200"/>
              <a:gd name="connsiteY43" fmla="*/ 74446 h 330200"/>
              <a:gd name="connsiteX44" fmla="*/ 74446 w 330200"/>
              <a:gd name="connsiteY44" fmla="*/ 16519 h 330200"/>
              <a:gd name="connsiteX45" fmla="*/ 82937 w 330200"/>
              <a:gd name="connsiteY45" fmla="*/ 25105 h 330200"/>
              <a:gd name="connsiteX46" fmla="*/ 64068 w 330200"/>
              <a:gd name="connsiteY46" fmla="*/ 43973 h 330200"/>
              <a:gd name="connsiteX47" fmla="*/ 64068 w 330200"/>
              <a:gd name="connsiteY47" fmla="*/ 55672 h 330200"/>
              <a:gd name="connsiteX48" fmla="*/ 69917 w 330200"/>
              <a:gd name="connsiteY48" fmla="*/ 58030 h 330200"/>
              <a:gd name="connsiteX49" fmla="*/ 75767 w 330200"/>
              <a:gd name="connsiteY49" fmla="*/ 55672 h 330200"/>
              <a:gd name="connsiteX50" fmla="*/ 94635 w 330200"/>
              <a:gd name="connsiteY50" fmla="*/ 36803 h 330200"/>
              <a:gd name="connsiteX51" fmla="*/ 107749 w 330200"/>
              <a:gd name="connsiteY51" fmla="*/ 49917 h 330200"/>
              <a:gd name="connsiteX52" fmla="*/ 97371 w 330200"/>
              <a:gd name="connsiteY52" fmla="*/ 60295 h 330200"/>
              <a:gd name="connsiteX53" fmla="*/ 97371 w 330200"/>
              <a:gd name="connsiteY53" fmla="*/ 71993 h 330200"/>
              <a:gd name="connsiteX54" fmla="*/ 103221 w 330200"/>
              <a:gd name="connsiteY54" fmla="*/ 74446 h 330200"/>
              <a:gd name="connsiteX55" fmla="*/ 109070 w 330200"/>
              <a:gd name="connsiteY55" fmla="*/ 71993 h 330200"/>
              <a:gd name="connsiteX56" fmla="*/ 119447 w 330200"/>
              <a:gd name="connsiteY56" fmla="*/ 61615 h 330200"/>
              <a:gd name="connsiteX57" fmla="*/ 132089 w 330200"/>
              <a:gd name="connsiteY57" fmla="*/ 74635 h 330200"/>
              <a:gd name="connsiteX58" fmla="*/ 113221 w 330200"/>
              <a:gd name="connsiteY58" fmla="*/ 93503 h 330200"/>
              <a:gd name="connsiteX59" fmla="*/ 113221 w 330200"/>
              <a:gd name="connsiteY59" fmla="*/ 105202 h 330200"/>
              <a:gd name="connsiteX60" fmla="*/ 119070 w 330200"/>
              <a:gd name="connsiteY60" fmla="*/ 107655 h 330200"/>
              <a:gd name="connsiteX61" fmla="*/ 124919 w 330200"/>
              <a:gd name="connsiteY61" fmla="*/ 105202 h 330200"/>
              <a:gd name="connsiteX62" fmla="*/ 143788 w 330200"/>
              <a:gd name="connsiteY62" fmla="*/ 86333 h 330200"/>
              <a:gd name="connsiteX63" fmla="*/ 153222 w 330200"/>
              <a:gd name="connsiteY63" fmla="*/ 95767 h 330200"/>
              <a:gd name="connsiteX64" fmla="*/ 95296 w 330200"/>
              <a:gd name="connsiteY64" fmla="*/ 153694 h 330200"/>
              <a:gd name="connsiteX65" fmla="*/ 16519 w 330200"/>
              <a:gd name="connsiteY65" fmla="*/ 259358 h 330200"/>
              <a:gd name="connsiteX66" fmla="*/ 70861 w 330200"/>
              <a:gd name="connsiteY66" fmla="*/ 313699 h 330200"/>
              <a:gd name="connsiteX67" fmla="*/ 16519 w 330200"/>
              <a:gd name="connsiteY67" fmla="*/ 313699 h 330200"/>
              <a:gd name="connsiteX68" fmla="*/ 255773 w 330200"/>
              <a:gd name="connsiteY68" fmla="*/ 313699 h 330200"/>
              <a:gd name="connsiteX69" fmla="*/ 176808 w 330200"/>
              <a:gd name="connsiteY69" fmla="*/ 234734 h 330200"/>
              <a:gd name="connsiteX70" fmla="*/ 234734 w 330200"/>
              <a:gd name="connsiteY70" fmla="*/ 176808 h 330200"/>
              <a:gd name="connsiteX71" fmla="*/ 244169 w 330200"/>
              <a:gd name="connsiteY71" fmla="*/ 186242 h 330200"/>
              <a:gd name="connsiteX72" fmla="*/ 225300 w 330200"/>
              <a:gd name="connsiteY72" fmla="*/ 205111 h 330200"/>
              <a:gd name="connsiteX73" fmla="*/ 222847 w 330200"/>
              <a:gd name="connsiteY73" fmla="*/ 210960 h 330200"/>
              <a:gd name="connsiteX74" fmla="*/ 225300 w 330200"/>
              <a:gd name="connsiteY74" fmla="*/ 216809 h 330200"/>
              <a:gd name="connsiteX75" fmla="*/ 236999 w 330200"/>
              <a:gd name="connsiteY75" fmla="*/ 216809 h 330200"/>
              <a:gd name="connsiteX76" fmla="*/ 255867 w 330200"/>
              <a:gd name="connsiteY76" fmla="*/ 197941 h 330200"/>
              <a:gd name="connsiteX77" fmla="*/ 268981 w 330200"/>
              <a:gd name="connsiteY77" fmla="*/ 210960 h 330200"/>
              <a:gd name="connsiteX78" fmla="*/ 258603 w 330200"/>
              <a:gd name="connsiteY78" fmla="*/ 221338 h 330200"/>
              <a:gd name="connsiteX79" fmla="*/ 256150 w 330200"/>
              <a:gd name="connsiteY79" fmla="*/ 227187 h 330200"/>
              <a:gd name="connsiteX80" fmla="*/ 258603 w 330200"/>
              <a:gd name="connsiteY80" fmla="*/ 233036 h 330200"/>
              <a:gd name="connsiteX81" fmla="*/ 270302 w 330200"/>
              <a:gd name="connsiteY81" fmla="*/ 233036 h 330200"/>
              <a:gd name="connsiteX82" fmla="*/ 280679 w 330200"/>
              <a:gd name="connsiteY82" fmla="*/ 222659 h 330200"/>
              <a:gd name="connsiteX83" fmla="*/ 293510 w 330200"/>
              <a:gd name="connsiteY83" fmla="*/ 235867 h 330200"/>
              <a:gd name="connsiteX84" fmla="*/ 274642 w 330200"/>
              <a:gd name="connsiteY84" fmla="*/ 254735 h 330200"/>
              <a:gd name="connsiteX85" fmla="*/ 272283 w 330200"/>
              <a:gd name="connsiteY85" fmla="*/ 260584 h 330200"/>
              <a:gd name="connsiteX86" fmla="*/ 274642 w 330200"/>
              <a:gd name="connsiteY86" fmla="*/ 266434 h 330200"/>
              <a:gd name="connsiteX87" fmla="*/ 286340 w 330200"/>
              <a:gd name="connsiteY87" fmla="*/ 266434 h 330200"/>
              <a:gd name="connsiteX88" fmla="*/ 305209 w 330200"/>
              <a:gd name="connsiteY88" fmla="*/ 247565 h 330200"/>
              <a:gd name="connsiteX89" fmla="*/ 313794 w 330200"/>
              <a:gd name="connsiteY89" fmla="*/ 256056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30200" h="330200">
                <a:moveTo>
                  <a:pt x="325398" y="244074"/>
                </a:moveTo>
                <a:lnTo>
                  <a:pt x="246339" y="165109"/>
                </a:lnTo>
                <a:lnTo>
                  <a:pt x="313699" y="97749"/>
                </a:lnTo>
                <a:cubicBezTo>
                  <a:pt x="326544" y="84832"/>
                  <a:pt x="326544" y="63966"/>
                  <a:pt x="313699" y="51049"/>
                </a:cubicBezTo>
                <a:lnTo>
                  <a:pt x="279170" y="16519"/>
                </a:lnTo>
                <a:cubicBezTo>
                  <a:pt x="266253" y="3675"/>
                  <a:pt x="245387" y="3675"/>
                  <a:pt x="232470" y="16519"/>
                </a:cubicBezTo>
                <a:lnTo>
                  <a:pt x="165109" y="83880"/>
                </a:lnTo>
                <a:lnTo>
                  <a:pt x="86144" y="4821"/>
                </a:lnTo>
                <a:cubicBezTo>
                  <a:pt x="79670" y="-1607"/>
                  <a:pt x="69222" y="-1607"/>
                  <a:pt x="62747" y="4821"/>
                </a:cubicBezTo>
                <a:lnTo>
                  <a:pt x="4821" y="62747"/>
                </a:lnTo>
                <a:cubicBezTo>
                  <a:pt x="-1607" y="69222"/>
                  <a:pt x="-1607" y="79670"/>
                  <a:pt x="4821" y="86144"/>
                </a:cubicBezTo>
                <a:lnTo>
                  <a:pt x="83880" y="165109"/>
                </a:lnTo>
                <a:lnTo>
                  <a:pt x="4821" y="244074"/>
                </a:lnTo>
                <a:cubicBezTo>
                  <a:pt x="1736" y="247186"/>
                  <a:pt x="7" y="251391"/>
                  <a:pt x="9" y="255773"/>
                </a:cubicBezTo>
                <a:lnTo>
                  <a:pt x="9" y="313699"/>
                </a:lnTo>
                <a:cubicBezTo>
                  <a:pt x="9" y="322818"/>
                  <a:pt x="7401" y="330209"/>
                  <a:pt x="16519" y="330209"/>
                </a:cubicBezTo>
                <a:lnTo>
                  <a:pt x="74446" y="330209"/>
                </a:lnTo>
                <a:cubicBezTo>
                  <a:pt x="78828" y="330212"/>
                  <a:pt x="83033" y="328482"/>
                  <a:pt x="86144" y="325398"/>
                </a:cubicBezTo>
                <a:lnTo>
                  <a:pt x="165109" y="246339"/>
                </a:lnTo>
                <a:lnTo>
                  <a:pt x="244074" y="325398"/>
                </a:lnTo>
                <a:cubicBezTo>
                  <a:pt x="250549" y="331826"/>
                  <a:pt x="260997" y="331826"/>
                  <a:pt x="267471" y="325398"/>
                </a:cubicBezTo>
                <a:lnTo>
                  <a:pt x="325398" y="267471"/>
                </a:lnTo>
                <a:cubicBezTo>
                  <a:pt x="331826" y="260997"/>
                  <a:pt x="331826" y="250549"/>
                  <a:pt x="325398" y="244074"/>
                </a:cubicBezTo>
                <a:close/>
                <a:moveTo>
                  <a:pt x="84352" y="303793"/>
                </a:moveTo>
                <a:lnTo>
                  <a:pt x="73597" y="293038"/>
                </a:lnTo>
                <a:lnTo>
                  <a:pt x="268321" y="98315"/>
                </a:lnTo>
                <a:lnTo>
                  <a:pt x="279076" y="109070"/>
                </a:lnTo>
                <a:close/>
                <a:moveTo>
                  <a:pt x="256622" y="86805"/>
                </a:moveTo>
                <a:lnTo>
                  <a:pt x="61898" y="281434"/>
                </a:lnTo>
                <a:lnTo>
                  <a:pt x="48785" y="268321"/>
                </a:lnTo>
                <a:lnTo>
                  <a:pt x="243508" y="73597"/>
                </a:lnTo>
                <a:close/>
                <a:moveTo>
                  <a:pt x="255773" y="23501"/>
                </a:moveTo>
                <a:cubicBezTo>
                  <a:pt x="260157" y="23488"/>
                  <a:pt x="264365" y="25219"/>
                  <a:pt x="267471" y="28312"/>
                </a:cubicBezTo>
                <a:lnTo>
                  <a:pt x="301907" y="62747"/>
                </a:lnTo>
                <a:cubicBezTo>
                  <a:pt x="308335" y="69222"/>
                  <a:pt x="308335" y="79670"/>
                  <a:pt x="301907" y="86144"/>
                </a:cubicBezTo>
                <a:lnTo>
                  <a:pt x="290585" y="97466"/>
                </a:lnTo>
                <a:lnTo>
                  <a:pt x="232753" y="39539"/>
                </a:lnTo>
                <a:lnTo>
                  <a:pt x="244074" y="28312"/>
                </a:lnTo>
                <a:cubicBezTo>
                  <a:pt x="247165" y="25184"/>
                  <a:pt x="251376" y="23419"/>
                  <a:pt x="255773" y="23406"/>
                </a:cubicBezTo>
                <a:close/>
                <a:moveTo>
                  <a:pt x="221149" y="51143"/>
                </a:moveTo>
                <a:lnTo>
                  <a:pt x="231904" y="61898"/>
                </a:lnTo>
                <a:lnTo>
                  <a:pt x="37181" y="256622"/>
                </a:lnTo>
                <a:lnTo>
                  <a:pt x="26425" y="245867"/>
                </a:lnTo>
                <a:close/>
                <a:moveTo>
                  <a:pt x="16519" y="74446"/>
                </a:moveTo>
                <a:lnTo>
                  <a:pt x="74446" y="16519"/>
                </a:lnTo>
                <a:lnTo>
                  <a:pt x="82937" y="25105"/>
                </a:lnTo>
                <a:lnTo>
                  <a:pt x="64068" y="43973"/>
                </a:lnTo>
                <a:cubicBezTo>
                  <a:pt x="60854" y="47210"/>
                  <a:pt x="60854" y="52434"/>
                  <a:pt x="64068" y="55672"/>
                </a:cubicBezTo>
                <a:cubicBezTo>
                  <a:pt x="65620" y="57215"/>
                  <a:pt x="67729" y="58065"/>
                  <a:pt x="69917" y="58030"/>
                </a:cubicBezTo>
                <a:cubicBezTo>
                  <a:pt x="72102" y="58044"/>
                  <a:pt x="74203" y="57197"/>
                  <a:pt x="75767" y="55672"/>
                </a:cubicBezTo>
                <a:lnTo>
                  <a:pt x="94635" y="36803"/>
                </a:lnTo>
                <a:lnTo>
                  <a:pt x="107749" y="49917"/>
                </a:lnTo>
                <a:lnTo>
                  <a:pt x="97371" y="60295"/>
                </a:lnTo>
                <a:cubicBezTo>
                  <a:pt x="94157" y="63532"/>
                  <a:pt x="94157" y="68756"/>
                  <a:pt x="97371" y="71993"/>
                </a:cubicBezTo>
                <a:cubicBezTo>
                  <a:pt x="98914" y="73561"/>
                  <a:pt x="101021" y="74445"/>
                  <a:pt x="103221" y="74446"/>
                </a:cubicBezTo>
                <a:cubicBezTo>
                  <a:pt x="105416" y="74425"/>
                  <a:pt x="107516" y="73544"/>
                  <a:pt x="109070" y="71993"/>
                </a:cubicBezTo>
                <a:lnTo>
                  <a:pt x="119447" y="61615"/>
                </a:lnTo>
                <a:lnTo>
                  <a:pt x="132089" y="74635"/>
                </a:lnTo>
                <a:lnTo>
                  <a:pt x="113221" y="93503"/>
                </a:lnTo>
                <a:cubicBezTo>
                  <a:pt x="110007" y="96740"/>
                  <a:pt x="110007" y="101964"/>
                  <a:pt x="113221" y="105202"/>
                </a:cubicBezTo>
                <a:cubicBezTo>
                  <a:pt x="114763" y="106770"/>
                  <a:pt x="116870" y="107654"/>
                  <a:pt x="119070" y="107655"/>
                </a:cubicBezTo>
                <a:cubicBezTo>
                  <a:pt x="121266" y="107633"/>
                  <a:pt x="123365" y="106753"/>
                  <a:pt x="124919" y="105202"/>
                </a:cubicBezTo>
                <a:lnTo>
                  <a:pt x="143788" y="86333"/>
                </a:lnTo>
                <a:lnTo>
                  <a:pt x="153222" y="95767"/>
                </a:lnTo>
                <a:lnTo>
                  <a:pt x="95296" y="153694"/>
                </a:lnTo>
                <a:close/>
                <a:moveTo>
                  <a:pt x="16519" y="259358"/>
                </a:moveTo>
                <a:lnTo>
                  <a:pt x="70861" y="313699"/>
                </a:lnTo>
                <a:lnTo>
                  <a:pt x="16519" y="313699"/>
                </a:lnTo>
                <a:close/>
                <a:moveTo>
                  <a:pt x="255773" y="313699"/>
                </a:moveTo>
                <a:lnTo>
                  <a:pt x="176808" y="234734"/>
                </a:lnTo>
                <a:lnTo>
                  <a:pt x="234734" y="176808"/>
                </a:lnTo>
                <a:lnTo>
                  <a:pt x="244169" y="186242"/>
                </a:lnTo>
                <a:lnTo>
                  <a:pt x="225300" y="205111"/>
                </a:lnTo>
                <a:cubicBezTo>
                  <a:pt x="223749" y="206665"/>
                  <a:pt x="222869" y="208765"/>
                  <a:pt x="222847" y="210960"/>
                </a:cubicBezTo>
                <a:cubicBezTo>
                  <a:pt x="222848" y="213160"/>
                  <a:pt x="223732" y="215267"/>
                  <a:pt x="225300" y="216809"/>
                </a:cubicBezTo>
                <a:cubicBezTo>
                  <a:pt x="228537" y="220023"/>
                  <a:pt x="233761" y="220023"/>
                  <a:pt x="236999" y="216809"/>
                </a:cubicBezTo>
                <a:lnTo>
                  <a:pt x="255867" y="197941"/>
                </a:lnTo>
                <a:lnTo>
                  <a:pt x="268981" y="210960"/>
                </a:lnTo>
                <a:lnTo>
                  <a:pt x="258603" y="221338"/>
                </a:lnTo>
                <a:cubicBezTo>
                  <a:pt x="257052" y="222892"/>
                  <a:pt x="256172" y="224992"/>
                  <a:pt x="256150" y="227187"/>
                </a:cubicBezTo>
                <a:cubicBezTo>
                  <a:pt x="256151" y="229387"/>
                  <a:pt x="257035" y="231494"/>
                  <a:pt x="258603" y="233036"/>
                </a:cubicBezTo>
                <a:cubicBezTo>
                  <a:pt x="261840" y="236250"/>
                  <a:pt x="267064" y="236250"/>
                  <a:pt x="270302" y="233036"/>
                </a:cubicBezTo>
                <a:lnTo>
                  <a:pt x="280679" y="222659"/>
                </a:lnTo>
                <a:lnTo>
                  <a:pt x="293510" y="235867"/>
                </a:lnTo>
                <a:lnTo>
                  <a:pt x="274642" y="254735"/>
                </a:lnTo>
                <a:cubicBezTo>
                  <a:pt x="273117" y="256299"/>
                  <a:pt x="272269" y="258400"/>
                  <a:pt x="272283" y="260584"/>
                </a:cubicBezTo>
                <a:cubicBezTo>
                  <a:pt x="272248" y="262772"/>
                  <a:pt x="273099" y="264882"/>
                  <a:pt x="274642" y="266434"/>
                </a:cubicBezTo>
                <a:cubicBezTo>
                  <a:pt x="277879" y="269648"/>
                  <a:pt x="283103" y="269648"/>
                  <a:pt x="286340" y="266434"/>
                </a:cubicBezTo>
                <a:lnTo>
                  <a:pt x="305209" y="247565"/>
                </a:lnTo>
                <a:lnTo>
                  <a:pt x="313794" y="256056"/>
                </a:lnTo>
                <a:close/>
              </a:path>
            </a:pathLst>
          </a:custGeom>
          <a:solidFill>
            <a:srgbClr val="177C7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5530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68396" y="1516549"/>
            <a:ext cx="8772454" cy="1510642"/>
            <a:chOff x="2006146" y="2952070"/>
            <a:chExt cx="8395344" cy="1654630"/>
          </a:xfrm>
        </p:grpSpPr>
        <p:grpSp>
          <p:nvGrpSpPr>
            <p:cNvPr id="8" name="Group 7"/>
            <p:cNvGrpSpPr/>
            <p:nvPr/>
          </p:nvGrpSpPr>
          <p:grpSpPr>
            <a:xfrm>
              <a:off x="2006146" y="2952070"/>
              <a:ext cx="5733833" cy="1654630"/>
              <a:chOff x="2006146" y="2952070"/>
              <a:chExt cx="5733833" cy="165463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" t="24483" r="67574" b="52539"/>
              <a:stretch/>
            </p:blipFill>
            <p:spPr>
              <a:xfrm>
                <a:off x="2006146" y="2952070"/>
                <a:ext cx="2699657" cy="165463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91" t="24175" r="35294" b="53221"/>
              <a:stretch/>
            </p:blipFill>
            <p:spPr>
              <a:xfrm>
                <a:off x="4820306" y="2952070"/>
                <a:ext cx="2919673" cy="1654630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31" t="25433" r="4010" b="57722"/>
            <a:stretch/>
          </p:blipFill>
          <p:spPr>
            <a:xfrm>
              <a:off x="7854484" y="2952070"/>
              <a:ext cx="2547006" cy="165463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66" b="18306"/>
          <a:stretch/>
        </p:blipFill>
        <p:spPr>
          <a:xfrm>
            <a:off x="1034928" y="3879922"/>
            <a:ext cx="9439390" cy="16231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03093" y="3220344"/>
            <a:ext cx="229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Potential fall in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1611" y="3220344"/>
            <a:ext cx="3398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E41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Sealing water not functioning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91350" y="3200745"/>
            <a:ext cx="1945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 overflow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13265" y="5574498"/>
            <a:ext cx="2676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Potential Trip Over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30636" y="5574498"/>
            <a:ext cx="2080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E41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Malfunction Meter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97231" y="5574498"/>
            <a:ext cx="193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Discharge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73" y="943486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52886" y="943486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BE41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877" y="943486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7750" y="367371"/>
            <a:ext cx="1471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1313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341574741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96050" y="1866900"/>
            <a:ext cx="4210050" cy="3009900"/>
          </a:xfrm>
          <a:prstGeom prst="rect">
            <a:avLst/>
          </a:prstGeom>
          <a:blipFill dpi="0" rotWithShape="1">
            <a:blip r:embed="rId3"/>
            <a:srcRect/>
            <a:stretch>
              <a:fillRect l="-3000" t="-11000" r="-4000" b="-10000"/>
            </a:stretch>
          </a:blipFill>
          <a:ln w="57150"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0050" y="1986855"/>
            <a:ext cx="56007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Value 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is the product /Service specification required by the customer that they willing to pay for their intended to use 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400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activity 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activity carried out by a person or machine, through changing the form or function of the product /service that meet what is needed by the customers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00050" y="1225034"/>
            <a:ext cx="4988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VALUES FOR CUSTOMERS </a:t>
            </a:r>
          </a:p>
        </p:txBody>
      </p:sp>
    </p:spTree>
    <p:extLst>
      <p:ext uri="{BB962C8B-B14F-4D97-AF65-F5344CB8AC3E}">
        <p14:creationId xmlns:p14="http://schemas.microsoft.com/office/powerpoint/2010/main" val="277817874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23851" y="891181"/>
            <a:ext cx="11146972" cy="4480919"/>
            <a:chOff x="-323851" y="891181"/>
            <a:chExt cx="11146972" cy="44809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851" y="891181"/>
              <a:ext cx="5974559" cy="448091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161247" y="218777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727121" y="2418605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89181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Non Value Added Activates - WASTE (MUDA)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Value Enabler Activates -Needed for internally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1313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Value Added Activates - Needed for Customers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B73B58E-2617-49E2-A886-5B281585C25F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raphic 10">
            <a:extLst>
              <a:ext uri="{FF2B5EF4-FFF2-40B4-BE49-F238E27FC236}">
                <a16:creationId xmlns:a16="http://schemas.microsoft.com/office/drawing/2014/main" id="{26ECA020-0719-44F9-8EE6-36BF97551604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1475F-5149-49F4-9A71-0C81F1E804F1}"/>
              </a:ext>
            </a:extLst>
          </p:cNvPr>
          <p:cNvSpPr/>
          <p:nvPr/>
        </p:nvSpPr>
        <p:spPr>
          <a:xfrm>
            <a:off x="1100649" y="367371"/>
            <a:ext cx="2683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Activities Category </a:t>
            </a:r>
          </a:p>
        </p:txBody>
      </p:sp>
    </p:spTree>
    <p:extLst>
      <p:ext uri="{BB962C8B-B14F-4D97-AF65-F5344CB8AC3E}">
        <p14:creationId xmlns:p14="http://schemas.microsoft.com/office/powerpoint/2010/main" val="80989446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2208858" y="4239821"/>
            <a:ext cx="1695891" cy="1557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62716" y="1134852"/>
            <a:ext cx="11160030" cy="4291427"/>
            <a:chOff x="454215" y="1505548"/>
            <a:chExt cx="11160030" cy="4291427"/>
          </a:xfrm>
        </p:grpSpPr>
        <p:sp>
          <p:nvSpPr>
            <p:cNvPr id="67" name="Freeform 66"/>
            <p:cNvSpPr/>
            <p:nvPr/>
          </p:nvSpPr>
          <p:spPr>
            <a:xfrm>
              <a:off x="4648237" y="1531373"/>
              <a:ext cx="1583511" cy="1329757"/>
            </a:xfrm>
            <a:custGeom>
              <a:avLst/>
              <a:gdLst>
                <a:gd name="connsiteX0" fmla="*/ 0 w 1263394"/>
                <a:gd name="connsiteY0" fmla="*/ 542239 h 1084478"/>
                <a:gd name="connsiteX1" fmla="*/ 271120 w 1263394"/>
                <a:gd name="connsiteY1" fmla="*/ 0 h 1084478"/>
                <a:gd name="connsiteX2" fmla="*/ 992275 w 1263394"/>
                <a:gd name="connsiteY2" fmla="*/ 0 h 1084478"/>
                <a:gd name="connsiteX3" fmla="*/ 1263394 w 1263394"/>
                <a:gd name="connsiteY3" fmla="*/ 542239 h 1084478"/>
                <a:gd name="connsiteX4" fmla="*/ 992275 w 1263394"/>
                <a:gd name="connsiteY4" fmla="*/ 1084478 h 1084478"/>
                <a:gd name="connsiteX5" fmla="*/ 271120 w 1263394"/>
                <a:gd name="connsiteY5" fmla="*/ 1084478 h 1084478"/>
                <a:gd name="connsiteX6" fmla="*/ 0 w 1263394"/>
                <a:gd name="connsiteY6" fmla="*/ 542239 h 10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394" h="1084478">
                  <a:moveTo>
                    <a:pt x="0" y="542239"/>
                  </a:moveTo>
                  <a:lnTo>
                    <a:pt x="271120" y="0"/>
                  </a:lnTo>
                  <a:lnTo>
                    <a:pt x="992275" y="0"/>
                  </a:lnTo>
                  <a:lnTo>
                    <a:pt x="1263394" y="542239"/>
                  </a:lnTo>
                  <a:lnTo>
                    <a:pt x="992275" y="1084478"/>
                  </a:lnTo>
                  <a:lnTo>
                    <a:pt x="271120" y="1084478"/>
                  </a:lnTo>
                  <a:lnTo>
                    <a:pt x="0" y="542239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56" tIns="225098" rIns="195656" bIns="225098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47182" y="4422496"/>
              <a:ext cx="1629574" cy="1374479"/>
            </a:xfrm>
            <a:custGeom>
              <a:avLst/>
              <a:gdLst>
                <a:gd name="connsiteX0" fmla="*/ 0 w 1300145"/>
                <a:gd name="connsiteY0" fmla="*/ 560476 h 1120951"/>
                <a:gd name="connsiteX1" fmla="*/ 280238 w 1300145"/>
                <a:gd name="connsiteY1" fmla="*/ 0 h 1120951"/>
                <a:gd name="connsiteX2" fmla="*/ 1019907 w 1300145"/>
                <a:gd name="connsiteY2" fmla="*/ 0 h 1120951"/>
                <a:gd name="connsiteX3" fmla="*/ 1300145 w 1300145"/>
                <a:gd name="connsiteY3" fmla="*/ 560476 h 1120951"/>
                <a:gd name="connsiteX4" fmla="*/ 1019907 w 1300145"/>
                <a:gd name="connsiteY4" fmla="*/ 1120951 h 1120951"/>
                <a:gd name="connsiteX5" fmla="*/ 280238 w 1300145"/>
                <a:gd name="connsiteY5" fmla="*/ 1120951 h 1120951"/>
                <a:gd name="connsiteX6" fmla="*/ 0 w 1300145"/>
                <a:gd name="connsiteY6" fmla="*/ 560476 h 11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0145" h="1120951">
                  <a:moveTo>
                    <a:pt x="0" y="560476"/>
                  </a:moveTo>
                  <a:lnTo>
                    <a:pt x="280238" y="0"/>
                  </a:lnTo>
                  <a:lnTo>
                    <a:pt x="1019907" y="0"/>
                  </a:lnTo>
                  <a:lnTo>
                    <a:pt x="1300145" y="560476"/>
                  </a:lnTo>
                  <a:lnTo>
                    <a:pt x="1019907" y="1120951"/>
                  </a:lnTo>
                  <a:lnTo>
                    <a:pt x="280238" y="1120951"/>
                  </a:lnTo>
                  <a:lnTo>
                    <a:pt x="0" y="560476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758" tIns="213320" rIns="201758" bIns="21332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>
              <a:off x="1889517" y="5029300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Hexagon 23"/>
            <p:cNvSpPr/>
            <p:nvPr/>
          </p:nvSpPr>
          <p:spPr>
            <a:xfrm>
              <a:off x="454215" y="3684234"/>
              <a:ext cx="1629574" cy="1374479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Hexagon 24"/>
            <p:cNvSpPr/>
            <p:nvPr/>
          </p:nvSpPr>
          <p:spPr>
            <a:xfrm>
              <a:off x="1563602" y="4877145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3235510" y="3667893"/>
              <a:ext cx="1629574" cy="1374479"/>
            </a:xfrm>
            <a:custGeom>
              <a:avLst/>
              <a:gdLst>
                <a:gd name="connsiteX0" fmla="*/ 0 w 1300145"/>
                <a:gd name="connsiteY0" fmla="*/ 560476 h 1120951"/>
                <a:gd name="connsiteX1" fmla="*/ 280238 w 1300145"/>
                <a:gd name="connsiteY1" fmla="*/ 0 h 1120951"/>
                <a:gd name="connsiteX2" fmla="*/ 1019907 w 1300145"/>
                <a:gd name="connsiteY2" fmla="*/ 0 h 1120951"/>
                <a:gd name="connsiteX3" fmla="*/ 1300145 w 1300145"/>
                <a:gd name="connsiteY3" fmla="*/ 560476 h 1120951"/>
                <a:gd name="connsiteX4" fmla="*/ 1019907 w 1300145"/>
                <a:gd name="connsiteY4" fmla="*/ 1120951 h 1120951"/>
                <a:gd name="connsiteX5" fmla="*/ 280238 w 1300145"/>
                <a:gd name="connsiteY5" fmla="*/ 1120951 h 1120951"/>
                <a:gd name="connsiteX6" fmla="*/ 0 w 1300145"/>
                <a:gd name="connsiteY6" fmla="*/ 560476 h 11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0145" h="1120951">
                  <a:moveTo>
                    <a:pt x="0" y="560476"/>
                  </a:moveTo>
                  <a:lnTo>
                    <a:pt x="280238" y="0"/>
                  </a:lnTo>
                  <a:lnTo>
                    <a:pt x="1019907" y="0"/>
                  </a:lnTo>
                  <a:lnTo>
                    <a:pt x="1300145" y="560476"/>
                  </a:lnTo>
                  <a:lnTo>
                    <a:pt x="1019907" y="1120951"/>
                  </a:lnTo>
                  <a:lnTo>
                    <a:pt x="280238" y="1120951"/>
                  </a:lnTo>
                  <a:lnTo>
                    <a:pt x="0" y="560476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758" tIns="213320" rIns="201758" bIns="21332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Hexagon 26"/>
            <p:cNvSpPr/>
            <p:nvPr/>
          </p:nvSpPr>
          <p:spPr>
            <a:xfrm>
              <a:off x="4349536" y="4859352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Hexagon 27"/>
            <p:cNvSpPr/>
            <p:nvPr/>
          </p:nvSpPr>
          <p:spPr>
            <a:xfrm>
              <a:off x="4623836" y="4422496"/>
              <a:ext cx="1629574" cy="1374479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Hexagon 28"/>
            <p:cNvSpPr/>
            <p:nvPr/>
          </p:nvSpPr>
          <p:spPr>
            <a:xfrm>
              <a:off x="4666171" y="5029300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1847182" y="2916559"/>
              <a:ext cx="1629574" cy="1374479"/>
            </a:xfrm>
            <a:custGeom>
              <a:avLst/>
              <a:gdLst>
                <a:gd name="connsiteX0" fmla="*/ 0 w 1300145"/>
                <a:gd name="connsiteY0" fmla="*/ 560476 h 1120951"/>
                <a:gd name="connsiteX1" fmla="*/ 280238 w 1300145"/>
                <a:gd name="connsiteY1" fmla="*/ 0 h 1120951"/>
                <a:gd name="connsiteX2" fmla="*/ 1019907 w 1300145"/>
                <a:gd name="connsiteY2" fmla="*/ 0 h 1120951"/>
                <a:gd name="connsiteX3" fmla="*/ 1300145 w 1300145"/>
                <a:gd name="connsiteY3" fmla="*/ 560476 h 1120951"/>
                <a:gd name="connsiteX4" fmla="*/ 1019907 w 1300145"/>
                <a:gd name="connsiteY4" fmla="*/ 1120951 h 1120951"/>
                <a:gd name="connsiteX5" fmla="*/ 280238 w 1300145"/>
                <a:gd name="connsiteY5" fmla="*/ 1120951 h 1120951"/>
                <a:gd name="connsiteX6" fmla="*/ 0 w 1300145"/>
                <a:gd name="connsiteY6" fmla="*/ 560476 h 11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0145" h="1120951">
                  <a:moveTo>
                    <a:pt x="0" y="560476"/>
                  </a:moveTo>
                  <a:lnTo>
                    <a:pt x="280238" y="0"/>
                  </a:lnTo>
                  <a:lnTo>
                    <a:pt x="1019907" y="0"/>
                  </a:lnTo>
                  <a:lnTo>
                    <a:pt x="1300145" y="560476"/>
                  </a:lnTo>
                  <a:lnTo>
                    <a:pt x="1019907" y="1120951"/>
                  </a:lnTo>
                  <a:lnTo>
                    <a:pt x="280238" y="1120951"/>
                  </a:lnTo>
                  <a:lnTo>
                    <a:pt x="0" y="560476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758" tIns="213320" rIns="201758" bIns="21332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Hexagon 30"/>
            <p:cNvSpPr/>
            <p:nvPr/>
          </p:nvSpPr>
          <p:spPr>
            <a:xfrm>
              <a:off x="2951930" y="2946335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Hexagon 31"/>
            <p:cNvSpPr/>
            <p:nvPr/>
          </p:nvSpPr>
          <p:spPr>
            <a:xfrm>
              <a:off x="3235510" y="2165587"/>
              <a:ext cx="1629574" cy="1374479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Hexagon 32"/>
            <p:cNvSpPr/>
            <p:nvPr/>
          </p:nvSpPr>
          <p:spPr>
            <a:xfrm>
              <a:off x="3283643" y="2769123"/>
              <a:ext cx="190793" cy="160870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/>
            <p:cNvSpPr/>
            <p:nvPr/>
          </p:nvSpPr>
          <p:spPr>
            <a:xfrm>
              <a:off x="5982668" y="3688091"/>
              <a:ext cx="1583511" cy="1329757"/>
            </a:xfrm>
            <a:custGeom>
              <a:avLst/>
              <a:gdLst>
                <a:gd name="connsiteX0" fmla="*/ 0 w 1263394"/>
                <a:gd name="connsiteY0" fmla="*/ 542239 h 1084478"/>
                <a:gd name="connsiteX1" fmla="*/ 271120 w 1263394"/>
                <a:gd name="connsiteY1" fmla="*/ 0 h 1084478"/>
                <a:gd name="connsiteX2" fmla="*/ 992275 w 1263394"/>
                <a:gd name="connsiteY2" fmla="*/ 0 h 1084478"/>
                <a:gd name="connsiteX3" fmla="*/ 1263394 w 1263394"/>
                <a:gd name="connsiteY3" fmla="*/ 542239 h 1084478"/>
                <a:gd name="connsiteX4" fmla="*/ 992275 w 1263394"/>
                <a:gd name="connsiteY4" fmla="*/ 1084478 h 1084478"/>
                <a:gd name="connsiteX5" fmla="*/ 271120 w 1263394"/>
                <a:gd name="connsiteY5" fmla="*/ 1084478 h 1084478"/>
                <a:gd name="connsiteX6" fmla="*/ 0 w 1263394"/>
                <a:gd name="connsiteY6" fmla="*/ 542239 h 10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394" h="1084478">
                  <a:moveTo>
                    <a:pt x="0" y="542239"/>
                  </a:moveTo>
                  <a:lnTo>
                    <a:pt x="271120" y="0"/>
                  </a:lnTo>
                  <a:lnTo>
                    <a:pt x="992275" y="0"/>
                  </a:lnTo>
                  <a:lnTo>
                    <a:pt x="1263394" y="542239"/>
                  </a:lnTo>
                  <a:lnTo>
                    <a:pt x="992275" y="1084478"/>
                  </a:lnTo>
                  <a:lnTo>
                    <a:pt x="271120" y="1084478"/>
                  </a:lnTo>
                  <a:lnTo>
                    <a:pt x="0" y="542239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56" tIns="206048" rIns="195656" bIns="206048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6032196" y="4275700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Hexagon 6"/>
            <p:cNvSpPr/>
            <p:nvPr/>
          </p:nvSpPr>
          <p:spPr>
            <a:xfrm>
              <a:off x="4638428" y="2965260"/>
              <a:ext cx="1583511" cy="1329757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Hexagon 7"/>
            <p:cNvSpPr/>
            <p:nvPr/>
          </p:nvSpPr>
          <p:spPr>
            <a:xfrm>
              <a:off x="5710611" y="4110621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7325513" y="2955074"/>
              <a:ext cx="1583511" cy="1329757"/>
            </a:xfrm>
            <a:custGeom>
              <a:avLst/>
              <a:gdLst>
                <a:gd name="connsiteX0" fmla="*/ 0 w 1263394"/>
                <a:gd name="connsiteY0" fmla="*/ 542239 h 1084478"/>
                <a:gd name="connsiteX1" fmla="*/ 271120 w 1263394"/>
                <a:gd name="connsiteY1" fmla="*/ 0 h 1084478"/>
                <a:gd name="connsiteX2" fmla="*/ 992275 w 1263394"/>
                <a:gd name="connsiteY2" fmla="*/ 0 h 1084478"/>
                <a:gd name="connsiteX3" fmla="*/ 1263394 w 1263394"/>
                <a:gd name="connsiteY3" fmla="*/ 542239 h 1084478"/>
                <a:gd name="connsiteX4" fmla="*/ 992275 w 1263394"/>
                <a:gd name="connsiteY4" fmla="*/ 1084478 h 1084478"/>
                <a:gd name="connsiteX5" fmla="*/ 271120 w 1263394"/>
                <a:gd name="connsiteY5" fmla="*/ 1084478 h 1084478"/>
                <a:gd name="connsiteX6" fmla="*/ 0 w 1263394"/>
                <a:gd name="connsiteY6" fmla="*/ 542239 h 10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394" h="1084478">
                  <a:moveTo>
                    <a:pt x="0" y="542239"/>
                  </a:moveTo>
                  <a:lnTo>
                    <a:pt x="271120" y="0"/>
                  </a:lnTo>
                  <a:lnTo>
                    <a:pt x="992275" y="0"/>
                  </a:lnTo>
                  <a:lnTo>
                    <a:pt x="1263394" y="542239"/>
                  </a:lnTo>
                  <a:lnTo>
                    <a:pt x="992275" y="1084478"/>
                  </a:lnTo>
                  <a:lnTo>
                    <a:pt x="271120" y="1084478"/>
                  </a:lnTo>
                  <a:lnTo>
                    <a:pt x="0" y="542239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56" tIns="206048" rIns="195656" bIns="206048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8410253" y="4099030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Hexagon 10"/>
            <p:cNvSpPr/>
            <p:nvPr/>
          </p:nvSpPr>
          <p:spPr>
            <a:xfrm>
              <a:off x="8675334" y="3685984"/>
              <a:ext cx="1583511" cy="1329757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Hexagon 11"/>
            <p:cNvSpPr/>
            <p:nvPr/>
          </p:nvSpPr>
          <p:spPr>
            <a:xfrm>
              <a:off x="8711608" y="4281670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982668" y="2238564"/>
              <a:ext cx="1583511" cy="1329757"/>
            </a:xfrm>
            <a:custGeom>
              <a:avLst/>
              <a:gdLst>
                <a:gd name="connsiteX0" fmla="*/ 0 w 1263394"/>
                <a:gd name="connsiteY0" fmla="*/ 542239 h 1084478"/>
                <a:gd name="connsiteX1" fmla="*/ 271120 w 1263394"/>
                <a:gd name="connsiteY1" fmla="*/ 0 h 1084478"/>
                <a:gd name="connsiteX2" fmla="*/ 992275 w 1263394"/>
                <a:gd name="connsiteY2" fmla="*/ 0 h 1084478"/>
                <a:gd name="connsiteX3" fmla="*/ 1263394 w 1263394"/>
                <a:gd name="connsiteY3" fmla="*/ 542239 h 1084478"/>
                <a:gd name="connsiteX4" fmla="*/ 992275 w 1263394"/>
                <a:gd name="connsiteY4" fmla="*/ 1084478 h 1084478"/>
                <a:gd name="connsiteX5" fmla="*/ 271120 w 1263394"/>
                <a:gd name="connsiteY5" fmla="*/ 1084478 h 1084478"/>
                <a:gd name="connsiteX6" fmla="*/ 0 w 1263394"/>
                <a:gd name="connsiteY6" fmla="*/ 542239 h 10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394" h="1084478">
                  <a:moveTo>
                    <a:pt x="0" y="542239"/>
                  </a:moveTo>
                  <a:lnTo>
                    <a:pt x="271120" y="0"/>
                  </a:lnTo>
                  <a:lnTo>
                    <a:pt x="992275" y="0"/>
                  </a:lnTo>
                  <a:lnTo>
                    <a:pt x="1263394" y="542239"/>
                  </a:lnTo>
                  <a:lnTo>
                    <a:pt x="992275" y="1084478"/>
                  </a:lnTo>
                  <a:lnTo>
                    <a:pt x="271120" y="1084478"/>
                  </a:lnTo>
                  <a:lnTo>
                    <a:pt x="0" y="542239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56" tIns="225098" rIns="195656" bIns="225098" numCol="1" spcCol="1270" anchor="ctr" anchorCtr="0">
              <a:noAutofit/>
            </a:bodyPr>
            <a:lstStyle/>
            <a:p>
              <a:pPr lvl="0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>
              <a:off x="7060431" y="2265959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Hexagon 14"/>
            <p:cNvSpPr/>
            <p:nvPr/>
          </p:nvSpPr>
          <p:spPr>
            <a:xfrm>
              <a:off x="7325513" y="1505548"/>
              <a:ext cx="1583511" cy="1329757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Hexagon 15"/>
            <p:cNvSpPr/>
            <p:nvPr/>
          </p:nvSpPr>
          <p:spPr>
            <a:xfrm>
              <a:off x="7361787" y="2094911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8675333" y="2236458"/>
              <a:ext cx="1583511" cy="1329757"/>
            </a:xfrm>
            <a:custGeom>
              <a:avLst/>
              <a:gdLst>
                <a:gd name="connsiteX0" fmla="*/ 0 w 1263394"/>
                <a:gd name="connsiteY0" fmla="*/ 542239 h 1084478"/>
                <a:gd name="connsiteX1" fmla="*/ 271120 w 1263394"/>
                <a:gd name="connsiteY1" fmla="*/ 0 h 1084478"/>
                <a:gd name="connsiteX2" fmla="*/ 992275 w 1263394"/>
                <a:gd name="connsiteY2" fmla="*/ 0 h 1084478"/>
                <a:gd name="connsiteX3" fmla="*/ 1263394 w 1263394"/>
                <a:gd name="connsiteY3" fmla="*/ 542239 h 1084478"/>
                <a:gd name="connsiteX4" fmla="*/ 992275 w 1263394"/>
                <a:gd name="connsiteY4" fmla="*/ 1084478 h 1084478"/>
                <a:gd name="connsiteX5" fmla="*/ 271120 w 1263394"/>
                <a:gd name="connsiteY5" fmla="*/ 1084478 h 1084478"/>
                <a:gd name="connsiteX6" fmla="*/ 0 w 1263394"/>
                <a:gd name="connsiteY6" fmla="*/ 542239 h 10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3394" h="1084478">
                  <a:moveTo>
                    <a:pt x="0" y="542239"/>
                  </a:moveTo>
                  <a:lnTo>
                    <a:pt x="271120" y="0"/>
                  </a:lnTo>
                  <a:lnTo>
                    <a:pt x="992275" y="0"/>
                  </a:lnTo>
                  <a:lnTo>
                    <a:pt x="1263394" y="542239"/>
                  </a:lnTo>
                  <a:lnTo>
                    <a:pt x="992275" y="1084478"/>
                  </a:lnTo>
                  <a:lnTo>
                    <a:pt x="271120" y="1084478"/>
                  </a:lnTo>
                  <a:lnTo>
                    <a:pt x="0" y="542239"/>
                  </a:lnTo>
                  <a:close/>
                </a:path>
              </a:pathLst>
            </a:custGeom>
            <a:solidFill>
              <a:srgbClr val="177C72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656" tIns="206048" rIns="195656" bIns="206048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10037011" y="2823362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Hexagon 18"/>
            <p:cNvSpPr/>
            <p:nvPr/>
          </p:nvSpPr>
          <p:spPr>
            <a:xfrm>
              <a:off x="10030734" y="2967366"/>
              <a:ext cx="1583511" cy="1329757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rgbClr val="177C7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Hexagon 19"/>
            <p:cNvSpPr/>
            <p:nvPr/>
          </p:nvSpPr>
          <p:spPr>
            <a:xfrm>
              <a:off x="10350209" y="2990903"/>
              <a:ext cx="184858" cy="15594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51" b="78551"/>
            <a:stretch/>
          </p:blipFill>
          <p:spPr>
            <a:xfrm>
              <a:off x="3764616" y="2668677"/>
              <a:ext cx="883660" cy="42134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2355668" y="3447334"/>
              <a:ext cx="7745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Motion 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9" r="50794" b="71133"/>
            <a:stretch/>
          </p:blipFill>
          <p:spPr>
            <a:xfrm>
              <a:off x="4845396" y="3447334"/>
              <a:ext cx="1189262" cy="567057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559757" y="4177004"/>
              <a:ext cx="9982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Inventory 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31" b="76331"/>
            <a:stretch/>
          </p:blipFill>
          <p:spPr>
            <a:xfrm>
              <a:off x="8729155" y="4138999"/>
              <a:ext cx="975110" cy="464947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7804672" y="3504837"/>
              <a:ext cx="8305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Defects 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53" r="15213" b="73766"/>
            <a:stretch/>
          </p:blipFill>
          <p:spPr>
            <a:xfrm>
              <a:off x="7828258" y="1993195"/>
              <a:ext cx="1080766" cy="515326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6370103" y="2722879"/>
              <a:ext cx="8323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Waiting 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72" t="72057" r="38914"/>
            <a:stretch/>
          </p:blipFill>
          <p:spPr>
            <a:xfrm>
              <a:off x="903517" y="4006237"/>
              <a:ext cx="725659" cy="548905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016775" y="4915078"/>
              <a:ext cx="1362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Transportation 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1" t="75859" r="67045" b="-10317"/>
            <a:stretch/>
          </p:blipFill>
          <p:spPr>
            <a:xfrm>
              <a:off x="4991815" y="4777091"/>
              <a:ext cx="935764" cy="676887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6154550" y="4204868"/>
              <a:ext cx="14551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Overproduction 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88" t="73980" r="4292"/>
            <a:stretch/>
          </p:blipFill>
          <p:spPr>
            <a:xfrm>
              <a:off x="10442655" y="3345649"/>
              <a:ext cx="1071999" cy="511145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8989246" y="2659322"/>
              <a:ext cx="1079847" cy="523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processing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935233" y="2042367"/>
              <a:ext cx="12263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Value Added 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6538355" y="4853055"/>
            <a:ext cx="4718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 and Globally ordinary organizations contain at least 70% waste in their business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47750" y="367371"/>
            <a:ext cx="2459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1313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MUDA (Wastes)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099657" y="5497973"/>
            <a:ext cx="37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Our level of MUDA?</a:t>
            </a:r>
          </a:p>
        </p:txBody>
      </p:sp>
    </p:spTree>
    <p:extLst>
      <p:ext uri="{BB962C8B-B14F-4D97-AF65-F5344CB8AC3E}">
        <p14:creationId xmlns:p14="http://schemas.microsoft.com/office/powerpoint/2010/main" val="38649055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842124" y="1018252"/>
            <a:ext cx="11102391" cy="3971925"/>
            <a:chOff x="1108824" y="1475452"/>
            <a:chExt cx="11102391" cy="39719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65" y="1475452"/>
              <a:ext cx="5962650" cy="3971925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1108824" y="2380907"/>
              <a:ext cx="4572000" cy="387612"/>
              <a:chOff x="748144" y="1741229"/>
              <a:chExt cx="4572000" cy="38761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853081" y="1741229"/>
                <a:ext cx="3408573" cy="387612"/>
                <a:chOff x="1970681" y="1349884"/>
                <a:chExt cx="3408573" cy="387612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2004034" y="1382563"/>
                  <a:ext cx="1870861" cy="351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1970681" y="1368164"/>
                  <a:ext cx="15039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8.00 to 8.10 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978101" y="1349884"/>
                  <a:ext cx="140115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Attendance </a:t>
                  </a:r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840714" y="1773908"/>
                <a:ext cx="45719" cy="3510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94994" y="1773908"/>
                <a:ext cx="45719" cy="351052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48145" y="1773908"/>
                <a:ext cx="45719" cy="351052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748144" y="2114441"/>
                <a:ext cx="4572000" cy="0"/>
              </a:xfrm>
              <a:prstGeom prst="line">
                <a:avLst/>
              </a:prstGeom>
              <a:ln w="28575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1116444" y="3033882"/>
              <a:ext cx="4572000" cy="387612"/>
              <a:chOff x="748144" y="1741229"/>
              <a:chExt cx="4572000" cy="38761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853081" y="1741229"/>
                <a:ext cx="3279563" cy="387612"/>
                <a:chOff x="1970681" y="1349884"/>
                <a:chExt cx="3279563" cy="387612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2004034" y="1382563"/>
                  <a:ext cx="1870861" cy="351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970681" y="1368164"/>
                  <a:ext cx="163057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9.45 to 10.00 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3978101" y="1349884"/>
                  <a:ext cx="127214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Rest Time </a:t>
                  </a:r>
                </a:p>
              </p:txBody>
            </p:sp>
          </p:grpSp>
          <p:sp>
            <p:nvSpPr>
              <p:cNvPr id="68" name="Rectangle 67"/>
              <p:cNvSpPr/>
              <p:nvPr/>
            </p:nvSpPr>
            <p:spPr>
              <a:xfrm>
                <a:off x="840714" y="1773908"/>
                <a:ext cx="45719" cy="3510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94994" y="1773908"/>
                <a:ext cx="45719" cy="351052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48145" y="1773908"/>
                <a:ext cx="45719" cy="351052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748144" y="2114441"/>
                <a:ext cx="4572000" cy="0"/>
              </a:xfrm>
              <a:prstGeom prst="line">
                <a:avLst/>
              </a:prstGeom>
              <a:ln w="28575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1131684" y="3623208"/>
              <a:ext cx="4572000" cy="387612"/>
              <a:chOff x="748144" y="1741229"/>
              <a:chExt cx="4572000" cy="387612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853081" y="1741229"/>
                <a:ext cx="3517770" cy="387612"/>
                <a:chOff x="1970681" y="1349884"/>
                <a:chExt cx="3517770" cy="387612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2004034" y="1382563"/>
                  <a:ext cx="1870861" cy="351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970681" y="1368164"/>
                  <a:ext cx="168507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12.00 to 13.30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3978101" y="1349884"/>
                  <a:ext cx="15103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Lunch  Time </a:t>
                  </a: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840714" y="1773908"/>
                <a:ext cx="45719" cy="3510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94994" y="1773908"/>
                <a:ext cx="45719" cy="351052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48145" y="1773908"/>
                <a:ext cx="45719" cy="351052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>
                <a:off x="748144" y="2114441"/>
                <a:ext cx="4572000" cy="0"/>
              </a:xfrm>
              <a:prstGeom prst="line">
                <a:avLst/>
              </a:prstGeom>
              <a:ln w="28575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1108824" y="4207408"/>
              <a:ext cx="4572000" cy="387612"/>
              <a:chOff x="748144" y="1741229"/>
              <a:chExt cx="4572000" cy="38761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853081" y="1741229"/>
                <a:ext cx="3351699" cy="387612"/>
                <a:chOff x="1970681" y="1349884"/>
                <a:chExt cx="3351699" cy="387612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2004034" y="1382563"/>
                  <a:ext cx="1870861" cy="351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970681" y="1368164"/>
                  <a:ext cx="168507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15.40 to 16.00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3978101" y="1349884"/>
                  <a:ext cx="13442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Rest  Time </a:t>
                  </a: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840714" y="1773908"/>
                <a:ext cx="45719" cy="3510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94994" y="1773908"/>
                <a:ext cx="45719" cy="351052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48145" y="1773908"/>
                <a:ext cx="45719" cy="351052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748144" y="2114441"/>
                <a:ext cx="4572000" cy="0"/>
              </a:xfrm>
              <a:prstGeom prst="line">
                <a:avLst/>
              </a:prstGeom>
              <a:ln w="28575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1108824" y="4804308"/>
              <a:ext cx="4572000" cy="387612"/>
              <a:chOff x="748144" y="1741229"/>
              <a:chExt cx="4572000" cy="38761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853081" y="1741229"/>
                <a:ext cx="3351699" cy="387612"/>
                <a:chOff x="1970681" y="1349884"/>
                <a:chExt cx="3351699" cy="387612"/>
              </a:xfrm>
            </p:grpSpPr>
            <p:sp>
              <p:nvSpPr>
                <p:cNvPr id="99" name="Rectangle 98"/>
                <p:cNvSpPr/>
                <p:nvPr/>
              </p:nvSpPr>
              <p:spPr>
                <a:xfrm>
                  <a:off x="2004034" y="1382563"/>
                  <a:ext cx="1870861" cy="3510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1970681" y="1368164"/>
                  <a:ext cx="168507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15.40 to 16.00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978101" y="1349884"/>
                  <a:ext cx="13442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Rest  Time </a:t>
                  </a: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840714" y="1773908"/>
                <a:ext cx="45719" cy="35105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94994" y="1773908"/>
                <a:ext cx="45719" cy="351052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48145" y="1773908"/>
                <a:ext cx="45719" cy="351052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748144" y="2114441"/>
                <a:ext cx="4572000" cy="0"/>
              </a:xfrm>
              <a:prstGeom prst="line">
                <a:avLst/>
              </a:prstGeom>
              <a:ln w="28575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/>
            <p:cNvSpPr/>
            <p:nvPr/>
          </p:nvSpPr>
          <p:spPr>
            <a:xfrm>
              <a:off x="8763000" y="2764638"/>
              <a:ext cx="723900" cy="2692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60889" y="1219990"/>
            <a:ext cx="210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77C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 Frame </a:t>
            </a:r>
          </a:p>
        </p:txBody>
      </p:sp>
    </p:spTree>
    <p:extLst>
      <p:ext uri="{BB962C8B-B14F-4D97-AF65-F5344CB8AC3E}">
        <p14:creationId xmlns:p14="http://schemas.microsoft.com/office/powerpoint/2010/main" val="256167033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89148" y="1320799"/>
            <a:ext cx="3847152" cy="3911601"/>
            <a:chOff x="7328848" y="1828799"/>
            <a:chExt cx="3483865" cy="3911601"/>
          </a:xfrm>
        </p:grpSpPr>
        <p:sp>
          <p:nvSpPr>
            <p:cNvPr id="2" name="Rectangle 1"/>
            <p:cNvSpPr/>
            <p:nvPr/>
          </p:nvSpPr>
          <p:spPr>
            <a:xfrm>
              <a:off x="7328848" y="1828799"/>
              <a:ext cx="3480179" cy="26476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4000" t="-2000" r="-23000" b="-2000"/>
              </a:stretch>
            </a:blipFill>
            <a:ln w="7620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328849" y="4326338"/>
              <a:ext cx="3483864" cy="1414062"/>
            </a:xfrm>
            <a:prstGeom prst="rect">
              <a:avLst/>
            </a:prstGeom>
            <a:solidFill>
              <a:srgbClr val="177C72"/>
            </a:solidFill>
            <a:ln w="76200"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That is caused by the process of transporting /moving goods / materials</a:t>
              </a:r>
            </a:p>
            <a:p>
              <a:pPr algn="ctr"/>
              <a:r>
                <a:rPr lang="en-US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 a process using a vehicle that does not help provide the required value 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986971" y="152566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Transactional</a:t>
            </a:r>
            <a:r>
              <a:rPr lang="en-US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Paper-based data transfer instead of Electronic.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Inter-Office Mail routing for unnecessary approvals /Processing.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6971" y="32799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Forklifts, Conveyors Long travel distance unplanned premium freight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batch containers.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856343" y="520586"/>
            <a:ext cx="3368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77C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of Transportation </a:t>
            </a:r>
            <a:endParaRPr lang="en-US" sz="2000" dirty="0">
              <a:solidFill>
                <a:srgbClr val="177C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1720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39" y="2629623"/>
            <a:ext cx="2009351" cy="3089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7" y="1221736"/>
            <a:ext cx="2009351" cy="3089003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2541299" y="783772"/>
            <a:ext cx="1842016" cy="1599108"/>
          </a:xfrm>
          <a:prstGeom prst="wedgeEllipseCallout">
            <a:avLst>
              <a:gd name="adj1" fmla="val -78737"/>
              <a:gd name="adj2" fmla="val 32561"/>
            </a:avLst>
          </a:prstGeom>
          <a:noFill/>
          <a:ln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5602514" y="1314808"/>
            <a:ext cx="2115245" cy="2125078"/>
          </a:xfrm>
          <a:prstGeom prst="wedgeEllipseCallout">
            <a:avLst>
              <a:gd name="adj1" fmla="val -86836"/>
              <a:gd name="adj2" fmla="val 42500"/>
            </a:avLst>
          </a:prstGeom>
          <a:noFill/>
          <a:ln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E412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1263" y="1065269"/>
            <a:ext cx="1162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89181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Price is cheaper .....come and Buy 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0465" y="1758300"/>
            <a:ext cx="15793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Price is more expensive because My RAW Materials come from places far from the factory </a:t>
            </a:r>
          </a:p>
        </p:txBody>
      </p:sp>
      <p:sp>
        <p:nvSpPr>
          <p:cNvPr id="9" name="Flowchart: Stored Data 8"/>
          <p:cNvSpPr/>
          <p:nvPr/>
        </p:nvSpPr>
        <p:spPr>
          <a:xfrm>
            <a:off x="191983" y="948970"/>
            <a:ext cx="1130117" cy="536564"/>
          </a:xfrm>
          <a:prstGeom prst="flowChartOnlineStorage">
            <a:avLst/>
          </a:prstGeom>
          <a:solidFill>
            <a:srgbClr val="89181C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$29</a:t>
            </a:r>
          </a:p>
        </p:txBody>
      </p:sp>
      <p:sp>
        <p:nvSpPr>
          <p:cNvPr id="11" name="Flowchart: Stored Data 10"/>
          <p:cNvSpPr/>
          <p:nvPr/>
        </p:nvSpPr>
        <p:spPr>
          <a:xfrm>
            <a:off x="3110686" y="2606731"/>
            <a:ext cx="1130117" cy="536564"/>
          </a:xfrm>
          <a:prstGeom prst="flowChartOnlineStorage">
            <a:avLst/>
          </a:prstGeom>
          <a:solidFill>
            <a:srgbClr val="89181C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$35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61186" y="2727796"/>
            <a:ext cx="3037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05548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4226" y="4441149"/>
            <a:ext cx="3904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is caused by the accumulation of excessive material with no demand, where the Materials tie up CASH(money)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r="24445" b="9320"/>
          <a:stretch/>
        </p:blipFill>
        <p:spPr>
          <a:xfrm>
            <a:off x="7133770" y="1877563"/>
            <a:ext cx="4325257" cy="24184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428" y="1650206"/>
            <a:ext cx="5021944" cy="3775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Excessive backlog of work to be processed.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Much  Paper to be handled processed &amp; filled.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what we can instead of what customer needs.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obsolescence &amp; write offs 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5257" y="493486"/>
            <a:ext cx="3875314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of  Inventory </a:t>
            </a:r>
          </a:p>
        </p:txBody>
      </p:sp>
    </p:spTree>
    <p:extLst>
      <p:ext uri="{BB962C8B-B14F-4D97-AF65-F5344CB8AC3E}">
        <p14:creationId xmlns:p14="http://schemas.microsoft.com/office/powerpoint/2010/main" val="196179805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5257" y="493486"/>
            <a:ext cx="3875314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of  Motion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14" y="1977266"/>
            <a:ext cx="5714286" cy="2380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44226" y="4441149"/>
            <a:ext cx="3904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is caused by the movement of the human body which does not add 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to the Raw materials in the process of becoming finished goods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25714" y="1977266"/>
            <a:ext cx="5268686" cy="335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TRASACTIONAL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to deliver Paperwork,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Poor ergonomic work space,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Chasing needed information or Data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Repetitive and unnecessary movement of parts and people caused by poor ergonomic design </a:t>
            </a:r>
          </a:p>
        </p:txBody>
      </p:sp>
    </p:spTree>
    <p:extLst>
      <p:ext uri="{BB962C8B-B14F-4D97-AF65-F5344CB8AC3E}">
        <p14:creationId xmlns:p14="http://schemas.microsoft.com/office/powerpoint/2010/main" val="4589713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5257" y="493486"/>
            <a:ext cx="3875314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of  Waiting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/>
          <a:stretch/>
        </p:blipFill>
        <p:spPr>
          <a:xfrm>
            <a:off x="7097485" y="2584754"/>
            <a:ext cx="4281714" cy="25382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2172" y="2387868"/>
            <a:ext cx="5370286" cy="2388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for meeting to start 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for information, paper works, approvals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for machines to cycle,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for materials &amp; tools</a:t>
            </a:r>
            <a:endParaRPr lang="en-US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18398" y="5246353"/>
            <a:ext cx="3439887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type of MUDA is the most happening because it is not visible in plain sight</a:t>
            </a:r>
            <a:endParaRPr lang="en-US" dirty="0">
              <a:solidFill>
                <a:srgbClr val="44444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57524" y="1545761"/>
            <a:ext cx="3961636" cy="69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spent with no activity at all on the material &amp; Transaction</a:t>
            </a:r>
            <a:endParaRPr lang="en-US" dirty="0">
              <a:solidFill>
                <a:srgbClr val="44444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6640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8"/>
          <a:stretch/>
        </p:blipFill>
        <p:spPr>
          <a:xfrm>
            <a:off x="6813817" y="1863624"/>
            <a:ext cx="4594411" cy="2926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0113" y="493486"/>
            <a:ext cx="4601029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for Overproduction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9365" y="4980170"/>
            <a:ext cx="4383314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caused by too much production compare to market &amp; subsequent downstream demand.</a:t>
            </a:r>
            <a:endParaRPr lang="en-US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286" y="1863624"/>
            <a:ext cx="5007428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reports, reviews, approvals, paperwork. Doing more than its needed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Running machines and making parts to keep the machines and people busy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fill up machines capabilities and not customer demand</a:t>
            </a:r>
            <a:endParaRPr lang="en-US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95853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33" y="1392057"/>
            <a:ext cx="4396171" cy="3124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886" y="4516787"/>
            <a:ext cx="3049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89181C"/>
                </a:solidFill>
              </a:rPr>
              <a:t>Is this Good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5" y="1851671"/>
            <a:ext cx="2700338" cy="266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51E5A-8B31-4470-9DF1-4F262287777D}"/>
              </a:ext>
            </a:extLst>
          </p:cNvPr>
          <p:cNvSpPr txBox="1"/>
          <p:nvPr/>
        </p:nvSpPr>
        <p:spPr>
          <a:xfrm>
            <a:off x="8863372" y="3075057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83742353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80113" y="493486"/>
            <a:ext cx="4601029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for Over processing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9365" y="4980170"/>
            <a:ext cx="4383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Caused by excessive work steps to achieve the required result or provide what customer not needed in term of specification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7943" y="2055487"/>
            <a:ext cx="5007428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approvals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Checking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Incapable machines and processes.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Providing features or function not needed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9"/>
          <a:stretch/>
        </p:blipFill>
        <p:spPr>
          <a:xfrm>
            <a:off x="7309662" y="1772905"/>
            <a:ext cx="3993017" cy="31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593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80113" y="493486"/>
            <a:ext cx="4601029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for Defect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8050" y="4380848"/>
            <a:ext cx="4383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or service that does Not meet customer requirements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3429" y="2055487"/>
            <a:ext cx="5007428" cy="294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information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Rework, lost time, mistakes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Scrape, rework, lost capacity due to process issues, inaccurate or missing standards operating procedures. 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49" y="2055487"/>
            <a:ext cx="3874716" cy="21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9022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5471B2-E1C8-41F2-ABFA-B480A250E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75285" y="1616049"/>
            <a:ext cx="6772811" cy="451238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EB7D092-60CB-4043-880C-5A491325C6E9}"/>
              </a:ext>
            </a:extLst>
          </p:cNvPr>
          <p:cNvSpPr/>
          <p:nvPr/>
        </p:nvSpPr>
        <p:spPr>
          <a:xfrm>
            <a:off x="5144207" y="729566"/>
            <a:ext cx="2547816" cy="821201"/>
          </a:xfrm>
          <a:prstGeom prst="wedgeRoundRectCallout">
            <a:avLst>
              <a:gd name="adj1" fmla="val -61981"/>
              <a:gd name="adj2" fmla="val 175576"/>
              <a:gd name="adj3" fmla="val 16667"/>
            </a:avLst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Use 1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DAY……….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899D016-4C03-4373-BB74-269B7349476A}"/>
              </a:ext>
            </a:extLst>
          </p:cNvPr>
          <p:cNvSpPr/>
          <p:nvPr/>
        </p:nvSpPr>
        <p:spPr>
          <a:xfrm>
            <a:off x="436682" y="729566"/>
            <a:ext cx="2756683" cy="1214038"/>
          </a:xfrm>
          <a:prstGeom prst="wedgeRoundRectCallout">
            <a:avLst>
              <a:gd name="adj1" fmla="val -3860"/>
              <a:gd name="adj2" fmla="val 147762"/>
              <a:gd name="adj3" fmla="val 16667"/>
            </a:avLst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 replacement only can be delivery after 1 week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5AFC9-0A46-4E72-852B-6F679979A8B4}"/>
              </a:ext>
            </a:extLst>
          </p:cNvPr>
          <p:cNvSpPr txBox="1"/>
          <p:nvPr/>
        </p:nvSpPr>
        <p:spPr>
          <a:xfrm>
            <a:off x="4955521" y="5348904"/>
            <a:ext cx="333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177C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This Good ?</a:t>
            </a:r>
            <a:endParaRPr lang="en-US" sz="3600" b="1" dirty="0">
              <a:solidFill>
                <a:srgbClr val="177C7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BC19B-844A-4095-81FB-9D01AFFB0EF3}"/>
              </a:ext>
            </a:extLst>
          </p:cNvPr>
          <p:cNvSpPr txBox="1"/>
          <p:nvPr/>
        </p:nvSpPr>
        <p:spPr>
          <a:xfrm>
            <a:off x="8598607" y="3225910"/>
            <a:ext cx="33387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55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32865" y="826290"/>
            <a:ext cx="6158150" cy="4510110"/>
            <a:chOff x="732865" y="826290"/>
            <a:chExt cx="6158150" cy="4510110"/>
          </a:xfrm>
        </p:grpSpPr>
        <p:sp>
          <p:nvSpPr>
            <p:cNvPr id="4" name="TextBox 3"/>
            <p:cNvSpPr txBox="1"/>
            <p:nvPr/>
          </p:nvSpPr>
          <p:spPr>
            <a:xfrm>
              <a:off x="1349890" y="1803110"/>
              <a:ext cx="1752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LAT Objectives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49890" y="2602482"/>
              <a:ext cx="1737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is LEAN ?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9890" y="3388926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LEAN History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49890" y="4168938"/>
              <a:ext cx="1315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LEAN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49890" y="4916258"/>
              <a:ext cx="100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 Gen’s 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6289" y="1790410"/>
              <a:ext cx="2004726" cy="1756595"/>
              <a:chOff x="716599" y="3307676"/>
              <a:chExt cx="2004726" cy="175659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6599" y="3307676"/>
                <a:ext cx="1821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LEAN Principles 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43274" y="3586943"/>
                <a:ext cx="177805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Just in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Takt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Time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Pull System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Jidoka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Kiazen 3-1-3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59961" y="1817648"/>
              <a:ext cx="366626" cy="361950"/>
              <a:chOff x="5324437" y="4855819"/>
              <a:chExt cx="366626" cy="36195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324437" y="4855819"/>
                <a:ext cx="366626" cy="361950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Graphic 490">
                <a:extLst>
                  <a:ext uri="{FF2B5EF4-FFF2-40B4-BE49-F238E27FC236}">
                    <a16:creationId xmlns:a16="http://schemas.microsoft.com/office/drawing/2014/main" id="{1A62A7A3-D9D1-734C-A3C8-62ADE83A8E25}"/>
                  </a:ext>
                </a:extLst>
              </p:cNvPr>
              <p:cNvSpPr/>
              <p:nvPr/>
            </p:nvSpPr>
            <p:spPr>
              <a:xfrm>
                <a:off x="5362661" y="4895850"/>
                <a:ext cx="290178" cy="281888"/>
              </a:xfrm>
              <a:custGeom>
                <a:avLst/>
                <a:gdLst>
                  <a:gd name="connsiteX0" fmla="*/ 324140 w 330200"/>
                  <a:gd name="connsiteY0" fmla="*/ 3680 h 320765"/>
                  <a:gd name="connsiteX1" fmla="*/ 313762 w 330200"/>
                  <a:gd name="connsiteY1" fmla="*/ 1 h 320765"/>
                  <a:gd name="connsiteX2" fmla="*/ 305177 w 330200"/>
                  <a:gd name="connsiteY2" fmla="*/ 2454 h 320765"/>
                  <a:gd name="connsiteX3" fmla="*/ 7997 w 330200"/>
                  <a:gd name="connsiteY3" fmla="*/ 184064 h 320765"/>
                  <a:gd name="connsiteX4" fmla="*/ 733 w 330200"/>
                  <a:gd name="connsiteY4" fmla="*/ 202932 h 320765"/>
                  <a:gd name="connsiteX5" fmla="*/ 16582 w 330200"/>
                  <a:gd name="connsiteY5" fmla="*/ 215008 h 320765"/>
                  <a:gd name="connsiteX6" fmla="*/ 115642 w 330200"/>
                  <a:gd name="connsiteY6" fmla="*/ 215008 h 320765"/>
                  <a:gd name="connsiteX7" fmla="*/ 115642 w 330200"/>
                  <a:gd name="connsiteY7" fmla="*/ 321899 h 320765"/>
                  <a:gd name="connsiteX8" fmla="*/ 121586 w 330200"/>
                  <a:gd name="connsiteY8" fmla="*/ 329918 h 320765"/>
                  <a:gd name="connsiteX9" fmla="*/ 123945 w 330200"/>
                  <a:gd name="connsiteY9" fmla="*/ 329918 h 320765"/>
                  <a:gd name="connsiteX10" fmla="*/ 130926 w 330200"/>
                  <a:gd name="connsiteY10" fmla="*/ 326050 h 320765"/>
                  <a:gd name="connsiteX11" fmla="*/ 183192 w 330200"/>
                  <a:gd name="connsiteY11" fmla="*/ 241802 h 320765"/>
                  <a:gd name="connsiteX12" fmla="*/ 223854 w 330200"/>
                  <a:gd name="connsiteY12" fmla="*/ 262180 h 320765"/>
                  <a:gd name="connsiteX13" fmla="*/ 231212 w 330200"/>
                  <a:gd name="connsiteY13" fmla="*/ 263878 h 320765"/>
                  <a:gd name="connsiteX14" fmla="*/ 237345 w 330200"/>
                  <a:gd name="connsiteY14" fmla="*/ 262651 h 320765"/>
                  <a:gd name="connsiteX15" fmla="*/ 246779 w 330200"/>
                  <a:gd name="connsiteY15" fmla="*/ 253217 h 320765"/>
                  <a:gd name="connsiteX16" fmla="*/ 329329 w 330200"/>
                  <a:gd name="connsiteY16" fmla="*/ 22077 h 320765"/>
                  <a:gd name="connsiteX17" fmla="*/ 324140 w 330200"/>
                  <a:gd name="connsiteY17" fmla="*/ 3680 h 320765"/>
                  <a:gd name="connsiteX18" fmla="*/ 283761 w 330200"/>
                  <a:gd name="connsiteY18" fmla="*/ 34813 h 320765"/>
                  <a:gd name="connsiteX19" fmla="*/ 120454 w 330200"/>
                  <a:gd name="connsiteY19" fmla="*/ 198121 h 320765"/>
                  <a:gd name="connsiteX20" fmla="*/ 16677 w 330200"/>
                  <a:gd name="connsiteY20" fmla="*/ 198121 h 320765"/>
                  <a:gd name="connsiteX21" fmla="*/ 132152 w 330200"/>
                  <a:gd name="connsiteY21" fmla="*/ 293030 h 320765"/>
                  <a:gd name="connsiteX22" fmla="*/ 132152 w 330200"/>
                  <a:gd name="connsiteY22" fmla="*/ 216989 h 320765"/>
                  <a:gd name="connsiteX23" fmla="*/ 168380 w 330200"/>
                  <a:gd name="connsiteY23" fmla="*/ 235103 h 320765"/>
                  <a:gd name="connsiteX24" fmla="*/ 231212 w 330200"/>
                  <a:gd name="connsiteY24" fmla="*/ 247651 h 320765"/>
                  <a:gd name="connsiteX25" fmla="*/ 139889 w 330200"/>
                  <a:gd name="connsiteY25" fmla="*/ 201989 h 320765"/>
                  <a:gd name="connsiteX26" fmla="*/ 307253 w 330200"/>
                  <a:gd name="connsiteY26" fmla="*/ 34625 h 320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30200" h="320765">
                    <a:moveTo>
                      <a:pt x="324140" y="3680"/>
                    </a:moveTo>
                    <a:cubicBezTo>
                      <a:pt x="321208" y="1296"/>
                      <a:pt x="317542" y="-4"/>
                      <a:pt x="313762" y="1"/>
                    </a:cubicBezTo>
                    <a:cubicBezTo>
                      <a:pt x="310723" y="-32"/>
                      <a:pt x="307740" y="820"/>
                      <a:pt x="305177" y="2454"/>
                    </a:cubicBezTo>
                    <a:lnTo>
                      <a:pt x="7997" y="184064"/>
                    </a:lnTo>
                    <a:cubicBezTo>
                      <a:pt x="1503" y="187916"/>
                      <a:pt x="-1502" y="195720"/>
                      <a:pt x="733" y="202932"/>
                    </a:cubicBezTo>
                    <a:cubicBezTo>
                      <a:pt x="2690" y="210071"/>
                      <a:pt x="9181" y="215016"/>
                      <a:pt x="16582" y="215008"/>
                    </a:cubicBezTo>
                    <a:lnTo>
                      <a:pt x="115642" y="215008"/>
                    </a:lnTo>
                    <a:lnTo>
                      <a:pt x="115642" y="321899"/>
                    </a:lnTo>
                    <a:cubicBezTo>
                      <a:pt x="115616" y="325597"/>
                      <a:pt x="118040" y="328867"/>
                      <a:pt x="121586" y="329918"/>
                    </a:cubicBezTo>
                    <a:cubicBezTo>
                      <a:pt x="122370" y="330010"/>
                      <a:pt x="123161" y="330010"/>
                      <a:pt x="123945" y="329918"/>
                    </a:cubicBezTo>
                    <a:cubicBezTo>
                      <a:pt x="126780" y="329905"/>
                      <a:pt x="129412" y="328447"/>
                      <a:pt x="130926" y="326050"/>
                    </a:cubicBezTo>
                    <a:lnTo>
                      <a:pt x="183192" y="241802"/>
                    </a:lnTo>
                    <a:lnTo>
                      <a:pt x="223854" y="262180"/>
                    </a:lnTo>
                    <a:cubicBezTo>
                      <a:pt x="226143" y="263307"/>
                      <a:pt x="228661" y="263888"/>
                      <a:pt x="231212" y="263878"/>
                    </a:cubicBezTo>
                    <a:cubicBezTo>
                      <a:pt x="233319" y="263891"/>
                      <a:pt x="235405" y="263473"/>
                      <a:pt x="237345" y="262651"/>
                    </a:cubicBezTo>
                    <a:cubicBezTo>
                      <a:pt x="241697" y="261005"/>
                      <a:pt x="245132" y="257569"/>
                      <a:pt x="246779" y="253217"/>
                    </a:cubicBezTo>
                    <a:lnTo>
                      <a:pt x="329329" y="22077"/>
                    </a:lnTo>
                    <a:cubicBezTo>
                      <a:pt x="331686" y="15465"/>
                      <a:pt x="329605" y="8086"/>
                      <a:pt x="324140" y="3680"/>
                    </a:cubicBezTo>
                    <a:close/>
                    <a:moveTo>
                      <a:pt x="283761" y="34813"/>
                    </a:moveTo>
                    <a:lnTo>
                      <a:pt x="120454" y="198121"/>
                    </a:lnTo>
                    <a:lnTo>
                      <a:pt x="16677" y="198121"/>
                    </a:lnTo>
                    <a:close/>
                    <a:moveTo>
                      <a:pt x="132152" y="293030"/>
                    </a:moveTo>
                    <a:lnTo>
                      <a:pt x="132152" y="216989"/>
                    </a:lnTo>
                    <a:lnTo>
                      <a:pt x="168380" y="235103"/>
                    </a:lnTo>
                    <a:close/>
                    <a:moveTo>
                      <a:pt x="231212" y="247651"/>
                    </a:moveTo>
                    <a:lnTo>
                      <a:pt x="139889" y="201989"/>
                    </a:lnTo>
                    <a:lnTo>
                      <a:pt x="307253" y="34625"/>
                    </a:ln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59961" y="2643926"/>
              <a:ext cx="366626" cy="361950"/>
              <a:chOff x="4836757" y="4882039"/>
              <a:chExt cx="366626" cy="36195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836757" y="4882039"/>
                <a:ext cx="366626" cy="361950"/>
              </a:xfrm>
              <a:prstGeom prst="rect">
                <a:avLst/>
              </a:prstGeom>
              <a:solidFill>
                <a:srgbClr val="8918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Graphic 472">
                <a:extLst>
                  <a:ext uri="{FF2B5EF4-FFF2-40B4-BE49-F238E27FC236}">
                    <a16:creationId xmlns:a16="http://schemas.microsoft.com/office/drawing/2014/main" id="{66DD72CC-2CEB-B349-ADD9-871065EDDB0A}"/>
                  </a:ext>
                </a:extLst>
              </p:cNvPr>
              <p:cNvSpPr/>
              <p:nvPr/>
            </p:nvSpPr>
            <p:spPr>
              <a:xfrm>
                <a:off x="4870058" y="4917925"/>
                <a:ext cx="290178" cy="290178"/>
              </a:xfrm>
              <a:custGeom>
                <a:avLst/>
                <a:gdLst>
                  <a:gd name="connsiteX0" fmla="*/ 297192 w 330200"/>
                  <a:gd name="connsiteY0" fmla="*/ 132174 h 330200"/>
                  <a:gd name="connsiteX1" fmla="*/ 278795 w 330200"/>
                  <a:gd name="connsiteY1" fmla="*/ 137741 h 330200"/>
                  <a:gd name="connsiteX2" fmla="*/ 247662 w 330200"/>
                  <a:gd name="connsiteY2" fmla="*/ 115759 h 330200"/>
                  <a:gd name="connsiteX3" fmla="*/ 229265 w 330200"/>
                  <a:gd name="connsiteY3" fmla="*/ 121325 h 330200"/>
                  <a:gd name="connsiteX4" fmla="*/ 198132 w 330200"/>
                  <a:gd name="connsiteY4" fmla="*/ 98777 h 330200"/>
                  <a:gd name="connsiteX5" fmla="*/ 181622 w 330200"/>
                  <a:gd name="connsiteY5" fmla="*/ 103211 h 330200"/>
                  <a:gd name="connsiteX6" fmla="*/ 181622 w 330200"/>
                  <a:gd name="connsiteY6" fmla="*/ 33020 h 330200"/>
                  <a:gd name="connsiteX7" fmla="*/ 148602 w 330200"/>
                  <a:gd name="connsiteY7" fmla="*/ 0 h 330200"/>
                  <a:gd name="connsiteX8" fmla="*/ 115582 w 330200"/>
                  <a:gd name="connsiteY8" fmla="*/ 33020 h 330200"/>
                  <a:gd name="connsiteX9" fmla="*/ 115582 w 330200"/>
                  <a:gd name="connsiteY9" fmla="*/ 205667 h 330200"/>
                  <a:gd name="connsiteX10" fmla="*/ 63411 w 330200"/>
                  <a:gd name="connsiteY10" fmla="*/ 153685 h 330200"/>
                  <a:gd name="connsiteX11" fmla="*/ 37183 w 330200"/>
                  <a:gd name="connsiteY11" fmla="*/ 142835 h 330200"/>
                  <a:gd name="connsiteX12" fmla="*/ 10862 w 330200"/>
                  <a:gd name="connsiteY12" fmla="*/ 153685 h 330200"/>
                  <a:gd name="connsiteX13" fmla="*/ 10802 w 330200"/>
                  <a:gd name="connsiteY13" fmla="*/ 205986 h 330200"/>
                  <a:gd name="connsiteX14" fmla="*/ 10862 w 330200"/>
                  <a:gd name="connsiteY14" fmla="*/ 206045 h 330200"/>
                  <a:gd name="connsiteX15" fmla="*/ 94355 w 330200"/>
                  <a:gd name="connsiteY15" fmla="*/ 289255 h 330200"/>
                  <a:gd name="connsiteX16" fmla="*/ 202378 w 330200"/>
                  <a:gd name="connsiteY16" fmla="*/ 330294 h 330200"/>
                  <a:gd name="connsiteX17" fmla="*/ 222850 w 330200"/>
                  <a:gd name="connsiteY17" fmla="*/ 329162 h 330200"/>
                  <a:gd name="connsiteX18" fmla="*/ 223510 w 330200"/>
                  <a:gd name="connsiteY18" fmla="*/ 329162 h 330200"/>
                  <a:gd name="connsiteX19" fmla="*/ 330212 w 330200"/>
                  <a:gd name="connsiteY19" fmla="*/ 222177 h 330200"/>
                  <a:gd name="connsiteX20" fmla="*/ 330212 w 330200"/>
                  <a:gd name="connsiteY20" fmla="*/ 164628 h 330200"/>
                  <a:gd name="connsiteX21" fmla="*/ 297192 w 330200"/>
                  <a:gd name="connsiteY21" fmla="*/ 132174 h 330200"/>
                  <a:gd name="connsiteX22" fmla="*/ 313702 w 330200"/>
                  <a:gd name="connsiteY22" fmla="*/ 222649 h 330200"/>
                  <a:gd name="connsiteX23" fmla="*/ 222850 w 330200"/>
                  <a:gd name="connsiteY23" fmla="*/ 313124 h 330200"/>
                  <a:gd name="connsiteX24" fmla="*/ 202378 w 330200"/>
                  <a:gd name="connsiteY24" fmla="*/ 314350 h 330200"/>
                  <a:gd name="connsiteX25" fmla="*/ 106148 w 330200"/>
                  <a:gd name="connsiteY25" fmla="*/ 278123 h 330200"/>
                  <a:gd name="connsiteX26" fmla="*/ 22560 w 330200"/>
                  <a:gd name="connsiteY26" fmla="*/ 194441 h 330200"/>
                  <a:gd name="connsiteX27" fmla="*/ 22560 w 330200"/>
                  <a:gd name="connsiteY27" fmla="*/ 165289 h 330200"/>
                  <a:gd name="connsiteX28" fmla="*/ 37183 w 330200"/>
                  <a:gd name="connsiteY28" fmla="*/ 159251 h 330200"/>
                  <a:gd name="connsiteX29" fmla="*/ 51712 w 330200"/>
                  <a:gd name="connsiteY29" fmla="*/ 165289 h 330200"/>
                  <a:gd name="connsiteX30" fmla="*/ 132092 w 330200"/>
                  <a:gd name="connsiteY30" fmla="*/ 245386 h 330200"/>
                  <a:gd name="connsiteX31" fmla="*/ 132092 w 330200"/>
                  <a:gd name="connsiteY31" fmla="*/ 33020 h 330200"/>
                  <a:gd name="connsiteX32" fmla="*/ 148602 w 330200"/>
                  <a:gd name="connsiteY32" fmla="*/ 16510 h 330200"/>
                  <a:gd name="connsiteX33" fmla="*/ 165112 w 330200"/>
                  <a:gd name="connsiteY33" fmla="*/ 33020 h 330200"/>
                  <a:gd name="connsiteX34" fmla="*/ 165112 w 330200"/>
                  <a:gd name="connsiteY34" fmla="*/ 165100 h 330200"/>
                  <a:gd name="connsiteX35" fmla="*/ 181622 w 330200"/>
                  <a:gd name="connsiteY35" fmla="*/ 165100 h 330200"/>
                  <a:gd name="connsiteX36" fmla="*/ 181622 w 330200"/>
                  <a:gd name="connsiteY36" fmla="*/ 132174 h 330200"/>
                  <a:gd name="connsiteX37" fmla="*/ 198132 w 330200"/>
                  <a:gd name="connsiteY37" fmla="*/ 115664 h 330200"/>
                  <a:gd name="connsiteX38" fmla="*/ 214642 w 330200"/>
                  <a:gd name="connsiteY38" fmla="*/ 132174 h 330200"/>
                  <a:gd name="connsiteX39" fmla="*/ 214642 w 330200"/>
                  <a:gd name="connsiteY39" fmla="*/ 182176 h 330200"/>
                  <a:gd name="connsiteX40" fmla="*/ 231152 w 330200"/>
                  <a:gd name="connsiteY40" fmla="*/ 182176 h 330200"/>
                  <a:gd name="connsiteX41" fmla="*/ 231152 w 330200"/>
                  <a:gd name="connsiteY41" fmla="*/ 148118 h 330200"/>
                  <a:gd name="connsiteX42" fmla="*/ 247662 w 330200"/>
                  <a:gd name="connsiteY42" fmla="*/ 131608 h 330200"/>
                  <a:gd name="connsiteX43" fmla="*/ 264172 w 330200"/>
                  <a:gd name="connsiteY43" fmla="*/ 148118 h 330200"/>
                  <a:gd name="connsiteX44" fmla="*/ 264172 w 330200"/>
                  <a:gd name="connsiteY44" fmla="*/ 198214 h 330200"/>
                  <a:gd name="connsiteX45" fmla="*/ 280682 w 330200"/>
                  <a:gd name="connsiteY45" fmla="*/ 198214 h 330200"/>
                  <a:gd name="connsiteX46" fmla="*/ 280682 w 330200"/>
                  <a:gd name="connsiteY46" fmla="*/ 164628 h 330200"/>
                  <a:gd name="connsiteX47" fmla="*/ 297192 w 330200"/>
                  <a:gd name="connsiteY47" fmla="*/ 148118 h 330200"/>
                  <a:gd name="connsiteX48" fmla="*/ 313702 w 330200"/>
                  <a:gd name="connsiteY48" fmla="*/ 164628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30200" h="330200">
                    <a:moveTo>
                      <a:pt x="297192" y="132174"/>
                    </a:moveTo>
                    <a:cubicBezTo>
                      <a:pt x="290646" y="132181"/>
                      <a:pt x="284247" y="134117"/>
                      <a:pt x="278795" y="137741"/>
                    </a:cubicBezTo>
                    <a:cubicBezTo>
                      <a:pt x="274120" y="124559"/>
                      <a:pt x="261648" y="115753"/>
                      <a:pt x="247662" y="115759"/>
                    </a:cubicBezTo>
                    <a:cubicBezTo>
                      <a:pt x="241109" y="115720"/>
                      <a:pt x="234697" y="117660"/>
                      <a:pt x="229265" y="121325"/>
                    </a:cubicBezTo>
                    <a:cubicBezTo>
                      <a:pt x="224759" y="107938"/>
                      <a:pt x="212257" y="98884"/>
                      <a:pt x="198132" y="98777"/>
                    </a:cubicBezTo>
                    <a:cubicBezTo>
                      <a:pt x="192333" y="98767"/>
                      <a:pt x="186636" y="100297"/>
                      <a:pt x="181622" y="103211"/>
                    </a:cubicBezTo>
                    <a:lnTo>
                      <a:pt x="181622" y="33020"/>
                    </a:lnTo>
                    <a:cubicBezTo>
                      <a:pt x="181622" y="14784"/>
                      <a:pt x="166839" y="0"/>
                      <a:pt x="148602" y="0"/>
                    </a:cubicBezTo>
                    <a:cubicBezTo>
                      <a:pt x="130366" y="0"/>
                      <a:pt x="115582" y="14784"/>
                      <a:pt x="115582" y="33020"/>
                    </a:cubicBezTo>
                    <a:lnTo>
                      <a:pt x="115582" y="205667"/>
                    </a:lnTo>
                    <a:lnTo>
                      <a:pt x="63411" y="153685"/>
                    </a:lnTo>
                    <a:cubicBezTo>
                      <a:pt x="56465" y="146715"/>
                      <a:pt x="47023" y="142809"/>
                      <a:pt x="37183" y="142835"/>
                    </a:cubicBezTo>
                    <a:cubicBezTo>
                      <a:pt x="27329" y="142876"/>
                      <a:pt x="17882" y="146770"/>
                      <a:pt x="10862" y="153685"/>
                    </a:cubicBezTo>
                    <a:cubicBezTo>
                      <a:pt x="-3597" y="168111"/>
                      <a:pt x="-3624" y="191527"/>
                      <a:pt x="10802" y="205986"/>
                    </a:cubicBezTo>
                    <a:cubicBezTo>
                      <a:pt x="10822" y="206005"/>
                      <a:pt x="10842" y="206025"/>
                      <a:pt x="10862" y="206045"/>
                    </a:cubicBezTo>
                    <a:lnTo>
                      <a:pt x="94355" y="289255"/>
                    </a:lnTo>
                    <a:cubicBezTo>
                      <a:pt x="123443" y="316803"/>
                      <a:pt x="162336" y="331579"/>
                      <a:pt x="202378" y="330294"/>
                    </a:cubicBezTo>
                    <a:cubicBezTo>
                      <a:pt x="209218" y="330310"/>
                      <a:pt x="216053" y="329932"/>
                      <a:pt x="222850" y="329162"/>
                    </a:cubicBezTo>
                    <a:lnTo>
                      <a:pt x="223510" y="329162"/>
                    </a:lnTo>
                    <a:cubicBezTo>
                      <a:pt x="282400" y="328800"/>
                      <a:pt x="330006" y="281068"/>
                      <a:pt x="330212" y="222177"/>
                    </a:cubicBezTo>
                    <a:lnTo>
                      <a:pt x="330212" y="164628"/>
                    </a:lnTo>
                    <a:cubicBezTo>
                      <a:pt x="329903" y="146613"/>
                      <a:pt x="315210" y="132172"/>
                      <a:pt x="297192" y="132174"/>
                    </a:cubicBezTo>
                    <a:close/>
                    <a:moveTo>
                      <a:pt x="313702" y="222649"/>
                    </a:moveTo>
                    <a:cubicBezTo>
                      <a:pt x="313598" y="272721"/>
                      <a:pt x="272922" y="313228"/>
                      <a:pt x="222850" y="313124"/>
                    </a:cubicBezTo>
                    <a:cubicBezTo>
                      <a:pt x="216054" y="313907"/>
                      <a:pt x="209219" y="314317"/>
                      <a:pt x="202378" y="314350"/>
                    </a:cubicBezTo>
                    <a:cubicBezTo>
                      <a:pt x="166780" y="315430"/>
                      <a:pt x="132196" y="302410"/>
                      <a:pt x="106148" y="278123"/>
                    </a:cubicBezTo>
                    <a:lnTo>
                      <a:pt x="22560" y="194441"/>
                    </a:lnTo>
                    <a:cubicBezTo>
                      <a:pt x="14536" y="186380"/>
                      <a:pt x="14536" y="173350"/>
                      <a:pt x="22560" y="165289"/>
                    </a:cubicBezTo>
                    <a:cubicBezTo>
                      <a:pt x="26458" y="161442"/>
                      <a:pt x="31707" y="159274"/>
                      <a:pt x="37183" y="159251"/>
                    </a:cubicBezTo>
                    <a:cubicBezTo>
                      <a:pt x="42635" y="159258"/>
                      <a:pt x="47861" y="161430"/>
                      <a:pt x="51712" y="165289"/>
                    </a:cubicBezTo>
                    <a:lnTo>
                      <a:pt x="132092" y="245386"/>
                    </a:lnTo>
                    <a:lnTo>
                      <a:pt x="132092" y="33020"/>
                    </a:lnTo>
                    <a:cubicBezTo>
                      <a:pt x="132092" y="23902"/>
                      <a:pt x="139484" y="16510"/>
                      <a:pt x="148602" y="16510"/>
                    </a:cubicBezTo>
                    <a:cubicBezTo>
                      <a:pt x="157720" y="16510"/>
                      <a:pt x="165112" y="23902"/>
                      <a:pt x="165112" y="33020"/>
                    </a:cubicBezTo>
                    <a:lnTo>
                      <a:pt x="165112" y="165100"/>
                    </a:lnTo>
                    <a:lnTo>
                      <a:pt x="181622" y="165100"/>
                    </a:lnTo>
                    <a:lnTo>
                      <a:pt x="181622" y="132174"/>
                    </a:lnTo>
                    <a:cubicBezTo>
                      <a:pt x="181622" y="123056"/>
                      <a:pt x="189014" y="115664"/>
                      <a:pt x="198132" y="115664"/>
                    </a:cubicBezTo>
                    <a:cubicBezTo>
                      <a:pt x="207250" y="115664"/>
                      <a:pt x="214642" y="123056"/>
                      <a:pt x="214642" y="132174"/>
                    </a:cubicBezTo>
                    <a:lnTo>
                      <a:pt x="214642" y="182176"/>
                    </a:lnTo>
                    <a:lnTo>
                      <a:pt x="231152" y="182176"/>
                    </a:lnTo>
                    <a:lnTo>
                      <a:pt x="231152" y="148118"/>
                    </a:lnTo>
                    <a:cubicBezTo>
                      <a:pt x="231152" y="139000"/>
                      <a:pt x="238544" y="131608"/>
                      <a:pt x="247662" y="131608"/>
                    </a:cubicBezTo>
                    <a:cubicBezTo>
                      <a:pt x="256780" y="131608"/>
                      <a:pt x="264172" y="139000"/>
                      <a:pt x="264172" y="148118"/>
                    </a:cubicBezTo>
                    <a:lnTo>
                      <a:pt x="264172" y="198214"/>
                    </a:lnTo>
                    <a:lnTo>
                      <a:pt x="280682" y="198214"/>
                    </a:lnTo>
                    <a:lnTo>
                      <a:pt x="280682" y="164628"/>
                    </a:lnTo>
                    <a:cubicBezTo>
                      <a:pt x="280682" y="155510"/>
                      <a:pt x="288074" y="148118"/>
                      <a:pt x="297192" y="148118"/>
                    </a:cubicBezTo>
                    <a:cubicBezTo>
                      <a:pt x="306310" y="148118"/>
                      <a:pt x="313702" y="155510"/>
                      <a:pt x="313702" y="164628"/>
                    </a:cubicBez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732866" y="4225882"/>
              <a:ext cx="366626" cy="361950"/>
              <a:chOff x="3998784" y="4905381"/>
              <a:chExt cx="366626" cy="3619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998784" y="4905381"/>
                <a:ext cx="366626" cy="36195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Graphic 20">
                <a:extLst>
                  <a:ext uri="{FF2B5EF4-FFF2-40B4-BE49-F238E27FC236}">
                    <a16:creationId xmlns:a16="http://schemas.microsoft.com/office/drawing/2014/main" id="{A11448E6-8668-B848-AB8A-D4E993A46E34}"/>
                  </a:ext>
                </a:extLst>
              </p:cNvPr>
              <p:cNvSpPr/>
              <p:nvPr/>
            </p:nvSpPr>
            <p:spPr>
              <a:xfrm>
                <a:off x="4037754" y="4929084"/>
                <a:ext cx="288685" cy="288685"/>
              </a:xfrm>
              <a:custGeom>
                <a:avLst/>
                <a:gdLst>
                  <a:gd name="connsiteX0" fmla="*/ 214631 w 330200"/>
                  <a:gd name="connsiteY0" fmla="*/ 0 h 330200"/>
                  <a:gd name="connsiteX1" fmla="*/ 247651 w 330200"/>
                  <a:gd name="connsiteY1" fmla="*/ 41228 h 330200"/>
                  <a:gd name="connsiteX2" fmla="*/ 225291 w 330200"/>
                  <a:gd name="connsiteY2" fmla="*/ 130665 h 330200"/>
                  <a:gd name="connsiteX3" fmla="*/ 280671 w 330200"/>
                  <a:gd name="connsiteY3" fmla="*/ 132080 h 330200"/>
                  <a:gd name="connsiteX4" fmla="*/ 330201 w 330200"/>
                  <a:gd name="connsiteY4" fmla="*/ 169251 h 330200"/>
                  <a:gd name="connsiteX5" fmla="*/ 317276 w 330200"/>
                  <a:gd name="connsiteY5" fmla="*/ 192837 h 330200"/>
                  <a:gd name="connsiteX6" fmla="*/ 317276 w 330200"/>
                  <a:gd name="connsiteY6" fmla="*/ 192837 h 330200"/>
                  <a:gd name="connsiteX7" fmla="*/ 308785 w 330200"/>
                  <a:gd name="connsiteY7" fmla="*/ 233782 h 330200"/>
                  <a:gd name="connsiteX8" fmla="*/ 308785 w 330200"/>
                  <a:gd name="connsiteY8" fmla="*/ 233782 h 330200"/>
                  <a:gd name="connsiteX9" fmla="*/ 300294 w 330200"/>
                  <a:gd name="connsiteY9" fmla="*/ 274726 h 330200"/>
                  <a:gd name="connsiteX10" fmla="*/ 300294 w 330200"/>
                  <a:gd name="connsiteY10" fmla="*/ 274726 h 330200"/>
                  <a:gd name="connsiteX11" fmla="*/ 304634 w 330200"/>
                  <a:gd name="connsiteY11" fmla="*/ 292085 h 330200"/>
                  <a:gd name="connsiteX12" fmla="*/ 264161 w 330200"/>
                  <a:gd name="connsiteY12" fmla="*/ 330200 h 330200"/>
                  <a:gd name="connsiteX13" fmla="*/ 214631 w 330200"/>
                  <a:gd name="connsiteY13" fmla="*/ 330200 h 330200"/>
                  <a:gd name="connsiteX14" fmla="*/ 128590 w 330200"/>
                  <a:gd name="connsiteY14" fmla="*/ 323502 h 330200"/>
                  <a:gd name="connsiteX15" fmla="*/ 107268 w 330200"/>
                  <a:gd name="connsiteY15" fmla="*/ 319728 h 330200"/>
                  <a:gd name="connsiteX16" fmla="*/ 107268 w 330200"/>
                  <a:gd name="connsiteY16" fmla="*/ 321898 h 330200"/>
                  <a:gd name="connsiteX17" fmla="*/ 99155 w 330200"/>
                  <a:gd name="connsiteY17" fmla="*/ 330199 h 330200"/>
                  <a:gd name="connsiteX18" fmla="*/ 99061 w 330200"/>
                  <a:gd name="connsiteY18" fmla="*/ 330200 h 330200"/>
                  <a:gd name="connsiteX19" fmla="*/ 8303 w 330200"/>
                  <a:gd name="connsiteY19" fmla="*/ 330200 h 330200"/>
                  <a:gd name="connsiteX20" fmla="*/ 1 w 330200"/>
                  <a:gd name="connsiteY20" fmla="*/ 322088 h 330200"/>
                  <a:gd name="connsiteX21" fmla="*/ 1 w 330200"/>
                  <a:gd name="connsiteY21" fmla="*/ 321898 h 330200"/>
                  <a:gd name="connsiteX22" fmla="*/ 1 w 330200"/>
                  <a:gd name="connsiteY22" fmla="*/ 123778 h 330200"/>
                  <a:gd name="connsiteX23" fmla="*/ 8208 w 330200"/>
                  <a:gd name="connsiteY23" fmla="*/ 115569 h 330200"/>
                  <a:gd name="connsiteX24" fmla="*/ 8303 w 330200"/>
                  <a:gd name="connsiteY24" fmla="*/ 115570 h 330200"/>
                  <a:gd name="connsiteX25" fmla="*/ 99061 w 330200"/>
                  <a:gd name="connsiteY25" fmla="*/ 115570 h 330200"/>
                  <a:gd name="connsiteX26" fmla="*/ 107268 w 330200"/>
                  <a:gd name="connsiteY26" fmla="*/ 123778 h 330200"/>
                  <a:gd name="connsiteX27" fmla="*/ 107268 w 330200"/>
                  <a:gd name="connsiteY27" fmla="*/ 125287 h 330200"/>
                  <a:gd name="connsiteX28" fmla="*/ 151893 w 330200"/>
                  <a:gd name="connsiteY28" fmla="*/ 80852 h 330200"/>
                  <a:gd name="connsiteX29" fmla="*/ 161893 w 330200"/>
                  <a:gd name="connsiteY29" fmla="*/ 66040 h 330200"/>
                  <a:gd name="connsiteX30" fmla="*/ 185950 w 330200"/>
                  <a:gd name="connsiteY30" fmla="*/ 20189 h 330200"/>
                  <a:gd name="connsiteX31" fmla="*/ 214631 w 330200"/>
                  <a:gd name="connsiteY31" fmla="*/ 0 h 330200"/>
                  <a:gd name="connsiteX32" fmla="*/ 16511 w 330200"/>
                  <a:gd name="connsiteY32" fmla="*/ 132080 h 330200"/>
                  <a:gd name="connsiteX33" fmla="*/ 16511 w 330200"/>
                  <a:gd name="connsiteY33" fmla="*/ 313690 h 330200"/>
                  <a:gd name="connsiteX34" fmla="*/ 90758 w 330200"/>
                  <a:gd name="connsiteY34" fmla="*/ 313690 h 330200"/>
                  <a:gd name="connsiteX35" fmla="*/ 90758 w 330200"/>
                  <a:gd name="connsiteY35" fmla="*/ 132080 h 330200"/>
                  <a:gd name="connsiteX36" fmla="*/ 214631 w 330200"/>
                  <a:gd name="connsiteY36" fmla="*/ 16510 h 330200"/>
                  <a:gd name="connsiteX37" fmla="*/ 165101 w 330200"/>
                  <a:gd name="connsiteY37" fmla="*/ 90758 h 330200"/>
                  <a:gd name="connsiteX38" fmla="*/ 109721 w 330200"/>
                  <a:gd name="connsiteY38" fmla="*/ 143779 h 330200"/>
                  <a:gd name="connsiteX39" fmla="*/ 107268 w 330200"/>
                  <a:gd name="connsiteY39" fmla="*/ 144816 h 330200"/>
                  <a:gd name="connsiteX40" fmla="*/ 107268 w 330200"/>
                  <a:gd name="connsiteY40" fmla="*/ 302558 h 330200"/>
                  <a:gd name="connsiteX41" fmla="*/ 214631 w 330200"/>
                  <a:gd name="connsiteY41" fmla="*/ 313690 h 330200"/>
                  <a:gd name="connsiteX42" fmla="*/ 264161 w 330200"/>
                  <a:gd name="connsiteY42" fmla="*/ 313690 h 330200"/>
                  <a:gd name="connsiteX43" fmla="*/ 288878 w 330200"/>
                  <a:gd name="connsiteY43" fmla="*/ 293029 h 330200"/>
                  <a:gd name="connsiteX44" fmla="*/ 280671 w 330200"/>
                  <a:gd name="connsiteY44" fmla="*/ 272368 h 330200"/>
                  <a:gd name="connsiteX45" fmla="*/ 297181 w 330200"/>
                  <a:gd name="connsiteY45" fmla="*/ 251801 h 330200"/>
                  <a:gd name="connsiteX46" fmla="*/ 288878 w 330200"/>
                  <a:gd name="connsiteY46" fmla="*/ 231140 h 330200"/>
                  <a:gd name="connsiteX47" fmla="*/ 305388 w 330200"/>
                  <a:gd name="connsiteY47" fmla="*/ 210479 h 330200"/>
                  <a:gd name="connsiteX48" fmla="*/ 297181 w 330200"/>
                  <a:gd name="connsiteY48" fmla="*/ 189818 h 330200"/>
                  <a:gd name="connsiteX49" fmla="*/ 313691 w 330200"/>
                  <a:gd name="connsiteY49" fmla="*/ 169251 h 330200"/>
                  <a:gd name="connsiteX50" fmla="*/ 280671 w 330200"/>
                  <a:gd name="connsiteY50" fmla="*/ 148590 h 330200"/>
                  <a:gd name="connsiteX51" fmla="*/ 206328 w 330200"/>
                  <a:gd name="connsiteY51" fmla="*/ 132080 h 330200"/>
                  <a:gd name="connsiteX52" fmla="*/ 231141 w 330200"/>
                  <a:gd name="connsiteY52" fmla="*/ 41228 h 330200"/>
                  <a:gd name="connsiteX53" fmla="*/ 214631 w 330200"/>
                  <a:gd name="connsiteY53" fmla="*/ 1651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30200" h="330200">
                    <a:moveTo>
                      <a:pt x="214631" y="0"/>
                    </a:moveTo>
                    <a:cubicBezTo>
                      <a:pt x="238122" y="0"/>
                      <a:pt x="247651" y="15661"/>
                      <a:pt x="247651" y="41228"/>
                    </a:cubicBezTo>
                    <a:cubicBezTo>
                      <a:pt x="246266" y="72237"/>
                      <a:pt x="238662" y="102652"/>
                      <a:pt x="225291" y="130665"/>
                    </a:cubicBezTo>
                    <a:cubicBezTo>
                      <a:pt x="243688" y="132457"/>
                      <a:pt x="262179" y="132080"/>
                      <a:pt x="280671" y="132080"/>
                    </a:cubicBezTo>
                    <a:cubicBezTo>
                      <a:pt x="311804" y="132080"/>
                      <a:pt x="330201" y="145005"/>
                      <a:pt x="330201" y="169251"/>
                    </a:cubicBezTo>
                    <a:cubicBezTo>
                      <a:pt x="330141" y="178789"/>
                      <a:pt x="325283" y="187655"/>
                      <a:pt x="317276" y="192837"/>
                    </a:cubicBezTo>
                    <a:lnTo>
                      <a:pt x="317276" y="192837"/>
                    </a:lnTo>
                    <a:cubicBezTo>
                      <a:pt x="323974" y="208026"/>
                      <a:pt x="323408" y="223027"/>
                      <a:pt x="308785" y="233782"/>
                    </a:cubicBezTo>
                    <a:lnTo>
                      <a:pt x="308785" y="233782"/>
                    </a:lnTo>
                    <a:cubicBezTo>
                      <a:pt x="315483" y="248971"/>
                      <a:pt x="315011" y="263877"/>
                      <a:pt x="300294" y="274726"/>
                    </a:cubicBezTo>
                    <a:lnTo>
                      <a:pt x="300294" y="274726"/>
                    </a:lnTo>
                    <a:cubicBezTo>
                      <a:pt x="304917" y="287651"/>
                      <a:pt x="303879" y="281708"/>
                      <a:pt x="304634" y="292085"/>
                    </a:cubicBezTo>
                    <a:cubicBezTo>
                      <a:pt x="305388" y="315577"/>
                      <a:pt x="288784" y="330200"/>
                      <a:pt x="264161" y="330200"/>
                    </a:cubicBezTo>
                    <a:lnTo>
                      <a:pt x="214631" y="330200"/>
                    </a:lnTo>
                    <a:cubicBezTo>
                      <a:pt x="185829" y="329975"/>
                      <a:pt x="157079" y="327737"/>
                      <a:pt x="128590" y="323502"/>
                    </a:cubicBezTo>
                    <a:cubicBezTo>
                      <a:pt x="121514" y="322275"/>
                      <a:pt x="114344" y="321237"/>
                      <a:pt x="107268" y="319728"/>
                    </a:cubicBezTo>
                    <a:lnTo>
                      <a:pt x="107268" y="321898"/>
                    </a:lnTo>
                    <a:cubicBezTo>
                      <a:pt x="107320" y="326431"/>
                      <a:pt x="103688" y="330147"/>
                      <a:pt x="99155" y="330199"/>
                    </a:cubicBezTo>
                    <a:cubicBezTo>
                      <a:pt x="99124" y="330200"/>
                      <a:pt x="99092" y="330200"/>
                      <a:pt x="99061" y="330200"/>
                    </a:cubicBezTo>
                    <a:lnTo>
                      <a:pt x="8303" y="330200"/>
                    </a:lnTo>
                    <a:cubicBezTo>
                      <a:pt x="3770" y="330252"/>
                      <a:pt x="53" y="326620"/>
                      <a:pt x="1" y="322088"/>
                    </a:cubicBezTo>
                    <a:cubicBezTo>
                      <a:pt x="0" y="322024"/>
                      <a:pt x="0" y="321961"/>
                      <a:pt x="1" y="321898"/>
                    </a:cubicBezTo>
                    <a:lnTo>
                      <a:pt x="1" y="123778"/>
                    </a:lnTo>
                    <a:cubicBezTo>
                      <a:pt x="0" y="119245"/>
                      <a:pt x="3675" y="115570"/>
                      <a:pt x="8208" y="115569"/>
                    </a:cubicBezTo>
                    <a:cubicBezTo>
                      <a:pt x="8239" y="115569"/>
                      <a:pt x="8271" y="115570"/>
                      <a:pt x="8303" y="115570"/>
                    </a:cubicBezTo>
                    <a:lnTo>
                      <a:pt x="99061" y="115570"/>
                    </a:lnTo>
                    <a:cubicBezTo>
                      <a:pt x="103594" y="115570"/>
                      <a:pt x="107268" y="119245"/>
                      <a:pt x="107268" y="123778"/>
                    </a:cubicBezTo>
                    <a:lnTo>
                      <a:pt x="107268" y="125287"/>
                    </a:lnTo>
                    <a:cubicBezTo>
                      <a:pt x="124554" y="113112"/>
                      <a:pt x="139644" y="98086"/>
                      <a:pt x="151893" y="80852"/>
                    </a:cubicBezTo>
                    <a:cubicBezTo>
                      <a:pt x="155562" y="76150"/>
                      <a:pt x="158904" y="71201"/>
                      <a:pt x="161893" y="66040"/>
                    </a:cubicBezTo>
                    <a:cubicBezTo>
                      <a:pt x="166610" y="58021"/>
                      <a:pt x="181988" y="26416"/>
                      <a:pt x="185950" y="20189"/>
                    </a:cubicBezTo>
                    <a:cubicBezTo>
                      <a:pt x="193686" y="7264"/>
                      <a:pt x="202177" y="0"/>
                      <a:pt x="214631" y="0"/>
                    </a:cubicBezTo>
                    <a:close/>
                    <a:moveTo>
                      <a:pt x="16511" y="132080"/>
                    </a:moveTo>
                    <a:lnTo>
                      <a:pt x="16511" y="313690"/>
                    </a:lnTo>
                    <a:lnTo>
                      <a:pt x="90758" y="313690"/>
                    </a:lnTo>
                    <a:lnTo>
                      <a:pt x="90758" y="132080"/>
                    </a:lnTo>
                    <a:close/>
                    <a:moveTo>
                      <a:pt x="214631" y="16510"/>
                    </a:moveTo>
                    <a:cubicBezTo>
                      <a:pt x="198121" y="16510"/>
                      <a:pt x="189818" y="57738"/>
                      <a:pt x="165101" y="90758"/>
                    </a:cubicBezTo>
                    <a:cubicBezTo>
                      <a:pt x="149999" y="111635"/>
                      <a:pt x="131236" y="129600"/>
                      <a:pt x="109721" y="143779"/>
                    </a:cubicBezTo>
                    <a:lnTo>
                      <a:pt x="107268" y="144816"/>
                    </a:lnTo>
                    <a:lnTo>
                      <a:pt x="107268" y="302558"/>
                    </a:lnTo>
                    <a:cubicBezTo>
                      <a:pt x="142586" y="309896"/>
                      <a:pt x="178558" y="313626"/>
                      <a:pt x="214631" y="313690"/>
                    </a:cubicBezTo>
                    <a:lnTo>
                      <a:pt x="264161" y="313690"/>
                    </a:lnTo>
                    <a:cubicBezTo>
                      <a:pt x="280671" y="313690"/>
                      <a:pt x="288878" y="305388"/>
                      <a:pt x="288878" y="293029"/>
                    </a:cubicBezTo>
                    <a:cubicBezTo>
                      <a:pt x="288878" y="280670"/>
                      <a:pt x="280671" y="280670"/>
                      <a:pt x="280671" y="272368"/>
                    </a:cubicBezTo>
                    <a:cubicBezTo>
                      <a:pt x="280671" y="264066"/>
                      <a:pt x="297181" y="264160"/>
                      <a:pt x="297181" y="251801"/>
                    </a:cubicBezTo>
                    <a:cubicBezTo>
                      <a:pt x="297181" y="239442"/>
                      <a:pt x="288878" y="239348"/>
                      <a:pt x="288878" y="231140"/>
                    </a:cubicBezTo>
                    <a:cubicBezTo>
                      <a:pt x="288878" y="222932"/>
                      <a:pt x="305388" y="222838"/>
                      <a:pt x="305388" y="210479"/>
                    </a:cubicBezTo>
                    <a:cubicBezTo>
                      <a:pt x="305388" y="198120"/>
                      <a:pt x="297181" y="198120"/>
                      <a:pt x="297181" y="189818"/>
                    </a:cubicBezTo>
                    <a:cubicBezTo>
                      <a:pt x="297181" y="181516"/>
                      <a:pt x="313691" y="181610"/>
                      <a:pt x="313691" y="169251"/>
                    </a:cubicBezTo>
                    <a:cubicBezTo>
                      <a:pt x="313691" y="156892"/>
                      <a:pt x="305388" y="148590"/>
                      <a:pt x="280671" y="148590"/>
                    </a:cubicBezTo>
                    <a:cubicBezTo>
                      <a:pt x="222838" y="148590"/>
                      <a:pt x="198121" y="148590"/>
                      <a:pt x="206328" y="132080"/>
                    </a:cubicBezTo>
                    <a:cubicBezTo>
                      <a:pt x="215763" y="114061"/>
                      <a:pt x="231141" y="74248"/>
                      <a:pt x="231141" y="41228"/>
                    </a:cubicBezTo>
                    <a:cubicBezTo>
                      <a:pt x="231141" y="24718"/>
                      <a:pt x="227556" y="16510"/>
                      <a:pt x="214631" y="16510"/>
                    </a:cubicBez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32865" y="4974450"/>
              <a:ext cx="366626" cy="361950"/>
              <a:chOff x="3580178" y="4914063"/>
              <a:chExt cx="366626" cy="36195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580178" y="4914063"/>
                <a:ext cx="366626" cy="361950"/>
              </a:xfrm>
              <a:prstGeom prst="rect">
                <a:avLst/>
              </a:prstGeom>
              <a:solidFill>
                <a:srgbClr val="BE4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D74473B-6A55-6B45-B700-E52886E3F9F5}"/>
                  </a:ext>
                </a:extLst>
              </p:cNvPr>
              <p:cNvSpPr/>
              <p:nvPr/>
            </p:nvSpPr>
            <p:spPr>
              <a:xfrm>
                <a:off x="3618338" y="4953153"/>
                <a:ext cx="290305" cy="290178"/>
              </a:xfrm>
              <a:custGeom>
                <a:avLst/>
                <a:gdLst>
                  <a:gd name="connsiteX0" fmla="*/ 165136 w 330344"/>
                  <a:gd name="connsiteY0" fmla="*/ 115586 h 330200"/>
                  <a:gd name="connsiteX1" fmla="*/ 184335 w 330344"/>
                  <a:gd name="connsiteY1" fmla="*/ 119462 h 330200"/>
                  <a:gd name="connsiteX2" fmla="*/ 214586 w 330344"/>
                  <a:gd name="connsiteY2" fmla="*/ 165101 h 330200"/>
                  <a:gd name="connsiteX3" fmla="*/ 165056 w 330344"/>
                  <a:gd name="connsiteY3" fmla="*/ 214631 h 330200"/>
                  <a:gd name="connsiteX4" fmla="*/ 115525 w 330344"/>
                  <a:gd name="connsiteY4" fmla="*/ 165101 h 330200"/>
                  <a:gd name="connsiteX5" fmla="*/ 117412 w 330344"/>
                  <a:gd name="connsiteY5" fmla="*/ 152459 h 330200"/>
                  <a:gd name="connsiteX6" fmla="*/ 132224 w 330344"/>
                  <a:gd name="connsiteY6" fmla="*/ 167365 h 330200"/>
                  <a:gd name="connsiteX7" fmla="*/ 162609 w 330344"/>
                  <a:gd name="connsiteY7" fmla="*/ 197750 h 330200"/>
                  <a:gd name="connsiteX8" fmla="*/ 197893 w 330344"/>
                  <a:gd name="connsiteY8" fmla="*/ 167365 h 330200"/>
                  <a:gd name="connsiteX9" fmla="*/ 167509 w 330344"/>
                  <a:gd name="connsiteY9" fmla="*/ 132080 h 330200"/>
                  <a:gd name="connsiteX10" fmla="*/ 152602 w 330344"/>
                  <a:gd name="connsiteY10" fmla="*/ 117457 h 330200"/>
                  <a:gd name="connsiteX11" fmla="*/ 165056 w 330344"/>
                  <a:gd name="connsiteY11" fmla="*/ 115570 h 330200"/>
                  <a:gd name="connsiteX12" fmla="*/ 165245 w 330344"/>
                  <a:gd name="connsiteY12" fmla="*/ 115570 h 330200"/>
                  <a:gd name="connsiteX13" fmla="*/ 165136 w 330344"/>
                  <a:gd name="connsiteY13" fmla="*/ 115586 h 330200"/>
                  <a:gd name="connsiteX14" fmla="*/ 165244 w 330344"/>
                  <a:gd name="connsiteY14" fmla="*/ 57738 h 330200"/>
                  <a:gd name="connsiteX15" fmla="*/ 198274 w 330344"/>
                  <a:gd name="connsiteY15" fmla="*/ 62916 h 330200"/>
                  <a:gd name="connsiteX16" fmla="*/ 267438 w 330344"/>
                  <a:gd name="connsiteY16" fmla="*/ 197931 h 330200"/>
                  <a:gd name="connsiteX17" fmla="*/ 132423 w 330344"/>
                  <a:gd name="connsiteY17" fmla="*/ 267095 h 330200"/>
                  <a:gd name="connsiteX18" fmla="*/ 63259 w 330344"/>
                  <a:gd name="connsiteY18" fmla="*/ 132080 h 330200"/>
                  <a:gd name="connsiteX19" fmla="*/ 66184 w 330344"/>
                  <a:gd name="connsiteY19" fmla="*/ 132080 h 330200"/>
                  <a:gd name="connsiteX20" fmla="*/ 80713 w 330344"/>
                  <a:gd name="connsiteY20" fmla="*/ 132080 h 330200"/>
                  <a:gd name="connsiteX21" fmla="*/ 80713 w 330344"/>
                  <a:gd name="connsiteY21" fmla="*/ 198130 h 330200"/>
                  <a:gd name="connsiteX22" fmla="*/ 198273 w 330344"/>
                  <a:gd name="connsiteY22" fmla="*/ 249641 h 330200"/>
                  <a:gd name="connsiteX23" fmla="*/ 249785 w 330344"/>
                  <a:gd name="connsiteY23" fmla="*/ 132080 h 330200"/>
                  <a:gd name="connsiteX24" fmla="*/ 132224 w 330344"/>
                  <a:gd name="connsiteY24" fmla="*/ 80569 h 330200"/>
                  <a:gd name="connsiteX25" fmla="*/ 132224 w 330344"/>
                  <a:gd name="connsiteY25" fmla="*/ 66040 h 330200"/>
                  <a:gd name="connsiteX26" fmla="*/ 132224 w 330344"/>
                  <a:gd name="connsiteY26" fmla="*/ 63116 h 330200"/>
                  <a:gd name="connsiteX27" fmla="*/ 165244 w 330344"/>
                  <a:gd name="connsiteY27" fmla="*/ 57738 h 330200"/>
                  <a:gd name="connsiteX28" fmla="*/ 49674 w 330344"/>
                  <a:gd name="connsiteY28" fmla="*/ 16510 h 330200"/>
                  <a:gd name="connsiteX29" fmla="*/ 49674 w 330344"/>
                  <a:gd name="connsiteY29" fmla="*/ 49530 h 330200"/>
                  <a:gd name="connsiteX30" fmla="*/ 16654 w 330344"/>
                  <a:gd name="connsiteY30" fmla="*/ 49530 h 330200"/>
                  <a:gd name="connsiteX31" fmla="*/ 66184 w 330344"/>
                  <a:gd name="connsiteY31" fmla="*/ 99060 h 330200"/>
                  <a:gd name="connsiteX32" fmla="*/ 99204 w 330344"/>
                  <a:gd name="connsiteY32" fmla="*/ 99060 h 330200"/>
                  <a:gd name="connsiteX33" fmla="*/ 99204 w 330344"/>
                  <a:gd name="connsiteY33" fmla="*/ 66040 h 330200"/>
                  <a:gd name="connsiteX34" fmla="*/ 165244 w 330344"/>
                  <a:gd name="connsiteY34" fmla="*/ 0 h 330200"/>
                  <a:gd name="connsiteX35" fmla="*/ 330344 w 330344"/>
                  <a:gd name="connsiteY35" fmla="*/ 165100 h 330200"/>
                  <a:gd name="connsiteX36" fmla="*/ 165244 w 330344"/>
                  <a:gd name="connsiteY36" fmla="*/ 330200 h 330200"/>
                  <a:gd name="connsiteX37" fmla="*/ 144 w 330344"/>
                  <a:gd name="connsiteY37" fmla="*/ 165100 h 330200"/>
                  <a:gd name="connsiteX38" fmla="*/ 15805 w 330344"/>
                  <a:gd name="connsiteY38" fmla="*/ 95381 h 330200"/>
                  <a:gd name="connsiteX39" fmla="*/ 28447 w 330344"/>
                  <a:gd name="connsiteY39" fmla="*/ 107740 h 330200"/>
                  <a:gd name="connsiteX40" fmla="*/ 28447 w 330344"/>
                  <a:gd name="connsiteY40" fmla="*/ 222848 h 330200"/>
                  <a:gd name="connsiteX41" fmla="*/ 222992 w 330344"/>
                  <a:gd name="connsiteY41" fmla="*/ 302285 h 330200"/>
                  <a:gd name="connsiteX42" fmla="*/ 302429 w 330344"/>
                  <a:gd name="connsiteY42" fmla="*/ 107740 h 330200"/>
                  <a:gd name="connsiteX43" fmla="*/ 107884 w 330344"/>
                  <a:gd name="connsiteY43" fmla="*/ 28303 h 330200"/>
                  <a:gd name="connsiteX44" fmla="*/ 95525 w 330344"/>
                  <a:gd name="connsiteY44" fmla="*/ 15661 h 330200"/>
                  <a:gd name="connsiteX45" fmla="*/ 165244 w 330344"/>
                  <a:gd name="connsiteY45" fmla="*/ 0 h 330200"/>
                  <a:gd name="connsiteX46" fmla="*/ 49674 w 330344"/>
                  <a:gd name="connsiteY46" fmla="*/ 0 h 330200"/>
                  <a:gd name="connsiteX47" fmla="*/ 61372 w 330344"/>
                  <a:gd name="connsiteY47" fmla="*/ 4812 h 330200"/>
                  <a:gd name="connsiteX48" fmla="*/ 110525 w 330344"/>
                  <a:gd name="connsiteY48" fmla="*/ 54342 h 330200"/>
                  <a:gd name="connsiteX49" fmla="*/ 115336 w 330344"/>
                  <a:gd name="connsiteY49" fmla="*/ 66040 h 330200"/>
                  <a:gd name="connsiteX50" fmla="*/ 115336 w 330344"/>
                  <a:gd name="connsiteY50" fmla="*/ 99060 h 330200"/>
                  <a:gd name="connsiteX51" fmla="*/ 114487 w 330344"/>
                  <a:gd name="connsiteY51" fmla="*/ 103117 h 330200"/>
                  <a:gd name="connsiteX52" fmla="*/ 171093 w 330344"/>
                  <a:gd name="connsiteY52" fmla="*/ 159251 h 330200"/>
                  <a:gd name="connsiteX53" fmla="*/ 171093 w 330344"/>
                  <a:gd name="connsiteY53" fmla="*/ 159628 h 330200"/>
                  <a:gd name="connsiteX54" fmla="*/ 171093 w 330344"/>
                  <a:gd name="connsiteY54" fmla="*/ 170328 h 330200"/>
                  <a:gd name="connsiteX55" fmla="*/ 159394 w 330344"/>
                  <a:gd name="connsiteY55" fmla="*/ 171327 h 330200"/>
                  <a:gd name="connsiteX56" fmla="*/ 103260 w 330344"/>
                  <a:gd name="connsiteY56" fmla="*/ 114721 h 330200"/>
                  <a:gd name="connsiteX57" fmla="*/ 99204 w 330344"/>
                  <a:gd name="connsiteY57" fmla="*/ 115570 h 330200"/>
                  <a:gd name="connsiteX58" fmla="*/ 66184 w 330344"/>
                  <a:gd name="connsiteY58" fmla="*/ 115570 h 330200"/>
                  <a:gd name="connsiteX59" fmla="*/ 54485 w 330344"/>
                  <a:gd name="connsiteY59" fmla="*/ 110853 h 330200"/>
                  <a:gd name="connsiteX60" fmla="*/ 4955 w 330344"/>
                  <a:gd name="connsiteY60" fmla="*/ 61323 h 330200"/>
                  <a:gd name="connsiteX61" fmla="*/ 0 w 330344"/>
                  <a:gd name="connsiteY61" fmla="*/ 49385 h 330200"/>
                  <a:gd name="connsiteX62" fmla="*/ 16654 w 330344"/>
                  <a:gd name="connsiteY62" fmla="*/ 33020 h 330200"/>
                  <a:gd name="connsiteX63" fmla="*/ 33164 w 330344"/>
                  <a:gd name="connsiteY63" fmla="*/ 33020 h 330200"/>
                  <a:gd name="connsiteX64" fmla="*/ 33164 w 330344"/>
                  <a:gd name="connsiteY64" fmla="*/ 16510 h 330200"/>
                  <a:gd name="connsiteX65" fmla="*/ 43353 w 330344"/>
                  <a:gd name="connsiteY65" fmla="*/ 1227 h 330200"/>
                  <a:gd name="connsiteX66" fmla="*/ 49674 w 330344"/>
                  <a:gd name="connsiteY66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330344" h="330200">
                    <a:moveTo>
                      <a:pt x="165136" y="115586"/>
                    </a:moveTo>
                    <a:lnTo>
                      <a:pt x="184335" y="119462"/>
                    </a:lnTo>
                    <a:cubicBezTo>
                      <a:pt x="202113" y="126982"/>
                      <a:pt x="214586" y="144584"/>
                      <a:pt x="214586" y="165101"/>
                    </a:cubicBezTo>
                    <a:cubicBezTo>
                      <a:pt x="214586" y="192456"/>
                      <a:pt x="192411" y="214631"/>
                      <a:pt x="165056" y="214631"/>
                    </a:cubicBezTo>
                    <a:cubicBezTo>
                      <a:pt x="137700" y="214631"/>
                      <a:pt x="115525" y="192456"/>
                      <a:pt x="115525" y="165101"/>
                    </a:cubicBezTo>
                    <a:cubicBezTo>
                      <a:pt x="115569" y="160820"/>
                      <a:pt x="116204" y="156566"/>
                      <a:pt x="117412" y="152459"/>
                    </a:cubicBezTo>
                    <a:lnTo>
                      <a:pt x="132224" y="167365"/>
                    </a:lnTo>
                    <a:cubicBezTo>
                      <a:pt x="133436" y="183617"/>
                      <a:pt x="146356" y="196537"/>
                      <a:pt x="162609" y="197750"/>
                    </a:cubicBezTo>
                    <a:cubicBezTo>
                      <a:pt x="180743" y="199103"/>
                      <a:pt x="196540" y="185499"/>
                      <a:pt x="197893" y="167365"/>
                    </a:cubicBezTo>
                    <a:cubicBezTo>
                      <a:pt x="199246" y="149230"/>
                      <a:pt x="185643" y="133433"/>
                      <a:pt x="167509" y="132080"/>
                    </a:cubicBezTo>
                    <a:lnTo>
                      <a:pt x="152602" y="117457"/>
                    </a:lnTo>
                    <a:close/>
                    <a:moveTo>
                      <a:pt x="165056" y="115570"/>
                    </a:moveTo>
                    <a:lnTo>
                      <a:pt x="165245" y="115570"/>
                    </a:lnTo>
                    <a:lnTo>
                      <a:pt x="165136" y="115586"/>
                    </a:lnTo>
                    <a:close/>
                    <a:moveTo>
                      <a:pt x="165244" y="57738"/>
                    </a:moveTo>
                    <a:cubicBezTo>
                      <a:pt x="176457" y="57727"/>
                      <a:pt x="187602" y="59474"/>
                      <a:pt x="198274" y="62916"/>
                    </a:cubicBezTo>
                    <a:cubicBezTo>
                      <a:pt x="254657" y="81101"/>
                      <a:pt x="285623" y="141549"/>
                      <a:pt x="267438" y="197931"/>
                    </a:cubicBezTo>
                    <a:cubicBezTo>
                      <a:pt x="249254" y="254314"/>
                      <a:pt x="188806" y="285280"/>
                      <a:pt x="132423" y="267095"/>
                    </a:cubicBezTo>
                    <a:cubicBezTo>
                      <a:pt x="76041" y="248911"/>
                      <a:pt x="45075" y="188463"/>
                      <a:pt x="63259" y="132080"/>
                    </a:cubicBezTo>
                    <a:cubicBezTo>
                      <a:pt x="64233" y="132131"/>
                      <a:pt x="65210" y="132131"/>
                      <a:pt x="66184" y="132080"/>
                    </a:cubicBezTo>
                    <a:lnTo>
                      <a:pt x="80713" y="132080"/>
                    </a:lnTo>
                    <a:cubicBezTo>
                      <a:pt x="72417" y="153315"/>
                      <a:pt x="72417" y="176895"/>
                      <a:pt x="80713" y="198130"/>
                    </a:cubicBezTo>
                    <a:cubicBezTo>
                      <a:pt x="98952" y="244818"/>
                      <a:pt x="151585" y="267880"/>
                      <a:pt x="198273" y="249641"/>
                    </a:cubicBezTo>
                    <a:cubicBezTo>
                      <a:pt x="244961" y="231402"/>
                      <a:pt x="268024" y="178768"/>
                      <a:pt x="249785" y="132080"/>
                    </a:cubicBezTo>
                    <a:cubicBezTo>
                      <a:pt x="231546" y="85392"/>
                      <a:pt x="178912" y="62330"/>
                      <a:pt x="132224" y="80569"/>
                    </a:cubicBezTo>
                    <a:lnTo>
                      <a:pt x="132224" y="66040"/>
                    </a:lnTo>
                    <a:cubicBezTo>
                      <a:pt x="132274" y="65066"/>
                      <a:pt x="132274" y="64090"/>
                      <a:pt x="132224" y="63116"/>
                    </a:cubicBezTo>
                    <a:cubicBezTo>
                      <a:pt x="142884" y="59619"/>
                      <a:pt x="154025" y="57805"/>
                      <a:pt x="165244" y="57738"/>
                    </a:cubicBezTo>
                    <a:close/>
                    <a:moveTo>
                      <a:pt x="49674" y="16510"/>
                    </a:moveTo>
                    <a:lnTo>
                      <a:pt x="49674" y="49530"/>
                    </a:lnTo>
                    <a:lnTo>
                      <a:pt x="16654" y="49530"/>
                    </a:lnTo>
                    <a:lnTo>
                      <a:pt x="66184" y="99060"/>
                    </a:lnTo>
                    <a:lnTo>
                      <a:pt x="99204" y="99060"/>
                    </a:lnTo>
                    <a:lnTo>
                      <a:pt x="99204" y="66040"/>
                    </a:lnTo>
                    <a:close/>
                    <a:moveTo>
                      <a:pt x="165244" y="0"/>
                    </a:moveTo>
                    <a:cubicBezTo>
                      <a:pt x="256426" y="0"/>
                      <a:pt x="330344" y="73918"/>
                      <a:pt x="330344" y="165100"/>
                    </a:cubicBezTo>
                    <a:cubicBezTo>
                      <a:pt x="330344" y="256282"/>
                      <a:pt x="256426" y="330200"/>
                      <a:pt x="165244" y="330200"/>
                    </a:cubicBezTo>
                    <a:cubicBezTo>
                      <a:pt x="74062" y="330200"/>
                      <a:pt x="144" y="256282"/>
                      <a:pt x="144" y="165100"/>
                    </a:cubicBezTo>
                    <a:cubicBezTo>
                      <a:pt x="125" y="140986"/>
                      <a:pt x="5475" y="117170"/>
                      <a:pt x="15805" y="95381"/>
                    </a:cubicBezTo>
                    <a:lnTo>
                      <a:pt x="28447" y="107740"/>
                    </a:lnTo>
                    <a:cubicBezTo>
                      <a:pt x="12981" y="144551"/>
                      <a:pt x="12981" y="186037"/>
                      <a:pt x="28447" y="222848"/>
                    </a:cubicBezTo>
                    <a:cubicBezTo>
                      <a:pt x="60233" y="298506"/>
                      <a:pt x="147334" y="334071"/>
                      <a:pt x="222992" y="302285"/>
                    </a:cubicBezTo>
                    <a:cubicBezTo>
                      <a:pt x="298650" y="270498"/>
                      <a:pt x="334215" y="183398"/>
                      <a:pt x="302429" y="107740"/>
                    </a:cubicBezTo>
                    <a:cubicBezTo>
                      <a:pt x="270642" y="32082"/>
                      <a:pt x="183542" y="-3483"/>
                      <a:pt x="107884" y="28303"/>
                    </a:cubicBezTo>
                    <a:lnTo>
                      <a:pt x="95525" y="15661"/>
                    </a:lnTo>
                    <a:cubicBezTo>
                      <a:pt x="117314" y="5331"/>
                      <a:pt x="141130" y="-19"/>
                      <a:pt x="165244" y="0"/>
                    </a:cubicBezTo>
                    <a:close/>
                    <a:moveTo>
                      <a:pt x="49674" y="0"/>
                    </a:moveTo>
                    <a:cubicBezTo>
                      <a:pt x="54053" y="8"/>
                      <a:pt x="58254" y="1736"/>
                      <a:pt x="61372" y="4812"/>
                    </a:cubicBezTo>
                    <a:lnTo>
                      <a:pt x="110525" y="54342"/>
                    </a:lnTo>
                    <a:cubicBezTo>
                      <a:pt x="113609" y="57454"/>
                      <a:pt x="115339" y="61659"/>
                      <a:pt x="115336" y="66040"/>
                    </a:cubicBezTo>
                    <a:lnTo>
                      <a:pt x="115336" y="99060"/>
                    </a:lnTo>
                    <a:cubicBezTo>
                      <a:pt x="115245" y="100446"/>
                      <a:pt x="114959" y="101811"/>
                      <a:pt x="114487" y="103117"/>
                    </a:cubicBezTo>
                    <a:lnTo>
                      <a:pt x="171093" y="159251"/>
                    </a:lnTo>
                    <a:lnTo>
                      <a:pt x="171093" y="159628"/>
                    </a:lnTo>
                    <a:cubicBezTo>
                      <a:pt x="173698" y="162719"/>
                      <a:pt x="173698" y="167237"/>
                      <a:pt x="171093" y="170328"/>
                    </a:cubicBezTo>
                    <a:cubicBezTo>
                      <a:pt x="168138" y="173835"/>
                      <a:pt x="162900" y="174282"/>
                      <a:pt x="159394" y="171327"/>
                    </a:cubicBezTo>
                    <a:lnTo>
                      <a:pt x="103260" y="114721"/>
                    </a:lnTo>
                    <a:cubicBezTo>
                      <a:pt x="101955" y="115193"/>
                      <a:pt x="100589" y="115479"/>
                      <a:pt x="99204" y="115570"/>
                    </a:cubicBezTo>
                    <a:lnTo>
                      <a:pt x="66184" y="115570"/>
                    </a:lnTo>
                    <a:cubicBezTo>
                      <a:pt x="61815" y="115598"/>
                      <a:pt x="57612" y="113903"/>
                      <a:pt x="54485" y="110853"/>
                    </a:cubicBezTo>
                    <a:lnTo>
                      <a:pt x="4955" y="61323"/>
                    </a:lnTo>
                    <a:cubicBezTo>
                      <a:pt x="1749" y="58183"/>
                      <a:pt x="-40" y="53873"/>
                      <a:pt x="0" y="49385"/>
                    </a:cubicBezTo>
                    <a:cubicBezTo>
                      <a:pt x="79" y="40267"/>
                      <a:pt x="7536" y="32940"/>
                      <a:pt x="16654" y="33020"/>
                    </a:cubicBezTo>
                    <a:lnTo>
                      <a:pt x="33164" y="33020"/>
                    </a:lnTo>
                    <a:lnTo>
                      <a:pt x="33164" y="16510"/>
                    </a:lnTo>
                    <a:cubicBezTo>
                      <a:pt x="33176" y="9830"/>
                      <a:pt x="37191" y="3808"/>
                      <a:pt x="43353" y="1227"/>
                    </a:cubicBezTo>
                    <a:cubicBezTo>
                      <a:pt x="45358" y="405"/>
                      <a:pt x="47506" y="-12"/>
                      <a:pt x="496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60889" y="826290"/>
              <a:ext cx="1891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177C7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r>
                <a:rPr lang="en-US" sz="2800" baseline="30000" dirty="0">
                  <a:solidFill>
                    <a:srgbClr val="177C7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</a:t>
              </a:r>
              <a:r>
                <a:rPr lang="en-US" sz="2800" dirty="0">
                  <a:solidFill>
                    <a:srgbClr val="177C7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Session 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48171" y="3396308"/>
              <a:ext cx="366626" cy="361950"/>
              <a:chOff x="4406498" y="4895850"/>
              <a:chExt cx="366626" cy="36195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4406498" y="4895850"/>
                <a:ext cx="366626" cy="361950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4FBB06C-2B0F-8641-A35F-521FE7D055BE}"/>
                  </a:ext>
                </a:extLst>
              </p:cNvPr>
              <p:cNvSpPr/>
              <p:nvPr/>
            </p:nvSpPr>
            <p:spPr>
              <a:xfrm>
                <a:off x="4445705" y="4964609"/>
                <a:ext cx="288211" cy="243494"/>
              </a:xfrm>
              <a:custGeom>
                <a:avLst/>
                <a:gdLst>
                  <a:gd name="connsiteX0" fmla="*/ 82668 w 327961"/>
                  <a:gd name="connsiteY0" fmla="*/ 179283 h 277077"/>
                  <a:gd name="connsiteX1" fmla="*/ 118236 w 327961"/>
                  <a:gd name="connsiteY1" fmla="*/ 260774 h 277077"/>
                  <a:gd name="connsiteX2" fmla="*/ 151257 w 327961"/>
                  <a:gd name="connsiteY2" fmla="*/ 244476 h 277077"/>
                  <a:gd name="connsiteX3" fmla="*/ 122764 w 327961"/>
                  <a:gd name="connsiteY3" fmla="*/ 179283 h 277077"/>
                  <a:gd name="connsiteX4" fmla="*/ 261921 w 327961"/>
                  <a:gd name="connsiteY4" fmla="*/ 89502 h 277077"/>
                  <a:gd name="connsiteX5" fmla="*/ 261921 w 327961"/>
                  <a:gd name="connsiteY5" fmla="*/ 154696 h 277077"/>
                  <a:gd name="connsiteX6" fmla="*/ 270571 w 327961"/>
                  <a:gd name="connsiteY6" fmla="*/ 146156 h 277077"/>
                  <a:gd name="connsiteX7" fmla="*/ 261921 w 327961"/>
                  <a:gd name="connsiteY7" fmla="*/ 89502 h 277077"/>
                  <a:gd name="connsiteX8" fmla="*/ 55498 w 327961"/>
                  <a:gd name="connsiteY8" fmla="*/ 81492 h 277077"/>
                  <a:gd name="connsiteX9" fmla="*/ 16197 w 327961"/>
                  <a:gd name="connsiteY9" fmla="*/ 120290 h 277077"/>
                  <a:gd name="connsiteX10" fmla="*/ 55498 w 327961"/>
                  <a:gd name="connsiteY10" fmla="*/ 162984 h 277077"/>
                  <a:gd name="connsiteX11" fmla="*/ 63800 w 327961"/>
                  <a:gd name="connsiteY11" fmla="*/ 162984 h 277077"/>
                  <a:gd name="connsiteX12" fmla="*/ 63800 w 327961"/>
                  <a:gd name="connsiteY12" fmla="*/ 81492 h 277077"/>
                  <a:gd name="connsiteX13" fmla="*/ 280788 w 327961"/>
                  <a:gd name="connsiteY13" fmla="*/ 45356 h 277077"/>
                  <a:gd name="connsiteX14" fmla="*/ 327961 w 327961"/>
                  <a:gd name="connsiteY14" fmla="*/ 122191 h 277077"/>
                  <a:gd name="connsiteX15" fmla="*/ 280788 w 327961"/>
                  <a:gd name="connsiteY15" fmla="*/ 199119 h 277077"/>
                  <a:gd name="connsiteX16" fmla="*/ 271354 w 327961"/>
                  <a:gd name="connsiteY16" fmla="*/ 185522 h 277077"/>
                  <a:gd name="connsiteX17" fmla="*/ 311168 w 327961"/>
                  <a:gd name="connsiteY17" fmla="*/ 122191 h 277077"/>
                  <a:gd name="connsiteX18" fmla="*/ 271354 w 327961"/>
                  <a:gd name="connsiteY18" fmla="*/ 58953 h 277077"/>
                  <a:gd name="connsiteX19" fmla="*/ 212391 w 327961"/>
                  <a:gd name="connsiteY19" fmla="*/ 42376 h 277077"/>
                  <a:gd name="connsiteX20" fmla="*/ 162861 w 327961"/>
                  <a:gd name="connsiteY20" fmla="*/ 81492 h 277077"/>
                  <a:gd name="connsiteX21" fmla="*/ 80310 w 327961"/>
                  <a:gd name="connsiteY21" fmla="*/ 81492 h 277077"/>
                  <a:gd name="connsiteX22" fmla="*/ 80310 w 327961"/>
                  <a:gd name="connsiteY22" fmla="*/ 162984 h 277077"/>
                  <a:gd name="connsiteX23" fmla="*/ 162861 w 327961"/>
                  <a:gd name="connsiteY23" fmla="*/ 162984 h 277077"/>
                  <a:gd name="connsiteX24" fmla="*/ 212391 w 327961"/>
                  <a:gd name="connsiteY24" fmla="*/ 202100 h 277077"/>
                  <a:gd name="connsiteX25" fmla="*/ 245411 w 327961"/>
                  <a:gd name="connsiteY25" fmla="*/ 15833 h 277077"/>
                  <a:gd name="connsiteX26" fmla="*/ 228901 w 327961"/>
                  <a:gd name="connsiteY26" fmla="*/ 28871 h 277077"/>
                  <a:gd name="connsiteX27" fmla="*/ 228901 w 327961"/>
                  <a:gd name="connsiteY27" fmla="*/ 215139 h 277077"/>
                  <a:gd name="connsiteX28" fmla="*/ 245411 w 327961"/>
                  <a:gd name="connsiteY28" fmla="*/ 228178 h 277077"/>
                  <a:gd name="connsiteX29" fmla="*/ 245411 w 327961"/>
                  <a:gd name="connsiteY29" fmla="*/ 0 h 277077"/>
                  <a:gd name="connsiteX30" fmla="*/ 252487 w 327961"/>
                  <a:gd name="connsiteY30" fmla="*/ 1583 h 277077"/>
                  <a:gd name="connsiteX31" fmla="*/ 261921 w 327961"/>
                  <a:gd name="connsiteY31" fmla="*/ 16298 h 277077"/>
                  <a:gd name="connsiteX32" fmla="*/ 261921 w 327961"/>
                  <a:gd name="connsiteY32" fmla="*/ 70968 h 277077"/>
                  <a:gd name="connsiteX33" fmla="*/ 294941 w 327961"/>
                  <a:gd name="connsiteY33" fmla="*/ 122192 h 277077"/>
                  <a:gd name="connsiteX34" fmla="*/ 262015 w 327961"/>
                  <a:gd name="connsiteY34" fmla="*/ 173508 h 277077"/>
                  <a:gd name="connsiteX35" fmla="*/ 262015 w 327961"/>
                  <a:gd name="connsiteY35" fmla="*/ 228178 h 277077"/>
                  <a:gd name="connsiteX36" fmla="*/ 252581 w 327961"/>
                  <a:gd name="connsiteY36" fmla="*/ 242893 h 277077"/>
                  <a:gd name="connsiteX37" fmla="*/ 245411 w 327961"/>
                  <a:gd name="connsiteY37" fmla="*/ 244476 h 277077"/>
                  <a:gd name="connsiteX38" fmla="*/ 235128 w 327961"/>
                  <a:gd name="connsiteY38" fmla="*/ 240937 h 277077"/>
                  <a:gd name="connsiteX39" fmla="*/ 157106 w 327961"/>
                  <a:gd name="connsiteY39" fmla="*/ 179283 h 277077"/>
                  <a:gd name="connsiteX40" fmla="*/ 140972 w 327961"/>
                  <a:gd name="connsiteY40" fmla="*/ 179283 h 277077"/>
                  <a:gd name="connsiteX41" fmla="*/ 166446 w 327961"/>
                  <a:gd name="connsiteY41" fmla="*/ 238050 h 277077"/>
                  <a:gd name="connsiteX42" fmla="*/ 158710 w 327961"/>
                  <a:gd name="connsiteY42" fmla="*/ 259098 h 277077"/>
                  <a:gd name="connsiteX43" fmla="*/ 125689 w 327961"/>
                  <a:gd name="connsiteY43" fmla="*/ 275396 h 277077"/>
                  <a:gd name="connsiteX44" fmla="*/ 112575 w 327961"/>
                  <a:gd name="connsiteY44" fmla="*/ 276048 h 277077"/>
                  <a:gd name="connsiteX45" fmla="*/ 103141 w 327961"/>
                  <a:gd name="connsiteY45" fmla="*/ 267201 h 277077"/>
                  <a:gd name="connsiteX46" fmla="*/ 64932 w 327961"/>
                  <a:gd name="connsiteY46" fmla="*/ 179283 h 277077"/>
                  <a:gd name="connsiteX47" fmla="*/ 55498 w 327961"/>
                  <a:gd name="connsiteY47" fmla="*/ 179283 h 277077"/>
                  <a:gd name="connsiteX48" fmla="*/ 48 w 327961"/>
                  <a:gd name="connsiteY48" fmla="*/ 124544 h 277077"/>
                  <a:gd name="connsiteX49" fmla="*/ 55498 w 327961"/>
                  <a:gd name="connsiteY49" fmla="*/ 65193 h 277077"/>
                  <a:gd name="connsiteX50" fmla="*/ 157106 w 327961"/>
                  <a:gd name="connsiteY50" fmla="*/ 65193 h 277077"/>
                  <a:gd name="connsiteX51" fmla="*/ 235128 w 327961"/>
                  <a:gd name="connsiteY51" fmla="*/ 3539 h 277077"/>
                  <a:gd name="connsiteX52" fmla="*/ 245411 w 327961"/>
                  <a:gd name="connsiteY52" fmla="*/ 0 h 27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7961" h="277077">
                    <a:moveTo>
                      <a:pt x="82668" y="179283"/>
                    </a:moveTo>
                    <a:lnTo>
                      <a:pt x="118236" y="260774"/>
                    </a:lnTo>
                    <a:lnTo>
                      <a:pt x="151257" y="244476"/>
                    </a:lnTo>
                    <a:lnTo>
                      <a:pt x="122764" y="179283"/>
                    </a:lnTo>
                    <a:close/>
                    <a:moveTo>
                      <a:pt x="261921" y="89502"/>
                    </a:moveTo>
                    <a:lnTo>
                      <a:pt x="261921" y="154696"/>
                    </a:lnTo>
                    <a:cubicBezTo>
                      <a:pt x="265220" y="152292"/>
                      <a:pt x="268136" y="149413"/>
                      <a:pt x="270571" y="146156"/>
                    </a:cubicBezTo>
                    <a:cubicBezTo>
                      <a:pt x="284030" y="128154"/>
                      <a:pt x="280157" y="102789"/>
                      <a:pt x="261921" y="89502"/>
                    </a:cubicBezTo>
                    <a:close/>
                    <a:moveTo>
                      <a:pt x="55498" y="81492"/>
                    </a:moveTo>
                    <a:cubicBezTo>
                      <a:pt x="34228" y="82496"/>
                      <a:pt x="17214" y="99293"/>
                      <a:pt x="16197" y="120290"/>
                    </a:cubicBezTo>
                    <a:cubicBezTo>
                      <a:pt x="15106" y="142793"/>
                      <a:pt x="32702" y="161908"/>
                      <a:pt x="55498" y="162984"/>
                    </a:cubicBezTo>
                    <a:lnTo>
                      <a:pt x="63800" y="162984"/>
                    </a:lnTo>
                    <a:lnTo>
                      <a:pt x="63800" y="81492"/>
                    </a:lnTo>
                    <a:close/>
                    <a:moveTo>
                      <a:pt x="280788" y="45356"/>
                    </a:moveTo>
                    <a:cubicBezTo>
                      <a:pt x="309382" y="60713"/>
                      <a:pt x="327400" y="90062"/>
                      <a:pt x="327961" y="122191"/>
                    </a:cubicBezTo>
                    <a:cubicBezTo>
                      <a:pt x="327414" y="154347"/>
                      <a:pt x="309397" y="183731"/>
                      <a:pt x="280788" y="199119"/>
                    </a:cubicBezTo>
                    <a:lnTo>
                      <a:pt x="271354" y="185522"/>
                    </a:lnTo>
                    <a:cubicBezTo>
                      <a:pt x="295406" y="173238"/>
                      <a:pt x="310694" y="148920"/>
                      <a:pt x="311168" y="122191"/>
                    </a:cubicBezTo>
                    <a:cubicBezTo>
                      <a:pt x="310660" y="95496"/>
                      <a:pt x="295376" y="71222"/>
                      <a:pt x="271354" y="58953"/>
                    </a:cubicBezTo>
                    <a:close/>
                    <a:moveTo>
                      <a:pt x="212391" y="42376"/>
                    </a:moveTo>
                    <a:lnTo>
                      <a:pt x="162861" y="81492"/>
                    </a:lnTo>
                    <a:lnTo>
                      <a:pt x="80310" y="81492"/>
                    </a:lnTo>
                    <a:lnTo>
                      <a:pt x="80310" y="162984"/>
                    </a:lnTo>
                    <a:lnTo>
                      <a:pt x="162861" y="162984"/>
                    </a:lnTo>
                    <a:lnTo>
                      <a:pt x="212391" y="202100"/>
                    </a:lnTo>
                    <a:close/>
                    <a:moveTo>
                      <a:pt x="245411" y="15833"/>
                    </a:moveTo>
                    <a:lnTo>
                      <a:pt x="228901" y="28871"/>
                    </a:lnTo>
                    <a:lnTo>
                      <a:pt x="228901" y="215139"/>
                    </a:lnTo>
                    <a:lnTo>
                      <a:pt x="245411" y="228178"/>
                    </a:lnTo>
                    <a:close/>
                    <a:moveTo>
                      <a:pt x="245411" y="0"/>
                    </a:moveTo>
                    <a:cubicBezTo>
                      <a:pt x="247856" y="27"/>
                      <a:pt x="250268" y="567"/>
                      <a:pt x="252487" y="1583"/>
                    </a:cubicBezTo>
                    <a:cubicBezTo>
                      <a:pt x="258229" y="4297"/>
                      <a:pt x="261894" y="10014"/>
                      <a:pt x="261921" y="16298"/>
                    </a:cubicBezTo>
                    <a:lnTo>
                      <a:pt x="261921" y="70968"/>
                    </a:lnTo>
                    <a:cubicBezTo>
                      <a:pt x="282022" y="80317"/>
                      <a:pt x="294875" y="100256"/>
                      <a:pt x="294941" y="122192"/>
                    </a:cubicBezTo>
                    <a:cubicBezTo>
                      <a:pt x="294905" y="144133"/>
                      <a:pt x="282094" y="164100"/>
                      <a:pt x="262015" y="173508"/>
                    </a:cubicBezTo>
                    <a:lnTo>
                      <a:pt x="262015" y="228178"/>
                    </a:lnTo>
                    <a:cubicBezTo>
                      <a:pt x="261988" y="234463"/>
                      <a:pt x="258323" y="240179"/>
                      <a:pt x="252581" y="242893"/>
                    </a:cubicBezTo>
                    <a:cubicBezTo>
                      <a:pt x="250334" y="243922"/>
                      <a:pt x="247888" y="244462"/>
                      <a:pt x="245411" y="244476"/>
                    </a:cubicBezTo>
                    <a:cubicBezTo>
                      <a:pt x="241675" y="244486"/>
                      <a:pt x="238048" y="243237"/>
                      <a:pt x="235128" y="240937"/>
                    </a:cubicBezTo>
                    <a:lnTo>
                      <a:pt x="157106" y="179283"/>
                    </a:lnTo>
                    <a:lnTo>
                      <a:pt x="140972" y="179283"/>
                    </a:lnTo>
                    <a:lnTo>
                      <a:pt x="166446" y="238050"/>
                    </a:lnTo>
                    <a:cubicBezTo>
                      <a:pt x="169930" y="245981"/>
                      <a:pt x="166535" y="255218"/>
                      <a:pt x="158710" y="259098"/>
                    </a:cubicBezTo>
                    <a:lnTo>
                      <a:pt x="125689" y="275396"/>
                    </a:lnTo>
                    <a:cubicBezTo>
                      <a:pt x="121594" y="277383"/>
                      <a:pt x="116851" y="277619"/>
                      <a:pt x="112575" y="276048"/>
                    </a:cubicBezTo>
                    <a:cubicBezTo>
                      <a:pt x="108324" y="274518"/>
                      <a:pt x="104907" y="271313"/>
                      <a:pt x="103141" y="267201"/>
                    </a:cubicBezTo>
                    <a:lnTo>
                      <a:pt x="64932" y="179283"/>
                    </a:lnTo>
                    <a:lnTo>
                      <a:pt x="55498" y="179283"/>
                    </a:lnTo>
                    <a:cubicBezTo>
                      <a:pt x="25392" y="178082"/>
                      <a:pt x="1265" y="154264"/>
                      <a:pt x="48" y="124544"/>
                    </a:cubicBezTo>
                    <a:cubicBezTo>
                      <a:pt x="-1242" y="93039"/>
                      <a:pt x="23584" y="66467"/>
                      <a:pt x="55498" y="65193"/>
                    </a:cubicBezTo>
                    <a:lnTo>
                      <a:pt x="157106" y="65193"/>
                    </a:lnTo>
                    <a:lnTo>
                      <a:pt x="235128" y="3539"/>
                    </a:lnTo>
                    <a:cubicBezTo>
                      <a:pt x="238048" y="1239"/>
                      <a:pt x="241675" y="-10"/>
                      <a:pt x="245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139071" y="1777617"/>
              <a:ext cx="366626" cy="361950"/>
              <a:chOff x="4406498" y="4895850"/>
              <a:chExt cx="366626" cy="36195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406498" y="4895850"/>
                <a:ext cx="366626" cy="361950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4FBB06C-2B0F-8641-A35F-521FE7D055BE}"/>
                  </a:ext>
                </a:extLst>
              </p:cNvPr>
              <p:cNvSpPr/>
              <p:nvPr/>
            </p:nvSpPr>
            <p:spPr>
              <a:xfrm>
                <a:off x="4445705" y="4964609"/>
                <a:ext cx="288211" cy="243494"/>
              </a:xfrm>
              <a:custGeom>
                <a:avLst/>
                <a:gdLst>
                  <a:gd name="connsiteX0" fmla="*/ 82668 w 327961"/>
                  <a:gd name="connsiteY0" fmla="*/ 179283 h 277077"/>
                  <a:gd name="connsiteX1" fmla="*/ 118236 w 327961"/>
                  <a:gd name="connsiteY1" fmla="*/ 260774 h 277077"/>
                  <a:gd name="connsiteX2" fmla="*/ 151257 w 327961"/>
                  <a:gd name="connsiteY2" fmla="*/ 244476 h 277077"/>
                  <a:gd name="connsiteX3" fmla="*/ 122764 w 327961"/>
                  <a:gd name="connsiteY3" fmla="*/ 179283 h 277077"/>
                  <a:gd name="connsiteX4" fmla="*/ 261921 w 327961"/>
                  <a:gd name="connsiteY4" fmla="*/ 89502 h 277077"/>
                  <a:gd name="connsiteX5" fmla="*/ 261921 w 327961"/>
                  <a:gd name="connsiteY5" fmla="*/ 154696 h 277077"/>
                  <a:gd name="connsiteX6" fmla="*/ 270571 w 327961"/>
                  <a:gd name="connsiteY6" fmla="*/ 146156 h 277077"/>
                  <a:gd name="connsiteX7" fmla="*/ 261921 w 327961"/>
                  <a:gd name="connsiteY7" fmla="*/ 89502 h 277077"/>
                  <a:gd name="connsiteX8" fmla="*/ 55498 w 327961"/>
                  <a:gd name="connsiteY8" fmla="*/ 81492 h 277077"/>
                  <a:gd name="connsiteX9" fmla="*/ 16197 w 327961"/>
                  <a:gd name="connsiteY9" fmla="*/ 120290 h 277077"/>
                  <a:gd name="connsiteX10" fmla="*/ 55498 w 327961"/>
                  <a:gd name="connsiteY10" fmla="*/ 162984 h 277077"/>
                  <a:gd name="connsiteX11" fmla="*/ 63800 w 327961"/>
                  <a:gd name="connsiteY11" fmla="*/ 162984 h 277077"/>
                  <a:gd name="connsiteX12" fmla="*/ 63800 w 327961"/>
                  <a:gd name="connsiteY12" fmla="*/ 81492 h 277077"/>
                  <a:gd name="connsiteX13" fmla="*/ 280788 w 327961"/>
                  <a:gd name="connsiteY13" fmla="*/ 45356 h 277077"/>
                  <a:gd name="connsiteX14" fmla="*/ 327961 w 327961"/>
                  <a:gd name="connsiteY14" fmla="*/ 122191 h 277077"/>
                  <a:gd name="connsiteX15" fmla="*/ 280788 w 327961"/>
                  <a:gd name="connsiteY15" fmla="*/ 199119 h 277077"/>
                  <a:gd name="connsiteX16" fmla="*/ 271354 w 327961"/>
                  <a:gd name="connsiteY16" fmla="*/ 185522 h 277077"/>
                  <a:gd name="connsiteX17" fmla="*/ 311168 w 327961"/>
                  <a:gd name="connsiteY17" fmla="*/ 122191 h 277077"/>
                  <a:gd name="connsiteX18" fmla="*/ 271354 w 327961"/>
                  <a:gd name="connsiteY18" fmla="*/ 58953 h 277077"/>
                  <a:gd name="connsiteX19" fmla="*/ 212391 w 327961"/>
                  <a:gd name="connsiteY19" fmla="*/ 42376 h 277077"/>
                  <a:gd name="connsiteX20" fmla="*/ 162861 w 327961"/>
                  <a:gd name="connsiteY20" fmla="*/ 81492 h 277077"/>
                  <a:gd name="connsiteX21" fmla="*/ 80310 w 327961"/>
                  <a:gd name="connsiteY21" fmla="*/ 81492 h 277077"/>
                  <a:gd name="connsiteX22" fmla="*/ 80310 w 327961"/>
                  <a:gd name="connsiteY22" fmla="*/ 162984 h 277077"/>
                  <a:gd name="connsiteX23" fmla="*/ 162861 w 327961"/>
                  <a:gd name="connsiteY23" fmla="*/ 162984 h 277077"/>
                  <a:gd name="connsiteX24" fmla="*/ 212391 w 327961"/>
                  <a:gd name="connsiteY24" fmla="*/ 202100 h 277077"/>
                  <a:gd name="connsiteX25" fmla="*/ 245411 w 327961"/>
                  <a:gd name="connsiteY25" fmla="*/ 15833 h 277077"/>
                  <a:gd name="connsiteX26" fmla="*/ 228901 w 327961"/>
                  <a:gd name="connsiteY26" fmla="*/ 28871 h 277077"/>
                  <a:gd name="connsiteX27" fmla="*/ 228901 w 327961"/>
                  <a:gd name="connsiteY27" fmla="*/ 215139 h 277077"/>
                  <a:gd name="connsiteX28" fmla="*/ 245411 w 327961"/>
                  <a:gd name="connsiteY28" fmla="*/ 228178 h 277077"/>
                  <a:gd name="connsiteX29" fmla="*/ 245411 w 327961"/>
                  <a:gd name="connsiteY29" fmla="*/ 0 h 277077"/>
                  <a:gd name="connsiteX30" fmla="*/ 252487 w 327961"/>
                  <a:gd name="connsiteY30" fmla="*/ 1583 h 277077"/>
                  <a:gd name="connsiteX31" fmla="*/ 261921 w 327961"/>
                  <a:gd name="connsiteY31" fmla="*/ 16298 h 277077"/>
                  <a:gd name="connsiteX32" fmla="*/ 261921 w 327961"/>
                  <a:gd name="connsiteY32" fmla="*/ 70968 h 277077"/>
                  <a:gd name="connsiteX33" fmla="*/ 294941 w 327961"/>
                  <a:gd name="connsiteY33" fmla="*/ 122192 h 277077"/>
                  <a:gd name="connsiteX34" fmla="*/ 262015 w 327961"/>
                  <a:gd name="connsiteY34" fmla="*/ 173508 h 277077"/>
                  <a:gd name="connsiteX35" fmla="*/ 262015 w 327961"/>
                  <a:gd name="connsiteY35" fmla="*/ 228178 h 277077"/>
                  <a:gd name="connsiteX36" fmla="*/ 252581 w 327961"/>
                  <a:gd name="connsiteY36" fmla="*/ 242893 h 277077"/>
                  <a:gd name="connsiteX37" fmla="*/ 245411 w 327961"/>
                  <a:gd name="connsiteY37" fmla="*/ 244476 h 277077"/>
                  <a:gd name="connsiteX38" fmla="*/ 235128 w 327961"/>
                  <a:gd name="connsiteY38" fmla="*/ 240937 h 277077"/>
                  <a:gd name="connsiteX39" fmla="*/ 157106 w 327961"/>
                  <a:gd name="connsiteY39" fmla="*/ 179283 h 277077"/>
                  <a:gd name="connsiteX40" fmla="*/ 140972 w 327961"/>
                  <a:gd name="connsiteY40" fmla="*/ 179283 h 277077"/>
                  <a:gd name="connsiteX41" fmla="*/ 166446 w 327961"/>
                  <a:gd name="connsiteY41" fmla="*/ 238050 h 277077"/>
                  <a:gd name="connsiteX42" fmla="*/ 158710 w 327961"/>
                  <a:gd name="connsiteY42" fmla="*/ 259098 h 277077"/>
                  <a:gd name="connsiteX43" fmla="*/ 125689 w 327961"/>
                  <a:gd name="connsiteY43" fmla="*/ 275396 h 277077"/>
                  <a:gd name="connsiteX44" fmla="*/ 112575 w 327961"/>
                  <a:gd name="connsiteY44" fmla="*/ 276048 h 277077"/>
                  <a:gd name="connsiteX45" fmla="*/ 103141 w 327961"/>
                  <a:gd name="connsiteY45" fmla="*/ 267201 h 277077"/>
                  <a:gd name="connsiteX46" fmla="*/ 64932 w 327961"/>
                  <a:gd name="connsiteY46" fmla="*/ 179283 h 277077"/>
                  <a:gd name="connsiteX47" fmla="*/ 55498 w 327961"/>
                  <a:gd name="connsiteY47" fmla="*/ 179283 h 277077"/>
                  <a:gd name="connsiteX48" fmla="*/ 48 w 327961"/>
                  <a:gd name="connsiteY48" fmla="*/ 124544 h 277077"/>
                  <a:gd name="connsiteX49" fmla="*/ 55498 w 327961"/>
                  <a:gd name="connsiteY49" fmla="*/ 65193 h 277077"/>
                  <a:gd name="connsiteX50" fmla="*/ 157106 w 327961"/>
                  <a:gd name="connsiteY50" fmla="*/ 65193 h 277077"/>
                  <a:gd name="connsiteX51" fmla="*/ 235128 w 327961"/>
                  <a:gd name="connsiteY51" fmla="*/ 3539 h 277077"/>
                  <a:gd name="connsiteX52" fmla="*/ 245411 w 327961"/>
                  <a:gd name="connsiteY52" fmla="*/ 0 h 27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27961" h="277077">
                    <a:moveTo>
                      <a:pt x="82668" y="179283"/>
                    </a:moveTo>
                    <a:lnTo>
                      <a:pt x="118236" y="260774"/>
                    </a:lnTo>
                    <a:lnTo>
                      <a:pt x="151257" y="244476"/>
                    </a:lnTo>
                    <a:lnTo>
                      <a:pt x="122764" y="179283"/>
                    </a:lnTo>
                    <a:close/>
                    <a:moveTo>
                      <a:pt x="261921" y="89502"/>
                    </a:moveTo>
                    <a:lnTo>
                      <a:pt x="261921" y="154696"/>
                    </a:lnTo>
                    <a:cubicBezTo>
                      <a:pt x="265220" y="152292"/>
                      <a:pt x="268136" y="149413"/>
                      <a:pt x="270571" y="146156"/>
                    </a:cubicBezTo>
                    <a:cubicBezTo>
                      <a:pt x="284030" y="128154"/>
                      <a:pt x="280157" y="102789"/>
                      <a:pt x="261921" y="89502"/>
                    </a:cubicBezTo>
                    <a:close/>
                    <a:moveTo>
                      <a:pt x="55498" y="81492"/>
                    </a:moveTo>
                    <a:cubicBezTo>
                      <a:pt x="34228" y="82496"/>
                      <a:pt x="17214" y="99293"/>
                      <a:pt x="16197" y="120290"/>
                    </a:cubicBezTo>
                    <a:cubicBezTo>
                      <a:pt x="15106" y="142793"/>
                      <a:pt x="32702" y="161908"/>
                      <a:pt x="55498" y="162984"/>
                    </a:cubicBezTo>
                    <a:lnTo>
                      <a:pt x="63800" y="162984"/>
                    </a:lnTo>
                    <a:lnTo>
                      <a:pt x="63800" y="81492"/>
                    </a:lnTo>
                    <a:close/>
                    <a:moveTo>
                      <a:pt x="280788" y="45356"/>
                    </a:moveTo>
                    <a:cubicBezTo>
                      <a:pt x="309382" y="60713"/>
                      <a:pt x="327400" y="90062"/>
                      <a:pt x="327961" y="122191"/>
                    </a:cubicBezTo>
                    <a:cubicBezTo>
                      <a:pt x="327414" y="154347"/>
                      <a:pt x="309397" y="183731"/>
                      <a:pt x="280788" y="199119"/>
                    </a:cubicBezTo>
                    <a:lnTo>
                      <a:pt x="271354" y="185522"/>
                    </a:lnTo>
                    <a:cubicBezTo>
                      <a:pt x="295406" y="173238"/>
                      <a:pt x="310694" y="148920"/>
                      <a:pt x="311168" y="122191"/>
                    </a:cubicBezTo>
                    <a:cubicBezTo>
                      <a:pt x="310660" y="95496"/>
                      <a:pt x="295376" y="71222"/>
                      <a:pt x="271354" y="58953"/>
                    </a:cubicBezTo>
                    <a:close/>
                    <a:moveTo>
                      <a:pt x="212391" y="42376"/>
                    </a:moveTo>
                    <a:lnTo>
                      <a:pt x="162861" y="81492"/>
                    </a:lnTo>
                    <a:lnTo>
                      <a:pt x="80310" y="81492"/>
                    </a:lnTo>
                    <a:lnTo>
                      <a:pt x="80310" y="162984"/>
                    </a:lnTo>
                    <a:lnTo>
                      <a:pt x="162861" y="162984"/>
                    </a:lnTo>
                    <a:lnTo>
                      <a:pt x="212391" y="202100"/>
                    </a:lnTo>
                    <a:close/>
                    <a:moveTo>
                      <a:pt x="245411" y="15833"/>
                    </a:moveTo>
                    <a:lnTo>
                      <a:pt x="228901" y="28871"/>
                    </a:lnTo>
                    <a:lnTo>
                      <a:pt x="228901" y="215139"/>
                    </a:lnTo>
                    <a:lnTo>
                      <a:pt x="245411" y="228178"/>
                    </a:lnTo>
                    <a:close/>
                    <a:moveTo>
                      <a:pt x="245411" y="0"/>
                    </a:moveTo>
                    <a:cubicBezTo>
                      <a:pt x="247856" y="27"/>
                      <a:pt x="250268" y="567"/>
                      <a:pt x="252487" y="1583"/>
                    </a:cubicBezTo>
                    <a:cubicBezTo>
                      <a:pt x="258229" y="4297"/>
                      <a:pt x="261894" y="10014"/>
                      <a:pt x="261921" y="16298"/>
                    </a:cubicBezTo>
                    <a:lnTo>
                      <a:pt x="261921" y="70968"/>
                    </a:lnTo>
                    <a:cubicBezTo>
                      <a:pt x="282022" y="80317"/>
                      <a:pt x="294875" y="100256"/>
                      <a:pt x="294941" y="122192"/>
                    </a:cubicBezTo>
                    <a:cubicBezTo>
                      <a:pt x="294905" y="144133"/>
                      <a:pt x="282094" y="164100"/>
                      <a:pt x="262015" y="173508"/>
                    </a:cubicBezTo>
                    <a:lnTo>
                      <a:pt x="262015" y="228178"/>
                    </a:lnTo>
                    <a:cubicBezTo>
                      <a:pt x="261988" y="234463"/>
                      <a:pt x="258323" y="240179"/>
                      <a:pt x="252581" y="242893"/>
                    </a:cubicBezTo>
                    <a:cubicBezTo>
                      <a:pt x="250334" y="243922"/>
                      <a:pt x="247888" y="244462"/>
                      <a:pt x="245411" y="244476"/>
                    </a:cubicBezTo>
                    <a:cubicBezTo>
                      <a:pt x="241675" y="244486"/>
                      <a:pt x="238048" y="243237"/>
                      <a:pt x="235128" y="240937"/>
                    </a:cubicBezTo>
                    <a:lnTo>
                      <a:pt x="157106" y="179283"/>
                    </a:lnTo>
                    <a:lnTo>
                      <a:pt x="140972" y="179283"/>
                    </a:lnTo>
                    <a:lnTo>
                      <a:pt x="166446" y="238050"/>
                    </a:lnTo>
                    <a:cubicBezTo>
                      <a:pt x="169930" y="245981"/>
                      <a:pt x="166535" y="255218"/>
                      <a:pt x="158710" y="259098"/>
                    </a:cubicBezTo>
                    <a:lnTo>
                      <a:pt x="125689" y="275396"/>
                    </a:lnTo>
                    <a:cubicBezTo>
                      <a:pt x="121594" y="277383"/>
                      <a:pt x="116851" y="277619"/>
                      <a:pt x="112575" y="276048"/>
                    </a:cubicBezTo>
                    <a:cubicBezTo>
                      <a:pt x="108324" y="274518"/>
                      <a:pt x="104907" y="271313"/>
                      <a:pt x="103141" y="267201"/>
                    </a:cubicBezTo>
                    <a:lnTo>
                      <a:pt x="64932" y="179283"/>
                    </a:lnTo>
                    <a:lnTo>
                      <a:pt x="55498" y="179283"/>
                    </a:lnTo>
                    <a:cubicBezTo>
                      <a:pt x="25392" y="178082"/>
                      <a:pt x="1265" y="154264"/>
                      <a:pt x="48" y="124544"/>
                    </a:cubicBezTo>
                    <a:cubicBezTo>
                      <a:pt x="-1242" y="93039"/>
                      <a:pt x="23584" y="66467"/>
                      <a:pt x="55498" y="65193"/>
                    </a:cubicBezTo>
                    <a:lnTo>
                      <a:pt x="157106" y="65193"/>
                    </a:lnTo>
                    <a:lnTo>
                      <a:pt x="235128" y="3539"/>
                    </a:lnTo>
                    <a:cubicBezTo>
                      <a:pt x="238048" y="1239"/>
                      <a:pt x="241675" y="-10"/>
                      <a:pt x="245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8901814" y="2877564"/>
            <a:ext cx="2866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80088868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0B62A6-8826-4443-9746-8E0DEE7E5E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C8370E-5250-43B1-856B-9C5501F611C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1CA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93FF2C-AEDB-4110-BECC-44EB1B628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82"/>
            <a:stretch/>
          </p:blipFill>
          <p:spPr>
            <a:xfrm>
              <a:off x="0" y="1510026"/>
              <a:ext cx="5190978" cy="534797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B4AD93-64BB-44E8-9B58-F44841395A39}"/>
                </a:ext>
              </a:extLst>
            </p:cNvPr>
            <p:cNvSpPr txBox="1"/>
            <p:nvPr/>
          </p:nvSpPr>
          <p:spPr>
            <a:xfrm>
              <a:off x="6607018" y="1510026"/>
              <a:ext cx="51909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DF00E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Think and Write down the types MUDA Experienced at least give one Example for each category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38B49-FB6E-46DD-BF99-6562F0EBDA33}"/>
                </a:ext>
              </a:extLst>
            </p:cNvPr>
            <p:cNvSpPr txBox="1"/>
            <p:nvPr/>
          </p:nvSpPr>
          <p:spPr>
            <a:xfrm rot="20149984">
              <a:off x="4557160" y="2240647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  <a:ea typeface="Cambria" panose="02040503050406030204" pitchFamily="18" charset="0"/>
                </a:rPr>
                <a:t>MOTION ?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117738-BE7C-4790-85DF-506185D08A8D}"/>
                </a:ext>
              </a:extLst>
            </p:cNvPr>
            <p:cNvSpPr txBox="1"/>
            <p:nvPr/>
          </p:nvSpPr>
          <p:spPr>
            <a:xfrm rot="2553110">
              <a:off x="3013716" y="1732154"/>
              <a:ext cx="10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  <a:ea typeface="Cambria" panose="02040503050406030204" pitchFamily="18" charset="0"/>
                </a:rPr>
                <a:t>Waiting?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6B7731-3EE3-440E-9509-FC37582AAE1C}"/>
                </a:ext>
              </a:extLst>
            </p:cNvPr>
            <p:cNvSpPr txBox="1"/>
            <p:nvPr/>
          </p:nvSpPr>
          <p:spPr>
            <a:xfrm rot="19518695">
              <a:off x="4168948" y="1727008"/>
              <a:ext cx="90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  <a:ea typeface="Cambria" panose="02040503050406030204" pitchFamily="18" charset="0"/>
                </a:rPr>
                <a:t>Defect?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08005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75CB329-16D2-439C-9CC9-A769D5ED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3" r="40550" b="18229"/>
          <a:stretch/>
        </p:blipFill>
        <p:spPr>
          <a:xfrm>
            <a:off x="29571" y="4710135"/>
            <a:ext cx="2034905" cy="1426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81DF5-219C-46BB-B07A-3404AE6A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0" b="18229"/>
          <a:stretch/>
        </p:blipFill>
        <p:spPr>
          <a:xfrm>
            <a:off x="8387840" y="4724649"/>
            <a:ext cx="3848170" cy="1426212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49AED61-BF14-443E-A841-3EA565AC5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90272"/>
              </p:ext>
            </p:extLst>
          </p:nvPr>
        </p:nvGraphicFramePr>
        <p:xfrm>
          <a:off x="2479266" y="2752134"/>
          <a:ext cx="4423290" cy="233836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16434">
                  <a:extLst>
                    <a:ext uri="{9D8B030D-6E8A-4147-A177-3AD203B41FA5}">
                      <a16:colId xmlns:a16="http://schemas.microsoft.com/office/drawing/2014/main" val="4246659136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709338148"/>
                    </a:ext>
                  </a:extLst>
                </a:gridCol>
                <a:gridCol w="1587606">
                  <a:extLst>
                    <a:ext uri="{9D8B030D-6E8A-4147-A177-3AD203B41FA5}">
                      <a16:colId xmlns:a16="http://schemas.microsoft.com/office/drawing/2014/main" val="709999222"/>
                    </a:ext>
                  </a:extLst>
                </a:gridCol>
              </a:tblGrid>
              <a:tr h="644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Operator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Standard Work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Takt Time Production 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315514"/>
                  </a:ext>
                </a:extLst>
              </a:tr>
              <a:tr h="9572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Material 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Standard work in process KANBAN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One Piece Flow Supermarket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62044"/>
                  </a:ext>
                </a:extLst>
              </a:tr>
              <a:tr h="736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ANDON operational availability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Pull System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8526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8AAAD4-5D72-4559-AE03-A26F43CE4C52}"/>
              </a:ext>
            </a:extLst>
          </p:cNvPr>
          <p:cNvSpPr/>
          <p:nvPr/>
        </p:nvSpPr>
        <p:spPr>
          <a:xfrm>
            <a:off x="806557" y="2773891"/>
            <a:ext cx="1689417" cy="2448767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Just-in-time To make product at a time at good timing when it is sold</a:t>
            </a:r>
            <a:endParaRPr lang="en-US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FE9E3-E1C4-4DFC-BE1A-417C4B195588}"/>
              </a:ext>
            </a:extLst>
          </p:cNvPr>
          <p:cNvSpPr/>
          <p:nvPr/>
        </p:nvSpPr>
        <p:spPr>
          <a:xfrm>
            <a:off x="6902556" y="2771778"/>
            <a:ext cx="1689417" cy="2448767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JIDOKA (Autonomation)  Stop at every Abnormality</a:t>
            </a:r>
            <a:endParaRPr lang="en-US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099685-DE66-4829-B9C9-6DF7103BAB8A}"/>
              </a:ext>
            </a:extLst>
          </p:cNvPr>
          <p:cNvSpPr/>
          <p:nvPr/>
        </p:nvSpPr>
        <p:spPr>
          <a:xfrm>
            <a:off x="773139" y="2400206"/>
            <a:ext cx="7818834" cy="4360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R.P.S. – REG Production System</a:t>
            </a:r>
            <a:endParaRPr lang="en-US" sz="16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72E2DC-E85E-4EF9-AD1E-CD180CE7CDFB}"/>
              </a:ext>
            </a:extLst>
          </p:cNvPr>
          <p:cNvSpPr/>
          <p:nvPr/>
        </p:nvSpPr>
        <p:spPr>
          <a:xfrm>
            <a:off x="1651265" y="1105327"/>
            <a:ext cx="826423" cy="8903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4A2C37-CBB5-4710-BB76-4B7699C04A7A}"/>
              </a:ext>
            </a:extLst>
          </p:cNvPr>
          <p:cNvSpPr/>
          <p:nvPr/>
        </p:nvSpPr>
        <p:spPr>
          <a:xfrm>
            <a:off x="1651265" y="1300975"/>
            <a:ext cx="826423" cy="8903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EE250-DC40-4B5F-A536-2EF33E215FDC}"/>
              </a:ext>
            </a:extLst>
          </p:cNvPr>
          <p:cNvSpPr/>
          <p:nvPr/>
        </p:nvSpPr>
        <p:spPr>
          <a:xfrm>
            <a:off x="773139" y="1967457"/>
            <a:ext cx="7818834" cy="5033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6">
            <a:extLst>
              <a:ext uri="{FF2B5EF4-FFF2-40B4-BE49-F238E27FC236}">
                <a16:creationId xmlns:a16="http://schemas.microsoft.com/office/drawing/2014/main" id="{FFACE855-228C-4476-AA3F-EBA45546725B}"/>
              </a:ext>
            </a:extLst>
          </p:cNvPr>
          <p:cNvSpPr/>
          <p:nvPr/>
        </p:nvSpPr>
        <p:spPr>
          <a:xfrm rot="8369200">
            <a:off x="6015046" y="1253013"/>
            <a:ext cx="2878012" cy="2524600"/>
          </a:xfrm>
          <a:custGeom>
            <a:avLst/>
            <a:gdLst>
              <a:gd name="connsiteX0" fmla="*/ 0 w 3683741"/>
              <a:gd name="connsiteY0" fmla="*/ 3119565 h 3119565"/>
              <a:gd name="connsiteX1" fmla="*/ 0 w 3683741"/>
              <a:gd name="connsiteY1" fmla="*/ 0 h 3119565"/>
              <a:gd name="connsiteX2" fmla="*/ 3683741 w 3683741"/>
              <a:gd name="connsiteY2" fmla="*/ 3119565 h 3119565"/>
              <a:gd name="connsiteX3" fmla="*/ 0 w 3683741"/>
              <a:gd name="connsiteY3" fmla="*/ 3119565 h 3119565"/>
              <a:gd name="connsiteX0" fmla="*/ 119980 w 3803721"/>
              <a:gd name="connsiteY0" fmla="*/ 3336634 h 3336634"/>
              <a:gd name="connsiteX1" fmla="*/ 0 w 3803721"/>
              <a:gd name="connsiteY1" fmla="*/ 0 h 3336634"/>
              <a:gd name="connsiteX2" fmla="*/ 3803721 w 3803721"/>
              <a:gd name="connsiteY2" fmla="*/ 3336634 h 3336634"/>
              <a:gd name="connsiteX3" fmla="*/ 119980 w 3803721"/>
              <a:gd name="connsiteY3" fmla="*/ 3336634 h 333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721" h="3336634">
                <a:moveTo>
                  <a:pt x="119980" y="3336634"/>
                </a:moveTo>
                <a:lnTo>
                  <a:pt x="0" y="0"/>
                </a:lnTo>
                <a:lnTo>
                  <a:pt x="3803721" y="3336634"/>
                </a:lnTo>
                <a:lnTo>
                  <a:pt x="119980" y="333663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45EC215-DB09-4445-8557-C334EBE9B2E3}"/>
              </a:ext>
            </a:extLst>
          </p:cNvPr>
          <p:cNvSpPr/>
          <p:nvPr/>
        </p:nvSpPr>
        <p:spPr>
          <a:xfrm>
            <a:off x="7244568" y="1593758"/>
            <a:ext cx="791424" cy="725642"/>
          </a:xfrm>
          <a:prstGeom prst="ellipse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D4813E-CC38-47FB-9A71-2554CA4546AD}"/>
              </a:ext>
            </a:extLst>
          </p:cNvPr>
          <p:cNvSpPr/>
          <p:nvPr/>
        </p:nvSpPr>
        <p:spPr>
          <a:xfrm>
            <a:off x="792189" y="5129870"/>
            <a:ext cx="7785416" cy="4360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      E      I      J      U      N      K      A</a:t>
            </a:r>
            <a:endParaRPr lang="en-US" sz="20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EBFC13-0E25-40CE-AF81-A7418F376917}"/>
              </a:ext>
            </a:extLst>
          </p:cNvPr>
          <p:cNvSpPr/>
          <p:nvPr/>
        </p:nvSpPr>
        <p:spPr>
          <a:xfrm>
            <a:off x="806556" y="5540593"/>
            <a:ext cx="7785417" cy="4360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reduction through elimination of MUDA (Waste or Non – </a:t>
            </a:r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Added work)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F3E4F-0E70-4C44-9C02-6E3F1CB8BDC9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Graphic 10">
            <a:extLst>
              <a:ext uri="{FF2B5EF4-FFF2-40B4-BE49-F238E27FC236}">
                <a16:creationId xmlns:a16="http://schemas.microsoft.com/office/drawing/2014/main" id="{D7BE3467-5C2A-40FF-B4E4-74E461FEB073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0A4F38-001E-4549-8AEC-C8CF1EE94678}"/>
              </a:ext>
            </a:extLst>
          </p:cNvPr>
          <p:cNvSpPr/>
          <p:nvPr/>
        </p:nvSpPr>
        <p:spPr>
          <a:xfrm>
            <a:off x="1008995" y="304672"/>
            <a:ext cx="1814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House </a:t>
            </a:r>
          </a:p>
        </p:txBody>
      </p:sp>
    </p:spTree>
    <p:extLst>
      <p:ext uri="{BB962C8B-B14F-4D97-AF65-F5344CB8AC3E}">
        <p14:creationId xmlns:p14="http://schemas.microsoft.com/office/powerpoint/2010/main" val="177062428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0696F-1888-453E-8C6A-D5F5DBCA90E3}"/>
              </a:ext>
            </a:extLst>
          </p:cNvPr>
          <p:cNvSpPr/>
          <p:nvPr/>
        </p:nvSpPr>
        <p:spPr>
          <a:xfrm>
            <a:off x="6419000" y="959417"/>
            <a:ext cx="4601029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Levelling 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8FF45-6616-46DF-947F-532DF58CD1DE}"/>
              </a:ext>
            </a:extLst>
          </p:cNvPr>
          <p:cNvSpPr txBox="1"/>
          <p:nvPr/>
        </p:nvSpPr>
        <p:spPr>
          <a:xfrm>
            <a:off x="6419000" y="1915685"/>
            <a:ext cx="51525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Known as HEIJUNKA (Japanese), tackling </a:t>
            </a:r>
            <a:r>
              <a:rPr lang="en-IN" sz="1800" u="sng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Variation</a:t>
            </a: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production demand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means “Distribution of production volume and stirring evenly”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 converts the inequality of pull customers into an even and predictable manufacturing process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 is generally used in conjunction with other LEAN principles to stabilize the flow of values</a:t>
            </a: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6B06FDE-9A7F-4C39-BC1D-237436F37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9560"/>
              </p:ext>
            </p:extLst>
          </p:nvPr>
        </p:nvGraphicFramePr>
        <p:xfrm>
          <a:off x="292286" y="621457"/>
          <a:ext cx="1725078" cy="561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1502306939"/>
                    </a:ext>
                  </a:extLst>
                </a:gridCol>
                <a:gridCol w="935773">
                  <a:extLst>
                    <a:ext uri="{9D8B030D-6E8A-4147-A177-3AD203B41FA5}">
                      <a16:colId xmlns:a16="http://schemas.microsoft.com/office/drawing/2014/main" val="86873131"/>
                    </a:ext>
                  </a:extLst>
                </a:gridCol>
              </a:tblGrid>
              <a:tr h="11361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Week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Demand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6107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4878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0028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3672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62582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4536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4022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4230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2002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1629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4788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5338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4464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038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3996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0549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3546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73095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0990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4536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5717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3888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030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D54C3-2B77-4A17-8C01-4EC50AE1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07586"/>
              </p:ext>
            </p:extLst>
          </p:nvPr>
        </p:nvGraphicFramePr>
        <p:xfrm>
          <a:off x="4529078" y="610404"/>
          <a:ext cx="1298295" cy="563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295">
                  <a:extLst>
                    <a:ext uri="{9D8B030D-6E8A-4147-A177-3AD203B41FA5}">
                      <a16:colId xmlns:a16="http://schemas.microsoft.com/office/drawing/2014/main" val="86873131"/>
                    </a:ext>
                  </a:extLst>
                </a:gridCol>
              </a:tblGrid>
              <a:tr h="585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Weekly Leveled Production (4 week Leveling)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6107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0028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62582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4022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2002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1629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5338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038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0549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73095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0990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5717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03057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17E7F4C0-5338-4E05-A751-919582989C34}"/>
              </a:ext>
            </a:extLst>
          </p:cNvPr>
          <p:cNvSpPr/>
          <p:nvPr/>
        </p:nvSpPr>
        <p:spPr>
          <a:xfrm>
            <a:off x="2244516" y="1172330"/>
            <a:ext cx="2209809" cy="49348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18C973C-BDA1-4F16-B5F1-123B1D016BC8}"/>
              </a:ext>
            </a:extLst>
          </p:cNvPr>
          <p:cNvSpPr/>
          <p:nvPr/>
        </p:nvSpPr>
        <p:spPr>
          <a:xfrm>
            <a:off x="2017364" y="1915685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A906F4A5-ECBE-4916-B96D-46705640339C}"/>
              </a:ext>
            </a:extLst>
          </p:cNvPr>
          <p:cNvSpPr/>
          <p:nvPr/>
        </p:nvSpPr>
        <p:spPr>
          <a:xfrm>
            <a:off x="2017364" y="3371692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1BCD5F6B-65CC-4740-BB30-9730C972D83D}"/>
              </a:ext>
            </a:extLst>
          </p:cNvPr>
          <p:cNvSpPr/>
          <p:nvPr/>
        </p:nvSpPr>
        <p:spPr>
          <a:xfrm>
            <a:off x="2017364" y="4827699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A57B4-9F44-43C7-8389-AC570B239BB0}"/>
              </a:ext>
            </a:extLst>
          </p:cNvPr>
          <p:cNvGrpSpPr/>
          <p:nvPr/>
        </p:nvGrpSpPr>
        <p:grpSpPr>
          <a:xfrm>
            <a:off x="2108832" y="2378014"/>
            <a:ext cx="2186133" cy="381677"/>
            <a:chOff x="2054461" y="2192655"/>
            <a:chExt cx="2186133" cy="38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7C0E80-C624-42B7-B32C-988810EF3D42}"/>
                </a:ext>
              </a:extLst>
            </p:cNvPr>
            <p:cNvSpPr txBox="1"/>
            <p:nvPr/>
          </p:nvSpPr>
          <p:spPr>
            <a:xfrm>
              <a:off x="2054461" y="220500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17,316 </a:t>
              </a:r>
            </a:p>
          </p:txBody>
        </p:sp>
        <p:sp>
          <p:nvSpPr>
            <p:cNvPr id="14" name="Division Sign 13">
              <a:extLst>
                <a:ext uri="{FF2B5EF4-FFF2-40B4-BE49-F238E27FC236}">
                  <a16:creationId xmlns:a16="http://schemas.microsoft.com/office/drawing/2014/main" id="{C8F32F80-1C77-4373-8CC0-B03C638903DC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2F729E-050A-4F38-A947-2F6D3FDBED49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16" name="Equals 15">
              <a:extLst>
                <a:ext uri="{FF2B5EF4-FFF2-40B4-BE49-F238E27FC236}">
                  <a16:creationId xmlns:a16="http://schemas.microsoft.com/office/drawing/2014/main" id="{7274862C-F6D6-4B3C-A63B-18B5AE2B7FEA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8C6A8-D9DC-42A8-9961-19130BAA1FA4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4,329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46BFC-17BC-484F-9EDB-542386BD991E}"/>
              </a:ext>
            </a:extLst>
          </p:cNvPr>
          <p:cNvGrpSpPr/>
          <p:nvPr/>
        </p:nvGrpSpPr>
        <p:grpSpPr>
          <a:xfrm>
            <a:off x="2114532" y="3847392"/>
            <a:ext cx="2186133" cy="381677"/>
            <a:chOff x="2054461" y="2192655"/>
            <a:chExt cx="2186133" cy="3816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AD8BC8-D1A3-447F-9479-FCB3B865F400}"/>
                </a:ext>
              </a:extLst>
            </p:cNvPr>
            <p:cNvSpPr txBox="1"/>
            <p:nvPr/>
          </p:nvSpPr>
          <p:spPr>
            <a:xfrm>
              <a:off x="2054461" y="2205000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16,866</a:t>
              </a:r>
            </a:p>
          </p:txBody>
        </p:sp>
        <p:sp>
          <p:nvSpPr>
            <p:cNvPr id="21" name="Division Sign 20">
              <a:extLst>
                <a:ext uri="{FF2B5EF4-FFF2-40B4-BE49-F238E27FC236}">
                  <a16:creationId xmlns:a16="http://schemas.microsoft.com/office/drawing/2014/main" id="{1B13D617-5DA0-4690-9013-0D6CFC487C68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B590AE-A333-4847-83A3-01355390CEF9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23" name="Equals 22">
              <a:extLst>
                <a:ext uri="{FF2B5EF4-FFF2-40B4-BE49-F238E27FC236}">
                  <a16:creationId xmlns:a16="http://schemas.microsoft.com/office/drawing/2014/main" id="{5A649E9A-5A4A-4629-AD2D-CD351A47B03C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474BEA-B1C5-48C1-8975-9C98D63A2CAD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4,217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8E3DBE-3050-4081-A0B3-67DF93D60AAE}"/>
              </a:ext>
            </a:extLst>
          </p:cNvPr>
          <p:cNvGrpSpPr/>
          <p:nvPr/>
        </p:nvGrpSpPr>
        <p:grpSpPr>
          <a:xfrm>
            <a:off x="2137716" y="5283974"/>
            <a:ext cx="2186133" cy="381677"/>
            <a:chOff x="2054461" y="2192655"/>
            <a:chExt cx="2186133" cy="3816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FB3D1-9BF9-49AE-863C-74EFAB8F395C}"/>
                </a:ext>
              </a:extLst>
            </p:cNvPr>
            <p:cNvSpPr txBox="1"/>
            <p:nvPr/>
          </p:nvSpPr>
          <p:spPr>
            <a:xfrm>
              <a:off x="2054461" y="2205000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16,326</a:t>
              </a:r>
            </a:p>
          </p:txBody>
        </p:sp>
        <p:sp>
          <p:nvSpPr>
            <p:cNvPr id="27" name="Division Sign 26">
              <a:extLst>
                <a:ext uri="{FF2B5EF4-FFF2-40B4-BE49-F238E27FC236}">
                  <a16:creationId xmlns:a16="http://schemas.microsoft.com/office/drawing/2014/main" id="{9F585515-58B6-4985-9856-71629CDDC4CB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F7AE4A-DF04-4509-B9DF-C7263B5F4628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29" name="Equals 28">
              <a:extLst>
                <a:ext uri="{FF2B5EF4-FFF2-40B4-BE49-F238E27FC236}">
                  <a16:creationId xmlns:a16="http://schemas.microsoft.com/office/drawing/2014/main" id="{E113D307-424E-4689-999F-24F9AF116B8F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A9659C-AE67-43BA-B26D-7C653A38F6A2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4,082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38893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4ADA6-329D-4654-8A15-D5C31F2E0753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raphic 10">
            <a:extLst>
              <a:ext uri="{FF2B5EF4-FFF2-40B4-BE49-F238E27FC236}">
                <a16:creationId xmlns:a16="http://schemas.microsoft.com/office/drawing/2014/main" id="{8F7CCADC-CB8C-4E5F-8C5B-437C766A1F0A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63425-9A72-4A08-913B-F0CC4490D872}"/>
              </a:ext>
            </a:extLst>
          </p:cNvPr>
          <p:cNvSpPr/>
          <p:nvPr/>
        </p:nvSpPr>
        <p:spPr>
          <a:xfrm>
            <a:off x="1047750" y="360557"/>
            <a:ext cx="2818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Leveling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C247E-5202-4FF2-B718-DFF3C9060BB9}"/>
              </a:ext>
            </a:extLst>
          </p:cNvPr>
          <p:cNvGrpSpPr/>
          <p:nvPr/>
        </p:nvGrpSpPr>
        <p:grpSpPr>
          <a:xfrm>
            <a:off x="1233004" y="3504797"/>
            <a:ext cx="9035397" cy="1500236"/>
            <a:chOff x="1233004" y="4066772"/>
            <a:chExt cx="9035397" cy="1500236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79E793E-AB58-42A3-9DF5-5591B5DE132E}"/>
                </a:ext>
              </a:extLst>
            </p:cNvPr>
            <p:cNvCxnSpPr>
              <a:cxnSpLocks/>
            </p:cNvCxnSpPr>
            <p:nvPr/>
          </p:nvCxnSpPr>
          <p:spPr>
            <a:xfrm>
              <a:off x="1425770" y="4575087"/>
              <a:ext cx="87344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41C308-4F26-48F8-8AE0-BB46C908B0F7}"/>
                </a:ext>
              </a:extLst>
            </p:cNvPr>
            <p:cNvCxnSpPr>
              <a:cxnSpLocks/>
            </p:cNvCxnSpPr>
            <p:nvPr/>
          </p:nvCxnSpPr>
          <p:spPr>
            <a:xfrm>
              <a:off x="2666844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55112EC-248D-4322-AAB3-FC8C2A13963B}"/>
                </a:ext>
              </a:extLst>
            </p:cNvPr>
            <p:cNvCxnSpPr>
              <a:cxnSpLocks/>
            </p:cNvCxnSpPr>
            <p:nvPr/>
          </p:nvCxnSpPr>
          <p:spPr>
            <a:xfrm>
              <a:off x="1426659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F7863E0-A66F-43EA-8503-05C7032BA83F}"/>
                </a:ext>
              </a:extLst>
            </p:cNvPr>
            <p:cNvCxnSpPr>
              <a:cxnSpLocks/>
            </p:cNvCxnSpPr>
            <p:nvPr/>
          </p:nvCxnSpPr>
          <p:spPr>
            <a:xfrm>
              <a:off x="3898648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47013A7-9E80-4392-8B9C-C9D029C962FE}"/>
                </a:ext>
              </a:extLst>
            </p:cNvPr>
            <p:cNvCxnSpPr>
              <a:cxnSpLocks/>
            </p:cNvCxnSpPr>
            <p:nvPr/>
          </p:nvCxnSpPr>
          <p:spPr>
            <a:xfrm>
              <a:off x="5128162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99B0BFE-E976-47C1-A7B9-AB06A0DE611A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45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70739DB-344A-4CC7-A320-9A373396F442}"/>
                </a:ext>
              </a:extLst>
            </p:cNvPr>
            <p:cNvCxnSpPr>
              <a:cxnSpLocks/>
            </p:cNvCxnSpPr>
            <p:nvPr/>
          </p:nvCxnSpPr>
          <p:spPr>
            <a:xfrm>
              <a:off x="7647446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E60564-F951-4AE3-9AA5-02C5C1B0E2D9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54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21C4117-146D-4A17-BE64-7160AE48A2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340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Flag">
              <a:extLst>
                <a:ext uri="{FF2B5EF4-FFF2-40B4-BE49-F238E27FC236}">
                  <a16:creationId xmlns:a16="http://schemas.microsoft.com/office/drawing/2014/main" id="{4A34532A-7196-40EE-814B-914ED591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3004" y="4066772"/>
              <a:ext cx="939193" cy="557553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37CB945-D353-4B9F-BB1C-48DDCD30AD48}"/>
                </a:ext>
              </a:extLst>
            </p:cNvPr>
            <p:cNvSpPr/>
            <p:nvPr/>
          </p:nvSpPr>
          <p:spPr>
            <a:xfrm>
              <a:off x="1413352" y="4337689"/>
              <a:ext cx="681967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Week 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373EB0B-DD9E-457A-BB25-45D0EFE95181}"/>
                </a:ext>
              </a:extLst>
            </p:cNvPr>
            <p:cNvSpPr/>
            <p:nvPr/>
          </p:nvSpPr>
          <p:spPr>
            <a:xfrm>
              <a:off x="1289987" y="4673886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03116DB-323A-4714-AF99-DEF6AC129115}"/>
                </a:ext>
              </a:extLst>
            </p:cNvPr>
            <p:cNvSpPr/>
            <p:nvPr/>
          </p:nvSpPr>
          <p:spPr>
            <a:xfrm>
              <a:off x="2531295" y="4679682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8BA575A-0301-4A70-8FBE-EF877001B48A}"/>
                </a:ext>
              </a:extLst>
            </p:cNvPr>
            <p:cNvSpPr/>
            <p:nvPr/>
          </p:nvSpPr>
          <p:spPr>
            <a:xfrm>
              <a:off x="3751304" y="4687129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1B51E9-447E-44F0-990D-96A29CE8DCC7}"/>
                </a:ext>
              </a:extLst>
            </p:cNvPr>
            <p:cNvSpPr/>
            <p:nvPr/>
          </p:nvSpPr>
          <p:spPr>
            <a:xfrm>
              <a:off x="4994901" y="4683929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80DBD4-C682-48DB-911E-38E2DD37FA66}"/>
                </a:ext>
              </a:extLst>
            </p:cNvPr>
            <p:cNvSpPr/>
            <p:nvPr/>
          </p:nvSpPr>
          <p:spPr>
            <a:xfrm>
              <a:off x="6245007" y="4700185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764F9E2-211D-43CB-84B6-416E7331441B}"/>
                </a:ext>
              </a:extLst>
            </p:cNvPr>
            <p:cNvSpPr/>
            <p:nvPr/>
          </p:nvSpPr>
          <p:spPr>
            <a:xfrm>
              <a:off x="7507240" y="4691681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F4D6956-6F4F-47C5-90B3-0F9FCB813D60}"/>
                </a:ext>
              </a:extLst>
            </p:cNvPr>
            <p:cNvSpPr/>
            <p:nvPr/>
          </p:nvSpPr>
          <p:spPr>
            <a:xfrm>
              <a:off x="8761225" y="4671907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2B8B666-62F0-49E8-B008-EE0278AFD7D9}"/>
                </a:ext>
              </a:extLst>
            </p:cNvPr>
            <p:cNvSpPr/>
            <p:nvPr/>
          </p:nvSpPr>
          <p:spPr>
            <a:xfrm>
              <a:off x="9978293" y="4678516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8D0F23A-0645-4F11-AEDD-671D018505CC}"/>
                </a:ext>
              </a:extLst>
            </p:cNvPr>
            <p:cNvSpPr/>
            <p:nvPr/>
          </p:nvSpPr>
          <p:spPr>
            <a:xfrm>
              <a:off x="1355637" y="4867585"/>
              <a:ext cx="1889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leveling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F85E631-7C31-4C33-9E48-829FD964AD9F}"/>
                </a:ext>
              </a:extLst>
            </p:cNvPr>
            <p:cNvSpPr/>
            <p:nvPr/>
          </p:nvSpPr>
          <p:spPr>
            <a:xfrm>
              <a:off x="1460636" y="5102180"/>
              <a:ext cx="976560" cy="211697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963C296-1FC5-483F-BAA1-763BD49703B3}"/>
                </a:ext>
              </a:extLst>
            </p:cNvPr>
            <p:cNvSpPr/>
            <p:nvPr/>
          </p:nvSpPr>
          <p:spPr>
            <a:xfrm>
              <a:off x="2458554" y="5108603"/>
              <a:ext cx="549671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B258310-8800-4EA1-8B33-A37F59573217}"/>
                </a:ext>
              </a:extLst>
            </p:cNvPr>
            <p:cNvSpPr/>
            <p:nvPr/>
          </p:nvSpPr>
          <p:spPr>
            <a:xfrm>
              <a:off x="1460636" y="5368158"/>
              <a:ext cx="639683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14DE00-8EF6-4C64-82BB-781E3A9C75EE}"/>
                </a:ext>
              </a:extLst>
            </p:cNvPr>
            <p:cNvSpPr/>
            <p:nvPr/>
          </p:nvSpPr>
          <p:spPr>
            <a:xfrm>
              <a:off x="2161978" y="5368158"/>
              <a:ext cx="639683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9712F5-764C-4043-8CB1-CFF89B3C2F63}"/>
                </a:ext>
              </a:extLst>
            </p:cNvPr>
            <p:cNvSpPr/>
            <p:nvPr/>
          </p:nvSpPr>
          <p:spPr>
            <a:xfrm>
              <a:off x="2833862" y="5368158"/>
              <a:ext cx="1038960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FDB39F2-CD61-4559-BBA4-8D8B9BA07B9C}"/>
                </a:ext>
              </a:extLst>
            </p:cNvPr>
            <p:cNvSpPr/>
            <p:nvPr/>
          </p:nvSpPr>
          <p:spPr>
            <a:xfrm>
              <a:off x="4881474" y="5108603"/>
              <a:ext cx="1075024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3A49FBD-2C0B-4307-B4EA-11943B479B76}"/>
                </a:ext>
              </a:extLst>
            </p:cNvPr>
            <p:cNvSpPr/>
            <p:nvPr/>
          </p:nvSpPr>
          <p:spPr>
            <a:xfrm>
              <a:off x="6016612" y="5113406"/>
              <a:ext cx="589846" cy="1892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70807A0-2358-480F-A713-689382766E4E}"/>
                </a:ext>
              </a:extLst>
            </p:cNvPr>
            <p:cNvSpPr/>
            <p:nvPr/>
          </p:nvSpPr>
          <p:spPr>
            <a:xfrm>
              <a:off x="6659376" y="5108603"/>
              <a:ext cx="82083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9F72D1B-CF3D-4C41-A631-B0154FB81673}"/>
                </a:ext>
              </a:extLst>
            </p:cNvPr>
            <p:cNvSpPr/>
            <p:nvPr/>
          </p:nvSpPr>
          <p:spPr>
            <a:xfrm>
              <a:off x="3929044" y="5368158"/>
              <a:ext cx="799603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CE5E5-E88A-4B14-BD53-D4B1A9539D68}"/>
                </a:ext>
              </a:extLst>
            </p:cNvPr>
            <p:cNvSpPr/>
            <p:nvPr/>
          </p:nvSpPr>
          <p:spPr>
            <a:xfrm>
              <a:off x="4760848" y="5368158"/>
              <a:ext cx="549818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1C6777F-544B-45F8-B2F6-B9C1484A930F}"/>
                </a:ext>
              </a:extLst>
            </p:cNvPr>
            <p:cNvSpPr/>
            <p:nvPr/>
          </p:nvSpPr>
          <p:spPr>
            <a:xfrm>
              <a:off x="5349625" y="5368158"/>
              <a:ext cx="1119445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E6ED97-AF1C-460C-BF09-6705AC7FCCC0}"/>
                </a:ext>
              </a:extLst>
            </p:cNvPr>
            <p:cNvSpPr/>
            <p:nvPr/>
          </p:nvSpPr>
          <p:spPr>
            <a:xfrm>
              <a:off x="7577948" y="5108603"/>
              <a:ext cx="64958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8559913-50BA-4654-AD8F-4A1DB8CE0AD1}"/>
                </a:ext>
              </a:extLst>
            </p:cNvPr>
            <p:cNvSpPr/>
            <p:nvPr/>
          </p:nvSpPr>
          <p:spPr>
            <a:xfrm>
              <a:off x="8253750" y="5108603"/>
              <a:ext cx="649580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63B026E-FB8D-4498-A0D3-C30029A45BBF}"/>
                </a:ext>
              </a:extLst>
            </p:cNvPr>
            <p:cNvSpPr/>
            <p:nvPr/>
          </p:nvSpPr>
          <p:spPr>
            <a:xfrm>
              <a:off x="8929552" y="5108603"/>
              <a:ext cx="649580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BBB83A-1766-4EA5-9CFF-7BC44BDD7327}"/>
                </a:ext>
              </a:extLst>
            </p:cNvPr>
            <p:cNvSpPr/>
            <p:nvPr/>
          </p:nvSpPr>
          <p:spPr>
            <a:xfrm>
              <a:off x="6501273" y="5368158"/>
              <a:ext cx="694529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E4BBC9-9FA9-4B7C-A0C8-923720E7BDE7}"/>
                </a:ext>
              </a:extLst>
            </p:cNvPr>
            <p:cNvSpPr/>
            <p:nvPr/>
          </p:nvSpPr>
          <p:spPr>
            <a:xfrm>
              <a:off x="7222024" y="5368158"/>
              <a:ext cx="64958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94A91FF-33B1-442F-B5E2-71C9B020D380}"/>
                </a:ext>
              </a:extLst>
            </p:cNvPr>
            <p:cNvSpPr/>
            <p:nvPr/>
          </p:nvSpPr>
          <p:spPr>
            <a:xfrm>
              <a:off x="7897824" y="5368158"/>
              <a:ext cx="799603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A41BD61-198D-4A8D-8585-1C67F459950C}"/>
                </a:ext>
              </a:extLst>
            </p:cNvPr>
            <p:cNvSpPr/>
            <p:nvPr/>
          </p:nvSpPr>
          <p:spPr>
            <a:xfrm>
              <a:off x="9639243" y="5108603"/>
              <a:ext cx="623217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AEE4D6-C5BF-4786-924E-CD01F3356B7A}"/>
                </a:ext>
              </a:extLst>
            </p:cNvPr>
            <p:cNvSpPr/>
            <p:nvPr/>
          </p:nvSpPr>
          <p:spPr>
            <a:xfrm>
              <a:off x="8729628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39009D-D44F-43BA-9671-4DAA10B86FE4}"/>
                </a:ext>
              </a:extLst>
            </p:cNvPr>
            <p:cNvSpPr/>
            <p:nvPr/>
          </p:nvSpPr>
          <p:spPr>
            <a:xfrm>
              <a:off x="9249274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452DF15-D94C-4361-90F3-B5F26600D4A4}"/>
                </a:ext>
              </a:extLst>
            </p:cNvPr>
            <p:cNvSpPr/>
            <p:nvPr/>
          </p:nvSpPr>
          <p:spPr>
            <a:xfrm>
              <a:off x="9768920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167886-5478-4065-8A6F-326A96BF66A3}"/>
                </a:ext>
              </a:extLst>
            </p:cNvPr>
            <p:cNvSpPr/>
            <p:nvPr/>
          </p:nvSpPr>
          <p:spPr>
            <a:xfrm>
              <a:off x="3034445" y="5108603"/>
              <a:ext cx="540164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8AD5B86-464E-4E55-9E46-61B705668DF2}"/>
                </a:ext>
              </a:extLst>
            </p:cNvPr>
            <p:cNvSpPr/>
            <p:nvPr/>
          </p:nvSpPr>
          <p:spPr>
            <a:xfrm>
              <a:off x="3625030" y="5108603"/>
              <a:ext cx="372704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B82CB7D-9FD1-4EB7-A70E-B40854EF24C9}"/>
                </a:ext>
              </a:extLst>
            </p:cNvPr>
            <p:cNvSpPr/>
            <p:nvPr/>
          </p:nvSpPr>
          <p:spPr>
            <a:xfrm>
              <a:off x="4023954" y="5108603"/>
              <a:ext cx="373580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1553F0-3543-4706-92FA-9BB56A073CBB}"/>
                </a:ext>
              </a:extLst>
            </p:cNvPr>
            <p:cNvSpPr/>
            <p:nvPr/>
          </p:nvSpPr>
          <p:spPr>
            <a:xfrm>
              <a:off x="4422115" y="5108603"/>
              <a:ext cx="373580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09712B-E8EB-4BC8-87E7-141EFE7212B5}"/>
              </a:ext>
            </a:extLst>
          </p:cNvPr>
          <p:cNvGrpSpPr/>
          <p:nvPr/>
        </p:nvGrpSpPr>
        <p:grpSpPr>
          <a:xfrm>
            <a:off x="8668088" y="900133"/>
            <a:ext cx="2409634" cy="521231"/>
            <a:chOff x="4517501" y="950298"/>
            <a:chExt cx="2409634" cy="5212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AD287B-54B1-4370-8D48-2683DFC55957}"/>
                </a:ext>
              </a:extLst>
            </p:cNvPr>
            <p:cNvSpPr/>
            <p:nvPr/>
          </p:nvSpPr>
          <p:spPr>
            <a:xfrm>
              <a:off x="4524095" y="950298"/>
              <a:ext cx="1521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By  Product Type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53E6ED2-4F2A-494B-A968-61F4E3340B6E}"/>
                </a:ext>
              </a:extLst>
            </p:cNvPr>
            <p:cNvSpPr/>
            <p:nvPr/>
          </p:nvSpPr>
          <p:spPr>
            <a:xfrm>
              <a:off x="4517501" y="1163752"/>
              <a:ext cx="24096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 Make A’s, B’s and C’s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62FAE-7AF1-4165-B715-2DA5E3B1FAB4}"/>
              </a:ext>
            </a:extLst>
          </p:cNvPr>
          <p:cNvCxnSpPr>
            <a:cxnSpLocks/>
          </p:cNvCxnSpPr>
          <p:nvPr/>
        </p:nvCxnSpPr>
        <p:spPr>
          <a:xfrm>
            <a:off x="1355072" y="1626147"/>
            <a:ext cx="8734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38D196-CDD2-416C-B0E7-5D93A4605D55}"/>
              </a:ext>
            </a:extLst>
          </p:cNvPr>
          <p:cNvCxnSpPr>
            <a:cxnSpLocks/>
          </p:cNvCxnSpPr>
          <p:nvPr/>
        </p:nvCxnSpPr>
        <p:spPr>
          <a:xfrm>
            <a:off x="2596146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588975-DD97-4581-BB90-57F9966835DD}"/>
              </a:ext>
            </a:extLst>
          </p:cNvPr>
          <p:cNvCxnSpPr>
            <a:cxnSpLocks/>
          </p:cNvCxnSpPr>
          <p:nvPr/>
        </p:nvCxnSpPr>
        <p:spPr>
          <a:xfrm>
            <a:off x="1355959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FD33FF-D6A1-4F82-B045-E34CF3BE3138}"/>
              </a:ext>
            </a:extLst>
          </p:cNvPr>
          <p:cNvCxnSpPr>
            <a:cxnSpLocks/>
          </p:cNvCxnSpPr>
          <p:nvPr/>
        </p:nvCxnSpPr>
        <p:spPr>
          <a:xfrm>
            <a:off x="3827948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CF768-C24A-4F31-864B-09015D4D50F0}"/>
              </a:ext>
            </a:extLst>
          </p:cNvPr>
          <p:cNvCxnSpPr>
            <a:cxnSpLocks/>
          </p:cNvCxnSpPr>
          <p:nvPr/>
        </p:nvCxnSpPr>
        <p:spPr>
          <a:xfrm>
            <a:off x="5057462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EBF4-86A0-4604-BAF9-E4E45BFA373E}"/>
              </a:ext>
            </a:extLst>
          </p:cNvPr>
          <p:cNvCxnSpPr>
            <a:cxnSpLocks/>
          </p:cNvCxnSpPr>
          <p:nvPr/>
        </p:nvCxnSpPr>
        <p:spPr>
          <a:xfrm>
            <a:off x="6314845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249058-F4A3-465B-BCFA-B39D4ADBB38B}"/>
              </a:ext>
            </a:extLst>
          </p:cNvPr>
          <p:cNvCxnSpPr>
            <a:cxnSpLocks/>
          </p:cNvCxnSpPr>
          <p:nvPr/>
        </p:nvCxnSpPr>
        <p:spPr>
          <a:xfrm>
            <a:off x="7576746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A0C63-C7FD-4738-A8E0-35A20BDC2871}"/>
              </a:ext>
            </a:extLst>
          </p:cNvPr>
          <p:cNvCxnSpPr>
            <a:cxnSpLocks/>
          </p:cNvCxnSpPr>
          <p:nvPr/>
        </p:nvCxnSpPr>
        <p:spPr>
          <a:xfrm>
            <a:off x="8818054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75173D-431A-4D8D-A59F-2E12DC55ED8A}"/>
              </a:ext>
            </a:extLst>
          </p:cNvPr>
          <p:cNvCxnSpPr>
            <a:cxnSpLocks/>
          </p:cNvCxnSpPr>
          <p:nvPr/>
        </p:nvCxnSpPr>
        <p:spPr>
          <a:xfrm>
            <a:off x="10059641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72381067-9CFB-4F6A-92A2-7320438B6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306" y="1080559"/>
            <a:ext cx="939193" cy="6077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02F8C0-ECF6-4CE9-8DE6-7DBF3D1B1F42}"/>
              </a:ext>
            </a:extLst>
          </p:cNvPr>
          <p:cNvSpPr/>
          <p:nvPr/>
        </p:nvSpPr>
        <p:spPr>
          <a:xfrm>
            <a:off x="1304972" y="1612059"/>
            <a:ext cx="681967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41B2C3-CAC9-48C7-8C8B-B0D8EE0BC395}"/>
              </a:ext>
            </a:extLst>
          </p:cNvPr>
          <p:cNvSpPr/>
          <p:nvPr/>
        </p:nvSpPr>
        <p:spPr>
          <a:xfrm>
            <a:off x="1337340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B1B00C-849D-4B66-86E5-80F5ECB999DA}"/>
              </a:ext>
            </a:extLst>
          </p:cNvPr>
          <p:cNvSpPr/>
          <p:nvPr/>
        </p:nvSpPr>
        <p:spPr>
          <a:xfrm>
            <a:off x="2503817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65EBE5-4599-4DF5-A376-34FA14A56F2D}"/>
              </a:ext>
            </a:extLst>
          </p:cNvPr>
          <p:cNvSpPr/>
          <p:nvPr/>
        </p:nvSpPr>
        <p:spPr>
          <a:xfrm>
            <a:off x="3670293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795904-7165-4ABD-8AC2-036D93C1F9E5}"/>
              </a:ext>
            </a:extLst>
          </p:cNvPr>
          <p:cNvSpPr/>
          <p:nvPr/>
        </p:nvSpPr>
        <p:spPr>
          <a:xfrm>
            <a:off x="1337340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0147-227C-4B4E-B97D-E564ABD4CAAF}"/>
              </a:ext>
            </a:extLst>
          </p:cNvPr>
          <p:cNvSpPr/>
          <p:nvPr/>
        </p:nvSpPr>
        <p:spPr>
          <a:xfrm>
            <a:off x="2503817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BF5111-CFA6-41A8-8D30-067ED9A81CEB}"/>
              </a:ext>
            </a:extLst>
          </p:cNvPr>
          <p:cNvSpPr/>
          <p:nvPr/>
        </p:nvSpPr>
        <p:spPr>
          <a:xfrm>
            <a:off x="3670293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D4420D-7C60-4764-9318-FC46BE298E0B}"/>
              </a:ext>
            </a:extLst>
          </p:cNvPr>
          <p:cNvSpPr/>
          <p:nvPr/>
        </p:nvSpPr>
        <p:spPr>
          <a:xfrm>
            <a:off x="4908064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4FF7B8-A4B7-479F-B7EF-7620002F1ECC}"/>
              </a:ext>
            </a:extLst>
          </p:cNvPr>
          <p:cNvSpPr/>
          <p:nvPr/>
        </p:nvSpPr>
        <p:spPr>
          <a:xfrm>
            <a:off x="5722991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F46500-1013-4505-BD29-11F765496C11}"/>
              </a:ext>
            </a:extLst>
          </p:cNvPr>
          <p:cNvSpPr/>
          <p:nvPr/>
        </p:nvSpPr>
        <p:spPr>
          <a:xfrm>
            <a:off x="6537917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CE516-C5C3-4666-94A2-2338D0AC54FD}"/>
              </a:ext>
            </a:extLst>
          </p:cNvPr>
          <p:cNvSpPr/>
          <p:nvPr/>
        </p:nvSpPr>
        <p:spPr>
          <a:xfrm>
            <a:off x="4908064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8CE75E-44E6-4172-B78E-BDA4CA9F851E}"/>
              </a:ext>
            </a:extLst>
          </p:cNvPr>
          <p:cNvSpPr/>
          <p:nvPr/>
        </p:nvSpPr>
        <p:spPr>
          <a:xfrm>
            <a:off x="5722991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B0B56-7ADF-4DBA-8FDA-C2FA4C4B88E6}"/>
              </a:ext>
            </a:extLst>
          </p:cNvPr>
          <p:cNvSpPr/>
          <p:nvPr/>
        </p:nvSpPr>
        <p:spPr>
          <a:xfrm>
            <a:off x="6537917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776132-ED1C-4D25-A00E-A7589D92156D}"/>
              </a:ext>
            </a:extLst>
          </p:cNvPr>
          <p:cNvSpPr/>
          <p:nvPr/>
        </p:nvSpPr>
        <p:spPr>
          <a:xfrm>
            <a:off x="7409805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65B91-FDB4-44A8-A944-6FA125F94C91}"/>
              </a:ext>
            </a:extLst>
          </p:cNvPr>
          <p:cNvSpPr/>
          <p:nvPr/>
        </p:nvSpPr>
        <p:spPr>
          <a:xfrm>
            <a:off x="7902222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6DAA41-4690-45BB-9743-619AB69871E5}"/>
              </a:ext>
            </a:extLst>
          </p:cNvPr>
          <p:cNvSpPr/>
          <p:nvPr/>
        </p:nvSpPr>
        <p:spPr>
          <a:xfrm>
            <a:off x="8394637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42F903-1E77-4470-B5B9-B156C67C6B94}"/>
              </a:ext>
            </a:extLst>
          </p:cNvPr>
          <p:cNvSpPr/>
          <p:nvPr/>
        </p:nvSpPr>
        <p:spPr>
          <a:xfrm>
            <a:off x="7409805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FF149D-63C8-4724-AC3D-F8DC75B98C9E}"/>
              </a:ext>
            </a:extLst>
          </p:cNvPr>
          <p:cNvSpPr/>
          <p:nvPr/>
        </p:nvSpPr>
        <p:spPr>
          <a:xfrm>
            <a:off x="7902222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5019E-F28F-4DF3-9C14-D1AFB9CF7FB2}"/>
              </a:ext>
            </a:extLst>
          </p:cNvPr>
          <p:cNvSpPr/>
          <p:nvPr/>
        </p:nvSpPr>
        <p:spPr>
          <a:xfrm>
            <a:off x="8394637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A282C8-7DA6-4E98-AFB1-739F52B5D243}"/>
              </a:ext>
            </a:extLst>
          </p:cNvPr>
          <p:cNvSpPr/>
          <p:nvPr/>
        </p:nvSpPr>
        <p:spPr>
          <a:xfrm>
            <a:off x="9000722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6A6E9E-0BB7-494F-AAD5-2B8266A45FC0}"/>
              </a:ext>
            </a:extLst>
          </p:cNvPr>
          <p:cNvSpPr/>
          <p:nvPr/>
        </p:nvSpPr>
        <p:spPr>
          <a:xfrm>
            <a:off x="9379357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658334-8C41-4EFE-9E42-9630008C6E11}"/>
              </a:ext>
            </a:extLst>
          </p:cNvPr>
          <p:cNvSpPr/>
          <p:nvPr/>
        </p:nvSpPr>
        <p:spPr>
          <a:xfrm>
            <a:off x="9757991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A987C3-6BBA-4638-8664-8BD0B1D755DB}"/>
              </a:ext>
            </a:extLst>
          </p:cNvPr>
          <p:cNvSpPr/>
          <p:nvPr/>
        </p:nvSpPr>
        <p:spPr>
          <a:xfrm>
            <a:off x="9000722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110861-2F82-4829-8338-2321F15B7042}"/>
              </a:ext>
            </a:extLst>
          </p:cNvPr>
          <p:cNvSpPr/>
          <p:nvPr/>
        </p:nvSpPr>
        <p:spPr>
          <a:xfrm>
            <a:off x="9379357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550D93-C6D3-49FD-BF45-130E9A6A5509}"/>
              </a:ext>
            </a:extLst>
          </p:cNvPr>
          <p:cNvSpPr/>
          <p:nvPr/>
        </p:nvSpPr>
        <p:spPr>
          <a:xfrm>
            <a:off x="9757991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A4666D-CE56-46EB-8CD1-B1B993557A13}"/>
              </a:ext>
            </a:extLst>
          </p:cNvPr>
          <p:cNvSpPr/>
          <p:nvPr/>
        </p:nvSpPr>
        <p:spPr>
          <a:xfrm>
            <a:off x="1219289" y="1750953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464534-634E-4CB0-8BA9-4AB2DDC47358}"/>
              </a:ext>
            </a:extLst>
          </p:cNvPr>
          <p:cNvSpPr/>
          <p:nvPr/>
        </p:nvSpPr>
        <p:spPr>
          <a:xfrm>
            <a:off x="2460597" y="1758274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563977-A999-4381-B54B-92EE82DDE46C}"/>
              </a:ext>
            </a:extLst>
          </p:cNvPr>
          <p:cNvSpPr/>
          <p:nvPr/>
        </p:nvSpPr>
        <p:spPr>
          <a:xfrm>
            <a:off x="3680605" y="1767682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345DBCD-EE29-4FF2-B328-BEBE4FA646A7}"/>
              </a:ext>
            </a:extLst>
          </p:cNvPr>
          <p:cNvSpPr/>
          <p:nvPr/>
        </p:nvSpPr>
        <p:spPr>
          <a:xfrm>
            <a:off x="4924203" y="1763639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C171C8-9E18-4B4C-8E2A-763D3892C2D6}"/>
              </a:ext>
            </a:extLst>
          </p:cNvPr>
          <p:cNvSpPr/>
          <p:nvPr/>
        </p:nvSpPr>
        <p:spPr>
          <a:xfrm>
            <a:off x="6174308" y="1784174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CDB019-26A1-4EE3-879C-7AA44A880A55}"/>
              </a:ext>
            </a:extLst>
          </p:cNvPr>
          <p:cNvSpPr/>
          <p:nvPr/>
        </p:nvSpPr>
        <p:spPr>
          <a:xfrm>
            <a:off x="7436542" y="1773432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254EFF-BB9D-4CD2-AFE8-5A74ED516BC8}"/>
              </a:ext>
            </a:extLst>
          </p:cNvPr>
          <p:cNvSpPr/>
          <p:nvPr/>
        </p:nvSpPr>
        <p:spPr>
          <a:xfrm>
            <a:off x="8690527" y="1748453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8914A0-293F-452B-92E9-E3A8E0AE4D0F}"/>
              </a:ext>
            </a:extLst>
          </p:cNvPr>
          <p:cNvSpPr/>
          <p:nvPr/>
        </p:nvSpPr>
        <p:spPr>
          <a:xfrm>
            <a:off x="9907594" y="1756801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5972CC-5A2F-4397-AC01-7B4095B11E57}"/>
              </a:ext>
            </a:extLst>
          </p:cNvPr>
          <p:cNvSpPr/>
          <p:nvPr/>
        </p:nvSpPr>
        <p:spPr>
          <a:xfrm>
            <a:off x="1253654" y="2018461"/>
            <a:ext cx="1160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Batching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DF8A40-C025-42C6-BB66-B6B4411AF657}"/>
              </a:ext>
            </a:extLst>
          </p:cNvPr>
          <p:cNvGrpSpPr/>
          <p:nvPr/>
        </p:nvGrpSpPr>
        <p:grpSpPr>
          <a:xfrm>
            <a:off x="3469231" y="2661748"/>
            <a:ext cx="5434099" cy="1044105"/>
            <a:chOff x="3469231" y="2661748"/>
            <a:chExt cx="5434099" cy="1044105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361B0A-47C5-4EAE-BCEF-43D6A0F4D512}"/>
                </a:ext>
              </a:extLst>
            </p:cNvPr>
            <p:cNvSpPr txBox="1"/>
            <p:nvPr/>
          </p:nvSpPr>
          <p:spPr>
            <a:xfrm>
              <a:off x="3469231" y="2967189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extended download for machine conversions. Worker go Home Early.</a:t>
              </a:r>
            </a:p>
          </p:txBody>
        </p: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DD7CBF1C-FD3B-4CBB-86D6-773567967A54}"/>
                </a:ext>
              </a:extLst>
            </p:cNvPr>
            <p:cNvSpPr/>
            <p:nvPr/>
          </p:nvSpPr>
          <p:spPr>
            <a:xfrm>
              <a:off x="4741390" y="2661748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D5D3893-01B4-4E2F-ACDA-DE2ED94E7295}"/>
                </a:ext>
              </a:extLst>
            </p:cNvPr>
            <p:cNvSpPr txBox="1"/>
            <p:nvPr/>
          </p:nvSpPr>
          <p:spPr>
            <a:xfrm>
              <a:off x="6251361" y="2965176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waiting for Product A is tired od Waiting. Goes another Supplier. </a:t>
              </a:r>
            </a:p>
          </p:txBody>
        </p:sp>
        <p:sp>
          <p:nvSpPr>
            <p:cNvPr id="135" name="Arrow: Up 134">
              <a:extLst>
                <a:ext uri="{FF2B5EF4-FFF2-40B4-BE49-F238E27FC236}">
                  <a16:creationId xmlns:a16="http://schemas.microsoft.com/office/drawing/2014/main" id="{A2E47AA5-2643-4222-B35E-D91468F376A5}"/>
                </a:ext>
              </a:extLst>
            </p:cNvPr>
            <p:cNvSpPr/>
            <p:nvPr/>
          </p:nvSpPr>
          <p:spPr>
            <a:xfrm>
              <a:off x="7312761" y="2679023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A328004-712A-49F4-A163-D191A4C13EFB}"/>
              </a:ext>
            </a:extLst>
          </p:cNvPr>
          <p:cNvGrpSpPr/>
          <p:nvPr/>
        </p:nvGrpSpPr>
        <p:grpSpPr>
          <a:xfrm>
            <a:off x="3378950" y="4962169"/>
            <a:ext cx="5985714" cy="1044105"/>
            <a:chOff x="3469231" y="2661748"/>
            <a:chExt cx="5985714" cy="104410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B82D77B-4C94-4219-B9EC-A83D1B3E8C5D}"/>
                </a:ext>
              </a:extLst>
            </p:cNvPr>
            <p:cNvSpPr txBox="1"/>
            <p:nvPr/>
          </p:nvSpPr>
          <p:spPr>
            <a:xfrm>
              <a:off x="3469231" y="2967189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Conversion times are reduced and machines are flexibility tooled. </a:t>
              </a:r>
            </a:p>
          </p:txBody>
        </p:sp>
        <p:sp>
          <p:nvSpPr>
            <p:cNvPr id="140" name="Arrow: Up 139">
              <a:extLst>
                <a:ext uri="{FF2B5EF4-FFF2-40B4-BE49-F238E27FC236}">
                  <a16:creationId xmlns:a16="http://schemas.microsoft.com/office/drawing/2014/main" id="{6CC8C862-1417-458A-9A9B-6581E26F8B81}"/>
                </a:ext>
              </a:extLst>
            </p:cNvPr>
            <p:cNvSpPr/>
            <p:nvPr/>
          </p:nvSpPr>
          <p:spPr>
            <a:xfrm>
              <a:off x="4741390" y="2661748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BAF624-4965-4146-A855-21F798CBF169}"/>
                </a:ext>
              </a:extLst>
            </p:cNvPr>
            <p:cNvSpPr txBox="1"/>
            <p:nvPr/>
          </p:nvSpPr>
          <p:spPr>
            <a:xfrm>
              <a:off x="6251361" y="2965176"/>
              <a:ext cx="3203584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Customers are Happy with steady and Predictable flow of Product. Workers are happy with even work flow.</a:t>
              </a:r>
            </a:p>
          </p:txBody>
        </p:sp>
        <p:sp>
          <p:nvSpPr>
            <p:cNvPr id="142" name="Arrow: Up 141">
              <a:extLst>
                <a:ext uri="{FF2B5EF4-FFF2-40B4-BE49-F238E27FC236}">
                  <a16:creationId xmlns:a16="http://schemas.microsoft.com/office/drawing/2014/main" id="{D0A1A6BE-6A8D-4DB2-8326-799AF75FDDCC}"/>
                </a:ext>
              </a:extLst>
            </p:cNvPr>
            <p:cNvSpPr/>
            <p:nvPr/>
          </p:nvSpPr>
          <p:spPr>
            <a:xfrm>
              <a:off x="7312761" y="2679023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064590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758ED46-0CAF-4C8F-BEB9-D4EF9B1FB94D}"/>
              </a:ext>
            </a:extLst>
          </p:cNvPr>
          <p:cNvGrpSpPr/>
          <p:nvPr/>
        </p:nvGrpSpPr>
        <p:grpSpPr>
          <a:xfrm>
            <a:off x="2032897" y="1883581"/>
            <a:ext cx="7006747" cy="3718006"/>
            <a:chOff x="4851424" y="1573424"/>
            <a:chExt cx="6584028" cy="41669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5B60AE-0412-4B71-9ACD-4AE007321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6844347" y="2127197"/>
              <a:ext cx="323080" cy="3456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C89BEC-0414-45FC-B937-1E5A8FF8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7487281" y="2127197"/>
              <a:ext cx="323080" cy="3456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6B9B90-CDA0-4C16-A677-2F90353AC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8144387" y="2127197"/>
              <a:ext cx="323080" cy="3456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FA9AE1-554D-4A12-B86F-AF2E9D88A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8796049" y="2127197"/>
              <a:ext cx="323080" cy="3456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9BE386-A16D-471E-B6BF-4B059F03D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6237853" y="2127197"/>
              <a:ext cx="323080" cy="34562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299FBE-D742-41DE-8B86-C3B25994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6318828" y="3159489"/>
              <a:ext cx="241080" cy="45628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E5ED146-D047-4FB7-B8A0-7718D092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6342224" y="4317280"/>
              <a:ext cx="194289" cy="49125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317C09-5265-418B-AD45-26A495AD040C}"/>
                </a:ext>
              </a:extLst>
            </p:cNvPr>
            <p:cNvSpPr/>
            <p:nvPr/>
          </p:nvSpPr>
          <p:spPr>
            <a:xfrm>
              <a:off x="5773889" y="1574766"/>
              <a:ext cx="383589" cy="41656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B6C4E9-5D26-4E63-A013-D38C21E86087}"/>
                </a:ext>
              </a:extLst>
            </p:cNvPr>
            <p:cNvSpPr/>
            <p:nvPr/>
          </p:nvSpPr>
          <p:spPr>
            <a:xfrm>
              <a:off x="11051863" y="1573424"/>
              <a:ext cx="383589" cy="41656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D456ECB-28D5-4FFD-B5E4-6AA089266F12}"/>
                </a:ext>
              </a:extLst>
            </p:cNvPr>
            <p:cNvGrpSpPr/>
            <p:nvPr/>
          </p:nvGrpSpPr>
          <p:grpSpPr>
            <a:xfrm>
              <a:off x="6710279" y="1904999"/>
              <a:ext cx="3748732" cy="3414413"/>
              <a:chOff x="6710279" y="1628651"/>
              <a:chExt cx="3748732" cy="3690762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308ED0E-5220-4A2D-8F52-9D69E7EEE6EC}"/>
                  </a:ext>
                </a:extLst>
              </p:cNvPr>
              <p:cNvSpPr/>
              <p:nvPr/>
            </p:nvSpPr>
            <p:spPr>
              <a:xfrm>
                <a:off x="6710279" y="1629099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3B7F1A-E59B-42CD-BE70-857AA528131F}"/>
                  </a:ext>
                </a:extLst>
              </p:cNvPr>
              <p:cNvSpPr/>
              <p:nvPr/>
            </p:nvSpPr>
            <p:spPr>
              <a:xfrm>
                <a:off x="7345891" y="1648665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221292B-5149-4000-B193-F739CF091D9B}"/>
                  </a:ext>
                </a:extLst>
              </p:cNvPr>
              <p:cNvSpPr/>
              <p:nvPr/>
            </p:nvSpPr>
            <p:spPr>
              <a:xfrm>
                <a:off x="7916499" y="1661813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57C7C5-7D19-4D81-87B7-4B74858BC657}"/>
                  </a:ext>
                </a:extLst>
              </p:cNvPr>
              <p:cNvSpPr/>
              <p:nvPr/>
            </p:nvSpPr>
            <p:spPr>
              <a:xfrm>
                <a:off x="8488944" y="1649113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B04115-8E94-46B5-9639-F2D0DD59F3AC}"/>
                  </a:ext>
                </a:extLst>
              </p:cNvPr>
              <p:cNvSpPr/>
              <p:nvPr/>
            </p:nvSpPr>
            <p:spPr>
              <a:xfrm>
                <a:off x="9161351" y="1628651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904919-5CD6-44B4-90E5-90C2FE67D219}"/>
                  </a:ext>
                </a:extLst>
              </p:cNvPr>
              <p:cNvSpPr/>
              <p:nvPr/>
            </p:nvSpPr>
            <p:spPr>
              <a:xfrm>
                <a:off x="9796963" y="1648217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F19404F-D9B5-4729-A9D1-AE2F22AB0CE6}"/>
                  </a:ext>
                </a:extLst>
              </p:cNvPr>
              <p:cNvSpPr/>
              <p:nvPr/>
            </p:nvSpPr>
            <p:spPr>
              <a:xfrm>
                <a:off x="10367571" y="1661365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64DC759-2C8F-4341-AB88-C11E1B653CF4}"/>
                </a:ext>
              </a:extLst>
            </p:cNvPr>
            <p:cNvGrpSpPr/>
            <p:nvPr/>
          </p:nvGrpSpPr>
          <p:grpSpPr>
            <a:xfrm>
              <a:off x="6095999" y="1862347"/>
              <a:ext cx="5251761" cy="3610383"/>
              <a:chOff x="6095999" y="1862347"/>
              <a:chExt cx="5541892" cy="361038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DCB324-AB31-42F6-AA14-767B7DE10547}"/>
                  </a:ext>
                </a:extLst>
              </p:cNvPr>
              <p:cNvSpPr/>
              <p:nvPr/>
            </p:nvSpPr>
            <p:spPr>
              <a:xfrm>
                <a:off x="6095999" y="5280417"/>
                <a:ext cx="5415089" cy="192313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B9B440C-DB7F-4AC1-A27A-889B4B05D513}"/>
                  </a:ext>
                </a:extLst>
              </p:cNvPr>
              <p:cNvGrpSpPr/>
              <p:nvPr/>
            </p:nvGrpSpPr>
            <p:grpSpPr>
              <a:xfrm>
                <a:off x="6115000" y="1862347"/>
                <a:ext cx="5522891" cy="3079999"/>
                <a:chOff x="6115000" y="1862347"/>
                <a:chExt cx="5522891" cy="3079999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D3C40DA-8CEE-4D21-B002-994CE5F13561}"/>
                    </a:ext>
                  </a:extLst>
                </p:cNvPr>
                <p:cNvSpPr/>
                <p:nvPr/>
              </p:nvSpPr>
              <p:spPr>
                <a:xfrm>
                  <a:off x="6115000" y="2459189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C4D12F-E890-41AE-895F-8B6F24331199}"/>
                    </a:ext>
                  </a:extLst>
                </p:cNvPr>
                <p:cNvSpPr/>
                <p:nvPr/>
              </p:nvSpPr>
              <p:spPr>
                <a:xfrm>
                  <a:off x="6134001" y="2993119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07EEB6-E6D4-48B0-AA21-31A643F93F5F}"/>
                    </a:ext>
                  </a:extLst>
                </p:cNvPr>
                <p:cNvSpPr/>
                <p:nvPr/>
              </p:nvSpPr>
              <p:spPr>
                <a:xfrm>
                  <a:off x="6134001" y="357716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4AA601E-6BA8-40C5-A6A7-D564570C1656}"/>
                    </a:ext>
                  </a:extLst>
                </p:cNvPr>
                <p:cNvSpPr/>
                <p:nvPr/>
              </p:nvSpPr>
              <p:spPr>
                <a:xfrm>
                  <a:off x="6115000" y="4123833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0A45F8A-C71E-419C-ADF9-E181796B95A8}"/>
                    </a:ext>
                  </a:extLst>
                </p:cNvPr>
                <p:cNvSpPr/>
                <p:nvPr/>
              </p:nvSpPr>
              <p:spPr>
                <a:xfrm>
                  <a:off x="6134001" y="478419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6C12C54-0CD7-4D15-9712-EBE7064F9666}"/>
                    </a:ext>
                  </a:extLst>
                </p:cNvPr>
                <p:cNvSpPr/>
                <p:nvPr/>
              </p:nvSpPr>
              <p:spPr>
                <a:xfrm>
                  <a:off x="6142489" y="186234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AB14D12-5E93-428C-9123-FB37C8B05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9986545" y="2125972"/>
              <a:ext cx="323080" cy="34562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5196B0B-9D71-4679-A0B1-D3FDEB10E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10629479" y="2125972"/>
              <a:ext cx="323080" cy="34562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1AD9326-033A-4060-A258-1FDFA766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9380051" y="2125972"/>
              <a:ext cx="323080" cy="34562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A233D0-B4A8-4641-BC0F-744D78A13875}"/>
                </a:ext>
              </a:extLst>
            </p:cNvPr>
            <p:cNvGrpSpPr/>
            <p:nvPr/>
          </p:nvGrpSpPr>
          <p:grpSpPr>
            <a:xfrm>
              <a:off x="6273926" y="2720750"/>
              <a:ext cx="265886" cy="305306"/>
              <a:chOff x="4354711" y="1771762"/>
              <a:chExt cx="383187" cy="4399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632F06-1ED8-4A15-87A9-5AEB36F2A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6C8AB71-F345-4C55-8E58-9F4F646A95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8E51EB3-4666-4CFD-BB5B-EC4D86C7E63A}"/>
                </a:ext>
              </a:extLst>
            </p:cNvPr>
            <p:cNvGrpSpPr/>
            <p:nvPr/>
          </p:nvGrpSpPr>
          <p:grpSpPr>
            <a:xfrm>
              <a:off x="6952860" y="2719176"/>
              <a:ext cx="265886" cy="305306"/>
              <a:chOff x="4354711" y="1771762"/>
              <a:chExt cx="383187" cy="439998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B5052DC-8D6C-4064-8D7B-8EC176111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7371DC1-3111-46AE-9896-5FCC21255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63000A-AB6D-48EC-845F-D5D8E1F4DFE6}"/>
                </a:ext>
              </a:extLst>
            </p:cNvPr>
            <p:cNvGrpSpPr/>
            <p:nvPr/>
          </p:nvGrpSpPr>
          <p:grpSpPr>
            <a:xfrm>
              <a:off x="7559410" y="2705390"/>
              <a:ext cx="265886" cy="305306"/>
              <a:chOff x="4354711" y="1771762"/>
              <a:chExt cx="383187" cy="439998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E63E1B3B-1150-4D70-8B99-3E537DFA6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A105CC-AACD-4857-8092-CBB4C0E06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A993990-FBE0-48F4-8140-D92AD7A4C3A3}"/>
                </a:ext>
              </a:extLst>
            </p:cNvPr>
            <p:cNvGrpSpPr/>
            <p:nvPr/>
          </p:nvGrpSpPr>
          <p:grpSpPr>
            <a:xfrm>
              <a:off x="8130693" y="2705390"/>
              <a:ext cx="265886" cy="305306"/>
              <a:chOff x="4354711" y="1771762"/>
              <a:chExt cx="383187" cy="439998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200E498-7012-4770-982B-AA7F94FF8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1872149A-EB92-4671-8A45-9AC1674F8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3AFECB-4195-4182-97C8-0133730E3B93}"/>
                </a:ext>
              </a:extLst>
            </p:cNvPr>
            <p:cNvGrpSpPr/>
            <p:nvPr/>
          </p:nvGrpSpPr>
          <p:grpSpPr>
            <a:xfrm>
              <a:off x="8745216" y="2712651"/>
              <a:ext cx="265886" cy="305306"/>
              <a:chOff x="4354711" y="1771762"/>
              <a:chExt cx="383187" cy="439998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B0E8E37E-AE01-4FA5-89F7-DF7F1F3D7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ED9D70AC-989E-4087-A245-87B8374EE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8C9AFA-449F-4B41-A22C-809AA0025C33}"/>
                </a:ext>
              </a:extLst>
            </p:cNvPr>
            <p:cNvGrpSpPr/>
            <p:nvPr/>
          </p:nvGrpSpPr>
          <p:grpSpPr>
            <a:xfrm>
              <a:off x="9424150" y="2711077"/>
              <a:ext cx="265886" cy="305306"/>
              <a:chOff x="4354711" y="1771762"/>
              <a:chExt cx="383187" cy="439998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6381755-0FD9-4E6E-89C7-38A2876CE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DA8A0C05-0001-4F8A-9A6D-DBAAB39A5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2AA44C6-BCBF-4579-B8D7-A56DE285160F}"/>
                </a:ext>
              </a:extLst>
            </p:cNvPr>
            <p:cNvGrpSpPr/>
            <p:nvPr/>
          </p:nvGrpSpPr>
          <p:grpSpPr>
            <a:xfrm>
              <a:off x="10030700" y="2716351"/>
              <a:ext cx="265886" cy="305303"/>
              <a:chOff x="4354711" y="1799218"/>
              <a:chExt cx="383187" cy="439990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3060C89-658F-460D-8037-5B09212571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99218"/>
                <a:ext cx="235566" cy="437847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7923B80-BE8D-47B7-87D2-614483A7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801361"/>
                <a:ext cx="235566" cy="437847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6EEBEE-96FA-4560-8CE0-0E92EA2DD100}"/>
                </a:ext>
              </a:extLst>
            </p:cNvPr>
            <p:cNvGrpSpPr/>
            <p:nvPr/>
          </p:nvGrpSpPr>
          <p:grpSpPr>
            <a:xfrm>
              <a:off x="10601983" y="2716351"/>
              <a:ext cx="265886" cy="305303"/>
              <a:chOff x="4354711" y="1799218"/>
              <a:chExt cx="383187" cy="439990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C871496-19CE-4F21-89E7-0E8E4316D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99218"/>
                <a:ext cx="235566" cy="437847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9A23D60-4580-4845-BCCA-64076C007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801361"/>
                <a:ext cx="235566" cy="437847"/>
              </a:xfrm>
              <a:prstGeom prst="rect">
                <a:avLst/>
              </a:prstGeom>
            </p:spPr>
          </p:pic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266205-8BAF-480A-A57E-0F53CDC4C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7577277" y="3183017"/>
              <a:ext cx="241080" cy="456284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9274CCF-82B1-49AA-BC05-DDE5648DC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8744886" y="3157302"/>
              <a:ext cx="241080" cy="456284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A1EC65F2-B13F-47FB-9039-9385FAB44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10014029" y="3157302"/>
              <a:ext cx="241080" cy="456284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D6A47B7-E8E1-4AF3-9782-767EF8E80A04}"/>
                </a:ext>
              </a:extLst>
            </p:cNvPr>
            <p:cNvGrpSpPr/>
            <p:nvPr/>
          </p:nvGrpSpPr>
          <p:grpSpPr>
            <a:xfrm>
              <a:off x="6303455" y="3811625"/>
              <a:ext cx="919437" cy="363016"/>
              <a:chOff x="6303455" y="3811625"/>
              <a:chExt cx="919437" cy="36301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EA48D6E-ECAE-4028-9E3F-C13CC79B13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ABBDE26-75BA-4C62-BC0B-F0F730764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D17C47-EA91-458A-B044-BB5BD2679A36}"/>
                </a:ext>
              </a:extLst>
            </p:cNvPr>
            <p:cNvGrpSpPr/>
            <p:nvPr/>
          </p:nvGrpSpPr>
          <p:grpSpPr>
            <a:xfrm>
              <a:off x="8129950" y="3849756"/>
              <a:ext cx="919437" cy="363016"/>
              <a:chOff x="6303455" y="3811625"/>
              <a:chExt cx="919437" cy="363016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19F3301-444B-4FB6-9C3F-FB6BBA024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C1F98F1-3FD0-4EC0-B747-029EC85693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C7FB218-FB0F-42FA-AAD7-6EE632FA2E65}"/>
                </a:ext>
              </a:extLst>
            </p:cNvPr>
            <p:cNvGrpSpPr/>
            <p:nvPr/>
          </p:nvGrpSpPr>
          <p:grpSpPr>
            <a:xfrm>
              <a:off x="10009651" y="3820595"/>
              <a:ext cx="919437" cy="363016"/>
              <a:chOff x="6303455" y="3811625"/>
              <a:chExt cx="919437" cy="363016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7692188E-8A6E-431E-A080-974E2759A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2848D457-519B-43FA-A2E9-50D77994DF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FBB31D5-32AF-4FC0-8CC5-D51D9652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8196513" y="4319630"/>
              <a:ext cx="194289" cy="491258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808A0FA-DCAD-4976-9D11-EFF64F85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10074984" y="4318319"/>
              <a:ext cx="194289" cy="491258"/>
            </a:xfrm>
            <a:prstGeom prst="rect">
              <a:avLst/>
            </a:prstGeom>
          </p:spPr>
        </p:pic>
        <p:sp>
          <p:nvSpPr>
            <p:cNvPr id="127" name="Arrow: Up 126">
              <a:extLst>
                <a:ext uri="{FF2B5EF4-FFF2-40B4-BE49-F238E27FC236}">
                  <a16:creationId xmlns:a16="http://schemas.microsoft.com/office/drawing/2014/main" id="{52A35748-1E81-45B0-A0B1-E50F3F9EE624}"/>
                </a:ext>
              </a:extLst>
            </p:cNvPr>
            <p:cNvSpPr/>
            <p:nvPr/>
          </p:nvSpPr>
          <p:spPr>
            <a:xfrm>
              <a:off x="10030700" y="4784197"/>
              <a:ext cx="265886" cy="854603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B52DAB-2524-479E-979C-89DE4768BAC4}"/>
                </a:ext>
              </a:extLst>
            </p:cNvPr>
            <p:cNvGrpSpPr/>
            <p:nvPr/>
          </p:nvGrpSpPr>
          <p:grpSpPr>
            <a:xfrm>
              <a:off x="4851424" y="2120313"/>
              <a:ext cx="1367682" cy="3166171"/>
              <a:chOff x="4469706" y="2120635"/>
              <a:chExt cx="1367682" cy="3166171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6A83299-4269-40B3-A856-4E83A84268E7}"/>
                  </a:ext>
                </a:extLst>
              </p:cNvPr>
              <p:cNvSpPr txBox="1"/>
              <p:nvPr/>
            </p:nvSpPr>
            <p:spPr>
              <a:xfrm>
                <a:off x="4469706" y="2120635"/>
                <a:ext cx="127311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6B3FCC-9E09-4947-8525-76CAC7F16107}"/>
                  </a:ext>
                </a:extLst>
              </p:cNvPr>
              <p:cNvSpPr txBox="1"/>
              <p:nvPr/>
            </p:nvSpPr>
            <p:spPr>
              <a:xfrm>
                <a:off x="4469706" y="2665748"/>
                <a:ext cx="127311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177C7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 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D2EF35-B050-4365-8643-A0899A2C4688}"/>
                  </a:ext>
                </a:extLst>
              </p:cNvPr>
              <p:cNvSpPr txBox="1"/>
              <p:nvPr/>
            </p:nvSpPr>
            <p:spPr>
              <a:xfrm>
                <a:off x="4469706" y="3210861"/>
                <a:ext cx="1270107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4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 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637466A-2348-4590-8E24-6DFD198968D0}"/>
                  </a:ext>
                </a:extLst>
              </p:cNvPr>
              <p:cNvSpPr txBox="1"/>
              <p:nvPr/>
            </p:nvSpPr>
            <p:spPr>
              <a:xfrm>
                <a:off x="4469706" y="3785279"/>
                <a:ext cx="1367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 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78217B-592D-4193-8940-775EB60B8374}"/>
                  </a:ext>
                </a:extLst>
              </p:cNvPr>
              <p:cNvSpPr txBox="1"/>
              <p:nvPr/>
            </p:nvSpPr>
            <p:spPr>
              <a:xfrm>
                <a:off x="4469706" y="4420545"/>
                <a:ext cx="126106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 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A461509-2C17-43EF-81D5-459CBA286EAC}"/>
                  </a:ext>
                </a:extLst>
              </p:cNvPr>
              <p:cNvSpPr txBox="1"/>
              <p:nvPr/>
            </p:nvSpPr>
            <p:spPr>
              <a:xfrm>
                <a:off x="4469706" y="4941863"/>
                <a:ext cx="1255044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 </a:t>
                </a:r>
              </a:p>
            </p:txBody>
          </p:sp>
        </p:grpSp>
        <p:sp>
          <p:nvSpPr>
            <p:cNvPr id="143" name="Arrow: Up 142">
              <a:extLst>
                <a:ext uri="{FF2B5EF4-FFF2-40B4-BE49-F238E27FC236}">
                  <a16:creationId xmlns:a16="http://schemas.microsoft.com/office/drawing/2014/main" id="{FA1C9DB9-DA56-4C5B-AEAE-AC7AED2DCAE2}"/>
                </a:ext>
              </a:extLst>
            </p:cNvPr>
            <p:cNvSpPr/>
            <p:nvPr/>
          </p:nvSpPr>
          <p:spPr>
            <a:xfrm>
              <a:off x="6384739" y="5219254"/>
              <a:ext cx="305132" cy="519804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CCA8FE18-E934-4DDC-B92C-142E3F68B5DB}"/>
              </a:ext>
            </a:extLst>
          </p:cNvPr>
          <p:cNvSpPr txBox="1"/>
          <p:nvPr/>
        </p:nvSpPr>
        <p:spPr>
          <a:xfrm>
            <a:off x="3667699" y="1024663"/>
            <a:ext cx="872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Pitch for setting the process period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scheduling and checking in each pitch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F109F5-50EA-4F6F-A4BE-CFA8195B1ABD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Graphic 10">
            <a:extLst>
              <a:ext uri="{FF2B5EF4-FFF2-40B4-BE49-F238E27FC236}">
                <a16:creationId xmlns:a16="http://schemas.microsoft.com/office/drawing/2014/main" id="{4A1F3DCF-ECC2-4208-A3B5-2F391842C6A9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92F880-4E0F-45B1-AE20-FCC68255E586}"/>
              </a:ext>
            </a:extLst>
          </p:cNvPr>
          <p:cNvSpPr/>
          <p:nvPr/>
        </p:nvSpPr>
        <p:spPr>
          <a:xfrm>
            <a:off x="1043684" y="333987"/>
            <a:ext cx="1978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Box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5783CE6-E73B-45E9-8D4E-38D4B1EEB0D7}"/>
              </a:ext>
            </a:extLst>
          </p:cNvPr>
          <p:cNvSpPr txBox="1"/>
          <p:nvPr/>
        </p:nvSpPr>
        <p:spPr>
          <a:xfrm>
            <a:off x="6574605" y="5571727"/>
            <a:ext cx="238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 card –</a:t>
            </a:r>
          </a:p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 &amp; time to produce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D9A9DC-DD12-41D3-AD82-8CAFC2BD4D98}"/>
              </a:ext>
            </a:extLst>
          </p:cNvPr>
          <p:cNvSpPr txBox="1"/>
          <p:nvPr/>
        </p:nvSpPr>
        <p:spPr>
          <a:xfrm>
            <a:off x="2743584" y="5701905"/>
            <a:ext cx="238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Column/Pitch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4DC6A64-4649-4BB6-A246-B1A002F2EE35}"/>
              </a:ext>
            </a:extLst>
          </p:cNvPr>
          <p:cNvSpPr txBox="1"/>
          <p:nvPr/>
        </p:nvSpPr>
        <p:spPr>
          <a:xfrm>
            <a:off x="9360193" y="3437732"/>
            <a:ext cx="211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Levelling Box -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Box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DAD2F6-8595-4DE2-80D4-74ACFDD30342}"/>
              </a:ext>
            </a:extLst>
          </p:cNvPr>
          <p:cNvSpPr/>
          <p:nvPr/>
        </p:nvSpPr>
        <p:spPr>
          <a:xfrm>
            <a:off x="3531854" y="1051865"/>
            <a:ext cx="123883" cy="280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79632A2-F559-4D42-AD00-05EBA45FCE04}"/>
              </a:ext>
            </a:extLst>
          </p:cNvPr>
          <p:cNvSpPr/>
          <p:nvPr/>
        </p:nvSpPr>
        <p:spPr>
          <a:xfrm>
            <a:off x="3538648" y="1402398"/>
            <a:ext cx="123883" cy="280723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45743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B3481-2EA7-4EF9-A1FB-DB6357E4ABEA}"/>
              </a:ext>
            </a:extLst>
          </p:cNvPr>
          <p:cNvSpPr txBox="1"/>
          <p:nvPr/>
        </p:nvSpPr>
        <p:spPr>
          <a:xfrm>
            <a:off x="1211944" y="3295013"/>
            <a:ext cx="4622798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Produce only what is needed, when it is needed, and in the right amount and right quality needed </a:t>
            </a:r>
          </a:p>
          <a:p>
            <a:pPr>
              <a:lnSpc>
                <a:spcPct val="150000"/>
              </a:lnSpc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EBB19-D68C-4BB9-A8EA-D296EFDC0AD3}"/>
              </a:ext>
            </a:extLst>
          </p:cNvPr>
          <p:cNvSpPr/>
          <p:nvPr/>
        </p:nvSpPr>
        <p:spPr>
          <a:xfrm>
            <a:off x="1211944" y="2771793"/>
            <a:ext cx="3464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Just-In-Time - </a:t>
            </a:r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37259-6E0A-4F99-9287-9BC9E8EA024F}"/>
              </a:ext>
            </a:extLst>
          </p:cNvPr>
          <p:cNvSpPr/>
          <p:nvPr/>
        </p:nvSpPr>
        <p:spPr>
          <a:xfrm>
            <a:off x="6487887" y="2307771"/>
            <a:ext cx="4383314" cy="26851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9990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18AF97-1EA9-4082-90B0-A98BC9FC1A15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4D8EC5-9ACC-4E5D-9146-B2AC07960CAA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Graphic 10">
              <a:extLst>
                <a:ext uri="{FF2B5EF4-FFF2-40B4-BE49-F238E27FC236}">
                  <a16:creationId xmlns:a16="http://schemas.microsoft.com/office/drawing/2014/main" id="{97CA6D57-ECE7-4AE1-B793-B59B577652B0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978ADF-CA03-4352-9CE7-C3D16145FBA4}"/>
              </a:ext>
            </a:extLst>
          </p:cNvPr>
          <p:cNvSpPr txBox="1"/>
          <p:nvPr/>
        </p:nvSpPr>
        <p:spPr>
          <a:xfrm>
            <a:off x="5829731" y="2266291"/>
            <a:ext cx="5834743" cy="252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Reliable equipment &amp; Machines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designed work cells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improvements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operations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 production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piece flow &amp; flow at the beat of Customer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FE5718-9E83-477F-AE82-1FEDCA2D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15457"/>
            <a:ext cx="4781981" cy="3427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04713-7B90-48DA-979C-1AA5A11A8D74}"/>
              </a:ext>
            </a:extLst>
          </p:cNvPr>
          <p:cNvSpPr txBox="1"/>
          <p:nvPr/>
        </p:nvSpPr>
        <p:spPr>
          <a:xfrm>
            <a:off x="1151662" y="279024"/>
            <a:ext cx="61053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 for implementing JIT</a:t>
            </a:r>
          </a:p>
        </p:txBody>
      </p:sp>
    </p:spTree>
    <p:extLst>
      <p:ext uri="{BB962C8B-B14F-4D97-AF65-F5344CB8AC3E}">
        <p14:creationId xmlns:p14="http://schemas.microsoft.com/office/powerpoint/2010/main" val="44541402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3C031-DD34-4AA1-80E7-EC121485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7" y="2637029"/>
            <a:ext cx="4650098" cy="300787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BA8EE14-C370-41B8-9FCC-08C774BCB0B3}"/>
              </a:ext>
            </a:extLst>
          </p:cNvPr>
          <p:cNvGrpSpPr/>
          <p:nvPr/>
        </p:nvGrpSpPr>
        <p:grpSpPr>
          <a:xfrm>
            <a:off x="6235755" y="1728313"/>
            <a:ext cx="5192418" cy="3782373"/>
            <a:chOff x="6506001" y="1923691"/>
            <a:chExt cx="5192418" cy="37823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66BE13-D136-46C9-8B1E-90E51753CAF7}"/>
                </a:ext>
              </a:extLst>
            </p:cNvPr>
            <p:cNvSpPr txBox="1"/>
            <p:nvPr/>
          </p:nvSpPr>
          <p:spPr>
            <a:xfrm>
              <a:off x="6778076" y="1923691"/>
              <a:ext cx="4920343" cy="2217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Borrowed from German word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Taktzeit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It's a "Production Heartbeat" with purpose is to adjust the speed of Production market Demand.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B393FA-EE8D-4AE9-96DB-28BFE87D01D2}"/>
                </a:ext>
              </a:extLst>
            </p:cNvPr>
            <p:cNvSpPr txBox="1"/>
            <p:nvPr/>
          </p:nvSpPr>
          <p:spPr>
            <a:xfrm>
              <a:off x="6506001" y="4747878"/>
              <a:ext cx="1436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Equals 9">
              <a:extLst>
                <a:ext uri="{FF2B5EF4-FFF2-40B4-BE49-F238E27FC236}">
                  <a16:creationId xmlns:a16="http://schemas.microsoft.com/office/drawing/2014/main" id="{7EAA78BC-9C55-4220-8FB8-029BC158F603}"/>
                </a:ext>
              </a:extLst>
            </p:cNvPr>
            <p:cNvSpPr/>
            <p:nvPr/>
          </p:nvSpPr>
          <p:spPr>
            <a:xfrm>
              <a:off x="7574533" y="4934309"/>
              <a:ext cx="368382" cy="273465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CBB5A-7735-4CB8-9B66-A2735AE9CABB}"/>
                </a:ext>
              </a:extLst>
            </p:cNvPr>
            <p:cNvSpPr/>
            <p:nvPr/>
          </p:nvSpPr>
          <p:spPr>
            <a:xfrm>
              <a:off x="7942915" y="5046392"/>
              <a:ext cx="3479828" cy="47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FDA6D6-EC07-42C8-BD05-B38863670BEA}"/>
                </a:ext>
              </a:extLst>
            </p:cNvPr>
            <p:cNvSpPr txBox="1"/>
            <p:nvPr/>
          </p:nvSpPr>
          <p:spPr>
            <a:xfrm>
              <a:off x="8243360" y="4677060"/>
              <a:ext cx="2706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Available Time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52C9DA-441D-4262-8774-0A0EE3A28FDF}"/>
                </a:ext>
              </a:extLst>
            </p:cNvPr>
            <p:cNvSpPr txBox="1"/>
            <p:nvPr/>
          </p:nvSpPr>
          <p:spPr>
            <a:xfrm>
              <a:off x="8193830" y="5059733"/>
              <a:ext cx="28056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Customer Demand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614C6F-10E3-4855-99F6-1DC9F7794551}"/>
              </a:ext>
            </a:extLst>
          </p:cNvPr>
          <p:cNvSpPr txBox="1"/>
          <p:nvPr/>
        </p:nvSpPr>
        <p:spPr>
          <a:xfrm>
            <a:off x="605497" y="1923691"/>
            <a:ext cx="366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 TIME</a:t>
            </a:r>
          </a:p>
        </p:txBody>
      </p:sp>
    </p:spTree>
    <p:extLst>
      <p:ext uri="{BB962C8B-B14F-4D97-AF65-F5344CB8AC3E}">
        <p14:creationId xmlns:p14="http://schemas.microsoft.com/office/powerpoint/2010/main" val="387501215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ED8E6-0A0A-41C1-BD34-CFD4828400D4}"/>
              </a:ext>
            </a:extLst>
          </p:cNvPr>
          <p:cNvGrpSpPr/>
          <p:nvPr/>
        </p:nvGrpSpPr>
        <p:grpSpPr>
          <a:xfrm>
            <a:off x="7181960" y="1033448"/>
            <a:ext cx="4396225" cy="4603840"/>
            <a:chOff x="7326887" y="1596155"/>
            <a:chExt cx="4396225" cy="46038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F7814D-93AD-48B4-9719-90592ED4E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35"/>
            <a:stretch/>
          </p:blipFill>
          <p:spPr>
            <a:xfrm>
              <a:off x="7326887" y="1596155"/>
              <a:ext cx="4396225" cy="40530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0BBA1-BF5B-4713-B328-EE6E15FDCACF}"/>
                </a:ext>
              </a:extLst>
            </p:cNvPr>
            <p:cNvSpPr txBox="1"/>
            <p:nvPr/>
          </p:nvSpPr>
          <p:spPr>
            <a:xfrm>
              <a:off x="8315324" y="5549176"/>
              <a:ext cx="2419350" cy="650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8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CYCLE TIME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B6E79B-EC23-4B86-9CCC-9D5A8ADA0ED7}"/>
              </a:ext>
            </a:extLst>
          </p:cNvPr>
          <p:cNvGrpSpPr/>
          <p:nvPr/>
        </p:nvGrpSpPr>
        <p:grpSpPr>
          <a:xfrm>
            <a:off x="613300" y="2234612"/>
            <a:ext cx="5400675" cy="2388776"/>
            <a:chOff x="723900" y="2138668"/>
            <a:chExt cx="5400675" cy="23887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2C8094-5A66-4160-AD56-D2C77D43F04B}"/>
                </a:ext>
              </a:extLst>
            </p:cNvPr>
            <p:cNvSpPr txBox="1"/>
            <p:nvPr/>
          </p:nvSpPr>
          <p:spPr>
            <a:xfrm>
              <a:off x="723900" y="2138668"/>
              <a:ext cx="5198598" cy="2054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total time needed to complete 1 (One) series of work/Tasks from start to finish </a:t>
              </a:r>
            </a:p>
            <a:p>
              <a:pPr algn="just">
                <a:lnSpc>
                  <a:spcPct val="150000"/>
                </a:lnSpc>
              </a:pPr>
              <a:endParaRPr lang="en-US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64F950-7EED-44D0-AD19-969C74E83019}"/>
                </a:ext>
              </a:extLst>
            </p:cNvPr>
            <p:cNvSpPr txBox="1"/>
            <p:nvPr/>
          </p:nvSpPr>
          <p:spPr>
            <a:xfrm>
              <a:off x="723900" y="4096557"/>
              <a:ext cx="50863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End Goal : Cycle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8AC639-80D0-421E-BE0C-1E7DA200279E}"/>
                </a:ext>
              </a:extLst>
            </p:cNvPr>
            <p:cNvSpPr txBox="1"/>
            <p:nvPr/>
          </p:nvSpPr>
          <p:spPr>
            <a:xfrm>
              <a:off x="4181475" y="4096557"/>
              <a:ext cx="19431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 Time </a:t>
              </a:r>
              <a:endPara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Equals 10">
              <a:extLst>
                <a:ext uri="{FF2B5EF4-FFF2-40B4-BE49-F238E27FC236}">
                  <a16:creationId xmlns:a16="http://schemas.microsoft.com/office/drawing/2014/main" id="{C115E821-25FA-4525-B416-DCD14009E60A}"/>
                </a:ext>
              </a:extLst>
            </p:cNvPr>
            <p:cNvSpPr/>
            <p:nvPr/>
          </p:nvSpPr>
          <p:spPr>
            <a:xfrm>
              <a:off x="3928403" y="4193333"/>
              <a:ext cx="253072" cy="226389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08110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42220B-1B6F-4C5D-9EB9-48BC4072E4E8}"/>
              </a:ext>
            </a:extLst>
          </p:cNvPr>
          <p:cNvGrpSpPr/>
          <p:nvPr/>
        </p:nvGrpSpPr>
        <p:grpSpPr>
          <a:xfrm>
            <a:off x="1698477" y="1892180"/>
            <a:ext cx="8395341" cy="1454031"/>
            <a:chOff x="1295399" y="1422400"/>
            <a:chExt cx="9164061" cy="174879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2BD6B00-CE14-4574-96BF-67D4806B6A77}"/>
                </a:ext>
              </a:extLst>
            </p:cNvPr>
            <p:cNvGrpSpPr/>
            <p:nvPr/>
          </p:nvGrpSpPr>
          <p:grpSpPr>
            <a:xfrm>
              <a:off x="1295399" y="1422400"/>
              <a:ext cx="9156701" cy="470712"/>
              <a:chOff x="1295399" y="1422400"/>
              <a:chExt cx="9156701" cy="470712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6547A31-F480-4CB5-9F40-D36B2CE58AD9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8B1CFC3-F5EF-41EF-8B46-8003CCF110B2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D4C532-954C-4F5B-AE2E-DF646B8CBA30}"/>
                  </a:ext>
                </a:extLst>
              </p:cNvPr>
              <p:cNvCxnSpPr/>
              <p:nvPr/>
            </p:nvCxnSpPr>
            <p:spPr>
              <a:xfrm>
                <a:off x="1295399" y="189311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6474253-BFBB-49D7-A277-61125746664F}"/>
                </a:ext>
              </a:extLst>
            </p:cNvPr>
            <p:cNvGrpSpPr/>
            <p:nvPr/>
          </p:nvGrpSpPr>
          <p:grpSpPr>
            <a:xfrm>
              <a:off x="1302760" y="2108200"/>
              <a:ext cx="9156700" cy="442137"/>
              <a:chOff x="1295400" y="1422400"/>
              <a:chExt cx="9156700" cy="442137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81D6548-D926-4870-8371-1FC954B6D3E0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3C1327-335D-4DBB-BD58-B35133099D8D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BCF16CA-2B4B-4984-9A05-7BC53D80E505}"/>
                  </a:ext>
                </a:extLst>
              </p:cNvPr>
              <p:cNvCxnSpPr/>
              <p:nvPr/>
            </p:nvCxnSpPr>
            <p:spPr>
              <a:xfrm>
                <a:off x="1295400" y="1864537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53BDFF6-46F1-42B0-A237-8F21735B72D0}"/>
                </a:ext>
              </a:extLst>
            </p:cNvPr>
            <p:cNvGrpSpPr/>
            <p:nvPr/>
          </p:nvGrpSpPr>
          <p:grpSpPr>
            <a:xfrm>
              <a:off x="1295400" y="2757635"/>
              <a:ext cx="9156700" cy="413562"/>
              <a:chOff x="1295400" y="1422400"/>
              <a:chExt cx="9156700" cy="413562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395576D-0459-41D9-A5E9-D3F3BC48BAF1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4121E79-92C7-46CE-810B-DDEBA8144887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892AEAD-3CE1-4D77-BAF6-35D4B8EBE736}"/>
                  </a:ext>
                </a:extLst>
              </p:cNvPr>
              <p:cNvCxnSpPr/>
              <p:nvPr/>
            </p:nvCxnSpPr>
            <p:spPr>
              <a:xfrm>
                <a:off x="1295400" y="18359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BC32A22-A797-4BD2-9FD4-48D325DE737B}"/>
              </a:ext>
            </a:extLst>
          </p:cNvPr>
          <p:cNvGrpSpPr/>
          <p:nvPr/>
        </p:nvGrpSpPr>
        <p:grpSpPr>
          <a:xfrm>
            <a:off x="1698478" y="3497204"/>
            <a:ext cx="8398711" cy="1818772"/>
            <a:chOff x="1291720" y="1422400"/>
            <a:chExt cx="9167740" cy="218748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AC064FD-08D3-48EE-BA27-A835A7431C04}"/>
                </a:ext>
              </a:extLst>
            </p:cNvPr>
            <p:cNvGrpSpPr/>
            <p:nvPr/>
          </p:nvGrpSpPr>
          <p:grpSpPr>
            <a:xfrm>
              <a:off x="1295400" y="1422400"/>
              <a:ext cx="9156700" cy="470712"/>
              <a:chOff x="1295400" y="1422400"/>
              <a:chExt cx="9156700" cy="470712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CC36A-8687-434E-8261-598AD90BD3F9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834F9B2-96E7-40EE-A43D-CE65C1329B64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FB7FD36-617B-4311-A444-0B95F3017727}"/>
                  </a:ext>
                </a:extLst>
              </p:cNvPr>
              <p:cNvCxnSpPr/>
              <p:nvPr/>
            </p:nvCxnSpPr>
            <p:spPr>
              <a:xfrm>
                <a:off x="1295400" y="189311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B24ED5D-847F-499D-9E53-70A8311F0DA5}"/>
                </a:ext>
              </a:extLst>
            </p:cNvPr>
            <p:cNvGrpSpPr/>
            <p:nvPr/>
          </p:nvGrpSpPr>
          <p:grpSpPr>
            <a:xfrm>
              <a:off x="1291720" y="2108200"/>
              <a:ext cx="9167740" cy="1501680"/>
              <a:chOff x="1284360" y="1422400"/>
              <a:chExt cx="9167740" cy="1501680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D364193-834E-4DF4-B6CB-7E93CBF7F8DE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EC53CBC-0169-4083-A180-61384C62D8CB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F16371C-4E1F-4D6E-964C-2637517382E9}"/>
                  </a:ext>
                </a:extLst>
              </p:cNvPr>
              <p:cNvCxnSpPr/>
              <p:nvPr/>
            </p:nvCxnSpPr>
            <p:spPr>
              <a:xfrm>
                <a:off x="1295400" y="1864537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1E6B77E-F252-42C6-A536-848391250013}"/>
                  </a:ext>
                </a:extLst>
              </p:cNvPr>
              <p:cNvCxnSpPr/>
              <p:nvPr/>
            </p:nvCxnSpPr>
            <p:spPr>
              <a:xfrm>
                <a:off x="1284360" y="2705005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3D41E90-904F-4170-8658-307376961461}"/>
                  </a:ext>
                </a:extLst>
              </p:cNvPr>
              <p:cNvCxnSpPr/>
              <p:nvPr/>
            </p:nvCxnSpPr>
            <p:spPr>
              <a:xfrm>
                <a:off x="1284360" y="292408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5728D66-9EEE-445C-9990-B530CE1EC16F}"/>
                </a:ext>
              </a:extLst>
            </p:cNvPr>
            <p:cNvGrpSpPr/>
            <p:nvPr/>
          </p:nvGrpSpPr>
          <p:grpSpPr>
            <a:xfrm>
              <a:off x="1295400" y="2757635"/>
              <a:ext cx="9156700" cy="413562"/>
              <a:chOff x="1295400" y="1422400"/>
              <a:chExt cx="9156700" cy="413562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AE04D8C-BF16-4FBE-9B22-99E21CC7375C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0881170-F541-413F-96A1-DC9B7D56F3E2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35603D8-61CF-489E-BDF6-BF618D91E5F4}"/>
                  </a:ext>
                </a:extLst>
              </p:cNvPr>
              <p:cNvCxnSpPr/>
              <p:nvPr/>
            </p:nvCxnSpPr>
            <p:spPr>
              <a:xfrm>
                <a:off x="1295400" y="18359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82454FB-1E2F-403B-B680-3BB027F0AEC0}"/>
              </a:ext>
            </a:extLst>
          </p:cNvPr>
          <p:cNvSpPr txBox="1"/>
          <p:nvPr/>
        </p:nvSpPr>
        <p:spPr>
          <a:xfrm>
            <a:off x="1337401" y="177702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F944868-BE0A-43B9-9EE5-249B56934BC0}"/>
              </a:ext>
            </a:extLst>
          </p:cNvPr>
          <p:cNvSpPr txBox="1"/>
          <p:nvPr/>
        </p:nvSpPr>
        <p:spPr>
          <a:xfrm>
            <a:off x="1337401" y="1965122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0259EDC-8B43-43D7-B71B-054369722682}"/>
              </a:ext>
            </a:extLst>
          </p:cNvPr>
          <p:cNvSpPr txBox="1"/>
          <p:nvPr/>
        </p:nvSpPr>
        <p:spPr>
          <a:xfrm>
            <a:off x="1337401" y="2153219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D9217D0-7B1C-4CC3-9186-7D5FBE8F9A12}"/>
              </a:ext>
            </a:extLst>
          </p:cNvPr>
          <p:cNvSpPr txBox="1"/>
          <p:nvPr/>
        </p:nvSpPr>
        <p:spPr>
          <a:xfrm>
            <a:off x="1337401" y="2338682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D395CAC-B657-44CF-A2E1-2A2BBC186FB2}"/>
              </a:ext>
            </a:extLst>
          </p:cNvPr>
          <p:cNvSpPr txBox="1"/>
          <p:nvPr/>
        </p:nvSpPr>
        <p:spPr>
          <a:xfrm>
            <a:off x="1337401" y="252064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0BDAEC-910A-4187-9136-44758D01ED70}"/>
              </a:ext>
            </a:extLst>
          </p:cNvPr>
          <p:cNvSpPr txBox="1"/>
          <p:nvPr/>
        </p:nvSpPr>
        <p:spPr>
          <a:xfrm>
            <a:off x="1337401" y="265775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1A7573A-9854-428A-8499-45B33F3C06A4}"/>
              </a:ext>
            </a:extLst>
          </p:cNvPr>
          <p:cNvSpPr txBox="1"/>
          <p:nvPr/>
        </p:nvSpPr>
        <p:spPr>
          <a:xfrm>
            <a:off x="1337401" y="286784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512E27A-47F2-4E46-9BA4-4D809BE988E7}"/>
              </a:ext>
            </a:extLst>
          </p:cNvPr>
          <p:cNvSpPr txBox="1"/>
          <p:nvPr/>
        </p:nvSpPr>
        <p:spPr>
          <a:xfrm>
            <a:off x="1337401" y="3059088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080659B-0A3F-4ED3-8173-DEDD1A30D557}"/>
              </a:ext>
            </a:extLst>
          </p:cNvPr>
          <p:cNvSpPr txBox="1"/>
          <p:nvPr/>
        </p:nvSpPr>
        <p:spPr>
          <a:xfrm>
            <a:off x="1337401" y="339225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4799475-FAC6-4ACA-BCB6-D4F7491E199C}"/>
              </a:ext>
            </a:extLst>
          </p:cNvPr>
          <p:cNvSpPr txBox="1"/>
          <p:nvPr/>
        </p:nvSpPr>
        <p:spPr>
          <a:xfrm>
            <a:off x="1337401" y="322071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C7BAEC5-D254-4E0F-A950-40443ABDB032}"/>
              </a:ext>
            </a:extLst>
          </p:cNvPr>
          <p:cNvSpPr txBox="1"/>
          <p:nvPr/>
        </p:nvSpPr>
        <p:spPr>
          <a:xfrm>
            <a:off x="1334465" y="3549856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487E78-0A38-4E57-A3D2-9804F698EB6A}"/>
              </a:ext>
            </a:extLst>
          </p:cNvPr>
          <p:cNvSpPr txBox="1"/>
          <p:nvPr/>
        </p:nvSpPr>
        <p:spPr>
          <a:xfrm>
            <a:off x="1334465" y="373795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AC062D-C9A8-4078-B3E0-1DE88B248411}"/>
              </a:ext>
            </a:extLst>
          </p:cNvPr>
          <p:cNvSpPr txBox="1"/>
          <p:nvPr/>
        </p:nvSpPr>
        <p:spPr>
          <a:xfrm>
            <a:off x="1334465" y="392605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86071A-C131-4DC5-9A31-33F90759C855}"/>
              </a:ext>
            </a:extLst>
          </p:cNvPr>
          <p:cNvSpPr txBox="1"/>
          <p:nvPr/>
        </p:nvSpPr>
        <p:spPr>
          <a:xfrm>
            <a:off x="1334465" y="411151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03236-F3C6-4265-9557-3F57E29D6A41}"/>
              </a:ext>
            </a:extLst>
          </p:cNvPr>
          <p:cNvSpPr txBox="1"/>
          <p:nvPr/>
        </p:nvSpPr>
        <p:spPr>
          <a:xfrm>
            <a:off x="1334465" y="429347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4B2118-6FB6-4483-8888-D6FB69B55A8B}"/>
              </a:ext>
            </a:extLst>
          </p:cNvPr>
          <p:cNvSpPr txBox="1"/>
          <p:nvPr/>
        </p:nvSpPr>
        <p:spPr>
          <a:xfrm>
            <a:off x="1334465" y="4430586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61B11E-2ACD-45B3-9D8B-E6FCC59B6E3F}"/>
              </a:ext>
            </a:extLst>
          </p:cNvPr>
          <p:cNvSpPr txBox="1"/>
          <p:nvPr/>
        </p:nvSpPr>
        <p:spPr>
          <a:xfrm>
            <a:off x="1334465" y="4640675"/>
            <a:ext cx="381849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011CD4-670C-4C89-BC53-DBDC32A4D66F}"/>
              </a:ext>
            </a:extLst>
          </p:cNvPr>
          <p:cNvSpPr txBox="1"/>
          <p:nvPr/>
        </p:nvSpPr>
        <p:spPr>
          <a:xfrm>
            <a:off x="1334465" y="4831920"/>
            <a:ext cx="427894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4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0C0852-8554-41E6-897D-934756F9DF7C}"/>
              </a:ext>
            </a:extLst>
          </p:cNvPr>
          <p:cNvSpPr txBox="1"/>
          <p:nvPr/>
        </p:nvSpPr>
        <p:spPr>
          <a:xfrm>
            <a:off x="1420454" y="5165085"/>
            <a:ext cx="289758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ED8D94D-D1A4-47E7-AAEF-21754DB73F82}"/>
              </a:ext>
            </a:extLst>
          </p:cNvPr>
          <p:cNvSpPr txBox="1"/>
          <p:nvPr/>
        </p:nvSpPr>
        <p:spPr>
          <a:xfrm>
            <a:off x="1334465" y="4993543"/>
            <a:ext cx="381849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A53FD9-C10E-404D-9B65-1F8170CF1EBB}"/>
              </a:ext>
            </a:extLst>
          </p:cNvPr>
          <p:cNvSpPr/>
          <p:nvPr/>
        </p:nvSpPr>
        <p:spPr>
          <a:xfrm>
            <a:off x="3144893" y="3316552"/>
            <a:ext cx="1042288" cy="19883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AA7FB2-E207-4E8E-9AB6-0439822B6C7C}"/>
              </a:ext>
            </a:extLst>
          </p:cNvPr>
          <p:cNvSpPr/>
          <p:nvPr/>
        </p:nvSpPr>
        <p:spPr>
          <a:xfrm>
            <a:off x="4346611" y="4293473"/>
            <a:ext cx="1042288" cy="1011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C500F0-0451-458A-9A15-44C087FEE81B}"/>
              </a:ext>
            </a:extLst>
          </p:cNvPr>
          <p:cNvSpPr/>
          <p:nvPr/>
        </p:nvSpPr>
        <p:spPr>
          <a:xfrm>
            <a:off x="5568932" y="4870984"/>
            <a:ext cx="1042288" cy="437070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9EBF5F-38E7-41DF-B3BD-54E4B40D7663}"/>
              </a:ext>
            </a:extLst>
          </p:cNvPr>
          <p:cNvSpPr/>
          <p:nvPr/>
        </p:nvSpPr>
        <p:spPr>
          <a:xfrm>
            <a:off x="6942663" y="2462385"/>
            <a:ext cx="1042288" cy="2856228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C083304-278E-4934-BB2B-508756EB5973}"/>
              </a:ext>
            </a:extLst>
          </p:cNvPr>
          <p:cNvSpPr/>
          <p:nvPr/>
        </p:nvSpPr>
        <p:spPr>
          <a:xfrm>
            <a:off x="8261878" y="3277488"/>
            <a:ext cx="1042288" cy="2041126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check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142B46-1D94-4B73-9533-5AD098B8FBF9}"/>
              </a:ext>
            </a:extLst>
          </p:cNvPr>
          <p:cNvSpPr txBox="1"/>
          <p:nvPr/>
        </p:nvSpPr>
        <p:spPr>
          <a:xfrm>
            <a:off x="2170435" y="1514989"/>
            <a:ext cx="51167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CED1E1-A2A9-4E67-8543-EA853E2DCB81}"/>
              </a:ext>
            </a:extLst>
          </p:cNvPr>
          <p:cNvSpPr txBox="1"/>
          <p:nvPr/>
        </p:nvSpPr>
        <p:spPr>
          <a:xfrm>
            <a:off x="3297601" y="2901572"/>
            <a:ext cx="774879" cy="332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24.1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86676A-6514-4A36-923A-D44C4B35FE1F}"/>
              </a:ext>
            </a:extLst>
          </p:cNvPr>
          <p:cNvSpPr txBox="1"/>
          <p:nvPr/>
        </p:nvSpPr>
        <p:spPr>
          <a:xfrm>
            <a:off x="4475523" y="3907704"/>
            <a:ext cx="774879" cy="332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13.8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8A0A6D-0130-400A-B290-9B976E4E388B}"/>
              </a:ext>
            </a:extLst>
          </p:cNvPr>
          <p:cNvSpPr txBox="1"/>
          <p:nvPr/>
        </p:nvSpPr>
        <p:spPr>
          <a:xfrm>
            <a:off x="5766069" y="4473384"/>
            <a:ext cx="607142" cy="332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339435-24CF-4AC0-825E-A1C32A4279D8}"/>
              </a:ext>
            </a:extLst>
          </p:cNvPr>
          <p:cNvSpPr txBox="1"/>
          <p:nvPr/>
        </p:nvSpPr>
        <p:spPr>
          <a:xfrm>
            <a:off x="6797921" y="2031018"/>
            <a:ext cx="74939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B1E2473-5DAE-42B3-BA1A-DDFCE516A9F8}"/>
              </a:ext>
            </a:extLst>
          </p:cNvPr>
          <p:cNvSpPr txBox="1"/>
          <p:nvPr/>
        </p:nvSpPr>
        <p:spPr>
          <a:xfrm>
            <a:off x="8346028" y="2872022"/>
            <a:ext cx="774879" cy="332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25.3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0AF90C-8B15-4504-A82A-3CF82E5582BB}"/>
              </a:ext>
            </a:extLst>
          </p:cNvPr>
          <p:cNvCxnSpPr>
            <a:stCxn id="116" idx="3"/>
          </p:cNvCxnSpPr>
          <p:nvPr/>
        </p:nvCxnSpPr>
        <p:spPr>
          <a:xfrm>
            <a:off x="1727471" y="3335866"/>
            <a:ext cx="8691047" cy="10344"/>
          </a:xfrm>
          <a:prstGeom prst="line">
            <a:avLst/>
          </a:prstGeom>
          <a:ln w="76200">
            <a:solidFill>
              <a:srgbClr val="DB7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AEE8480-EFF5-4D00-8733-0C5BEE149260}"/>
              </a:ext>
            </a:extLst>
          </p:cNvPr>
          <p:cNvSpPr txBox="1"/>
          <p:nvPr/>
        </p:nvSpPr>
        <p:spPr>
          <a:xfrm>
            <a:off x="10371979" y="2986877"/>
            <a:ext cx="1205732" cy="79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 </a:t>
            </a:r>
          </a:p>
          <a:p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9D9D605-978A-4FA9-8635-09789CF1FCED}"/>
              </a:ext>
            </a:extLst>
          </p:cNvPr>
          <p:cNvSpPr txBox="1"/>
          <p:nvPr/>
        </p:nvSpPr>
        <p:spPr>
          <a:xfrm>
            <a:off x="1901437" y="5310568"/>
            <a:ext cx="10930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Operator-1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body case, locking nut 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72F2B6-F0B4-4281-826B-C7ECFF162BEE}"/>
              </a:ext>
            </a:extLst>
          </p:cNvPr>
          <p:cNvSpPr txBox="1"/>
          <p:nvPr/>
        </p:nvSpPr>
        <p:spPr>
          <a:xfrm>
            <a:off x="3125447" y="5333898"/>
            <a:ext cx="1078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Operator-2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back grille and tapping screw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1BD3A49-3595-4FA7-B8AA-3A9EB13C6348}"/>
              </a:ext>
            </a:extLst>
          </p:cNvPr>
          <p:cNvSpPr txBox="1"/>
          <p:nvPr/>
        </p:nvSpPr>
        <p:spPr>
          <a:xfrm>
            <a:off x="4284559" y="5328433"/>
            <a:ext cx="1031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Operator-3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blade and blade holder 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C5A0EAA-0772-482D-8DE9-7E4F75CECB30}"/>
              </a:ext>
            </a:extLst>
          </p:cNvPr>
          <p:cNvSpPr txBox="1"/>
          <p:nvPr/>
        </p:nvSpPr>
        <p:spPr>
          <a:xfrm>
            <a:off x="5564717" y="5352141"/>
            <a:ext cx="1084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Operator-4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AF7B2C-935A-4932-84F2-582CA66D51E6}"/>
              </a:ext>
            </a:extLst>
          </p:cNvPr>
          <p:cNvSpPr txBox="1"/>
          <p:nvPr/>
        </p:nvSpPr>
        <p:spPr>
          <a:xfrm>
            <a:off x="6949669" y="5338056"/>
            <a:ext cx="1113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Operator-5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front grille &amp; cover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8967AD-B1CC-4197-B1F5-2C5595325604}"/>
              </a:ext>
            </a:extLst>
          </p:cNvPr>
          <p:cNvSpPr txBox="1"/>
          <p:nvPr/>
        </p:nvSpPr>
        <p:spPr>
          <a:xfrm>
            <a:off x="8145205" y="5360015"/>
            <a:ext cx="1533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Operator-6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8068DFA-1EF4-4631-B693-77CF6302B7AB}"/>
              </a:ext>
            </a:extLst>
          </p:cNvPr>
          <p:cNvSpPr txBox="1"/>
          <p:nvPr/>
        </p:nvSpPr>
        <p:spPr>
          <a:xfrm>
            <a:off x="8346028" y="5618591"/>
            <a:ext cx="160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13D8038-6FE3-4203-B20A-0B3066DBCA6E}"/>
              </a:ext>
            </a:extLst>
          </p:cNvPr>
          <p:cNvSpPr txBox="1"/>
          <p:nvPr/>
        </p:nvSpPr>
        <p:spPr>
          <a:xfrm rot="16200000">
            <a:off x="-112756" y="3498001"/>
            <a:ext cx="2293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(Second)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1759E15-A509-4728-8860-7B7088F76359}"/>
              </a:ext>
            </a:extLst>
          </p:cNvPr>
          <p:cNvSpPr/>
          <p:nvPr/>
        </p:nvSpPr>
        <p:spPr>
          <a:xfrm>
            <a:off x="5943562" y="4223030"/>
            <a:ext cx="155576" cy="159057"/>
          </a:xfrm>
          <a:prstGeom prst="ellipse">
            <a:avLst/>
          </a:prstGeom>
          <a:ln w="381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DC72B0-4516-4431-8957-43C92AD345E6}"/>
              </a:ext>
            </a:extLst>
          </p:cNvPr>
          <p:cNvGrpSpPr/>
          <p:nvPr/>
        </p:nvGrpSpPr>
        <p:grpSpPr>
          <a:xfrm>
            <a:off x="2338197" y="1064260"/>
            <a:ext cx="6404484" cy="3223642"/>
            <a:chOff x="2338197" y="1064260"/>
            <a:chExt cx="6404484" cy="3223642"/>
          </a:xfrm>
          <a:solidFill>
            <a:srgbClr val="177C72"/>
          </a:solidFill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5ACFECF-DFE1-4167-B4EE-510EFFAEFDC3}"/>
                </a:ext>
              </a:extLst>
            </p:cNvPr>
            <p:cNvGrpSpPr/>
            <p:nvPr/>
          </p:nvGrpSpPr>
          <p:grpSpPr>
            <a:xfrm flipH="1">
              <a:off x="6090076" y="1163838"/>
              <a:ext cx="2652605" cy="1658318"/>
              <a:chOff x="2001946" y="952742"/>
              <a:chExt cx="2652605" cy="1658318"/>
            </a:xfrm>
            <a:grpFill/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6EF4A223-51E1-440D-B3B6-4BA45D89C990}"/>
                  </a:ext>
                </a:extLst>
              </p:cNvPr>
              <p:cNvGrpSpPr/>
              <p:nvPr/>
            </p:nvGrpSpPr>
            <p:grpSpPr>
              <a:xfrm>
                <a:off x="2079734" y="952742"/>
                <a:ext cx="2574817" cy="1554480"/>
                <a:chOff x="2091640" y="909637"/>
                <a:chExt cx="2574817" cy="6530465"/>
              </a:xfrm>
              <a:grpFill/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8F2CD922-5DDF-486B-8615-5FFFD71ECAAA}"/>
                    </a:ext>
                  </a:extLst>
                </p:cNvPr>
                <p:cNvCxnSpPr/>
                <p:nvPr/>
              </p:nvCxnSpPr>
              <p:spPr>
                <a:xfrm flipV="1">
                  <a:off x="2091640" y="909637"/>
                  <a:ext cx="0" cy="6530465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7D08A96-49E4-4BEE-88B5-E0F4C49A531A}"/>
                    </a:ext>
                  </a:extLst>
                </p:cNvPr>
                <p:cNvCxnSpPr/>
                <p:nvPr/>
              </p:nvCxnSpPr>
              <p:spPr>
                <a:xfrm>
                  <a:off x="2093353" y="912019"/>
                  <a:ext cx="2573104" cy="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D308160-6BB1-49D7-AAD3-CE9B878E9021}"/>
                  </a:ext>
                </a:extLst>
              </p:cNvPr>
              <p:cNvSpPr/>
              <p:nvPr/>
            </p:nvSpPr>
            <p:spPr>
              <a:xfrm>
                <a:off x="2001946" y="2452003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0AB8662-629E-42CB-9ED0-6B6E4BD9FBDD}"/>
                </a:ext>
              </a:extLst>
            </p:cNvPr>
            <p:cNvGrpSpPr/>
            <p:nvPr/>
          </p:nvGrpSpPr>
          <p:grpSpPr>
            <a:xfrm>
              <a:off x="2338197" y="1188847"/>
              <a:ext cx="2652605" cy="235890"/>
              <a:chOff x="2001946" y="952770"/>
              <a:chExt cx="2652605" cy="235890"/>
            </a:xfrm>
            <a:grpFill/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9DF29E3-A3A1-4AA7-BF07-E3726291731A}"/>
                  </a:ext>
                </a:extLst>
              </p:cNvPr>
              <p:cNvGrpSpPr/>
              <p:nvPr/>
            </p:nvGrpSpPr>
            <p:grpSpPr>
              <a:xfrm>
                <a:off x="2079734" y="952770"/>
                <a:ext cx="2574817" cy="87075"/>
                <a:chOff x="2091640" y="909637"/>
                <a:chExt cx="2574817" cy="365760"/>
              </a:xfrm>
              <a:grpFill/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6333EB9F-676B-47FC-94C2-1EB49192A88A}"/>
                    </a:ext>
                  </a:extLst>
                </p:cNvPr>
                <p:cNvCxnSpPr/>
                <p:nvPr/>
              </p:nvCxnSpPr>
              <p:spPr>
                <a:xfrm flipV="1">
                  <a:off x="2091640" y="909637"/>
                  <a:ext cx="0" cy="36576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5AB349B1-0B00-4A69-9CF2-DDB414269BFC}"/>
                    </a:ext>
                  </a:extLst>
                </p:cNvPr>
                <p:cNvCxnSpPr/>
                <p:nvPr/>
              </p:nvCxnSpPr>
              <p:spPr>
                <a:xfrm>
                  <a:off x="2093353" y="912019"/>
                  <a:ext cx="2573104" cy="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21DD9DD-13DC-4616-A9CC-9BF7FCFB9BE0}"/>
                  </a:ext>
                </a:extLst>
              </p:cNvPr>
              <p:cNvSpPr/>
              <p:nvPr/>
            </p:nvSpPr>
            <p:spPr>
              <a:xfrm>
                <a:off x="2001946" y="1029603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F194F51-3A9D-4BEA-A2F4-91BBCF469D37}"/>
                </a:ext>
              </a:extLst>
            </p:cNvPr>
            <p:cNvGrpSpPr/>
            <p:nvPr/>
          </p:nvGrpSpPr>
          <p:grpSpPr>
            <a:xfrm>
              <a:off x="3580541" y="1614902"/>
              <a:ext cx="1410261" cy="1295106"/>
              <a:chOff x="3256984" y="1249142"/>
              <a:chExt cx="1410261" cy="1295106"/>
            </a:xfrm>
            <a:grpFill/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AA70DAD-263D-4115-B0C8-A1164F9482CA}"/>
                  </a:ext>
                </a:extLst>
              </p:cNvPr>
              <p:cNvSpPr/>
              <p:nvPr/>
            </p:nvSpPr>
            <p:spPr>
              <a:xfrm>
                <a:off x="3256984" y="2385191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D79D78-7A7E-46FC-ABBD-8DCFE11AD6C9}"/>
                  </a:ext>
                </a:extLst>
              </p:cNvPr>
              <p:cNvCxnSpPr>
                <a:stCxn id="166" idx="0"/>
              </p:cNvCxnSpPr>
              <p:nvPr/>
            </p:nvCxnSpPr>
            <p:spPr>
              <a:xfrm flipV="1">
                <a:off x="3334772" y="1249142"/>
                <a:ext cx="12202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6323A97-5598-4FA9-97B9-CD4AC614BE37}"/>
                  </a:ext>
                </a:extLst>
              </p:cNvPr>
              <p:cNvCxnSpPr/>
              <p:nvPr/>
            </p:nvCxnSpPr>
            <p:spPr>
              <a:xfrm>
                <a:off x="3334772" y="1249142"/>
                <a:ext cx="1332473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5F496C-AF01-4C73-B817-BEE6E99330F8}"/>
                </a:ext>
              </a:extLst>
            </p:cNvPr>
            <p:cNvGrpSpPr/>
            <p:nvPr/>
          </p:nvGrpSpPr>
          <p:grpSpPr>
            <a:xfrm>
              <a:off x="4773494" y="1777024"/>
              <a:ext cx="565860" cy="2134904"/>
              <a:chOff x="4449937" y="1411264"/>
              <a:chExt cx="565860" cy="2134904"/>
            </a:xfrm>
            <a:grpFill/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C774BB7-C22B-44CF-ABE6-026D280C17BD}"/>
                  </a:ext>
                </a:extLst>
              </p:cNvPr>
              <p:cNvCxnSpPr/>
              <p:nvPr/>
            </p:nvCxnSpPr>
            <p:spPr>
              <a:xfrm flipV="1">
                <a:off x="4515523" y="2318314"/>
                <a:ext cx="12202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A2FA278-18BB-4B90-AB7F-2D2583403FF6}"/>
                  </a:ext>
                </a:extLst>
              </p:cNvPr>
              <p:cNvSpPr/>
              <p:nvPr/>
            </p:nvSpPr>
            <p:spPr>
              <a:xfrm>
                <a:off x="4449937" y="3387111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3B10DA3-4EC8-4734-9FA7-DDECC57E3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378" y="2332856"/>
                <a:ext cx="490419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655FA00-4380-4270-99B4-A10F9A391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0152" y="1411264"/>
                <a:ext cx="5645" cy="934758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B94FD-E10F-4AF9-96C6-E8F4BB108D84}"/>
                </a:ext>
              </a:extLst>
            </p:cNvPr>
            <p:cNvGrpSpPr/>
            <p:nvPr/>
          </p:nvGrpSpPr>
          <p:grpSpPr>
            <a:xfrm>
              <a:off x="6018666" y="1777024"/>
              <a:ext cx="249661" cy="2510878"/>
              <a:chOff x="5704667" y="1411264"/>
              <a:chExt cx="500282" cy="2510878"/>
            </a:xfrm>
            <a:grpFill/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D03870B-5829-4EE7-B4A7-C8F8B1A76C50}"/>
                  </a:ext>
                </a:extLst>
              </p:cNvPr>
              <p:cNvCxnSpPr/>
              <p:nvPr/>
            </p:nvCxnSpPr>
            <p:spPr>
              <a:xfrm flipV="1">
                <a:off x="5704667" y="2786093"/>
                <a:ext cx="12201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55B5F57-4FD1-4C5D-A0C1-71E948133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4530" y="2803015"/>
                <a:ext cx="490419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565C72E-B7D1-4FF9-90EE-3CAD75192A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0220" y="1411264"/>
                <a:ext cx="0" cy="1404917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CC78EF-1321-49B8-AA86-C0CA02EC85D6}"/>
                </a:ext>
              </a:extLst>
            </p:cNvPr>
            <p:cNvSpPr/>
            <p:nvPr/>
          </p:nvSpPr>
          <p:spPr>
            <a:xfrm>
              <a:off x="4929070" y="1064260"/>
              <a:ext cx="2395429" cy="747910"/>
            </a:xfrm>
            <a:prstGeom prst="rect">
              <a:avLst/>
            </a:prstGeom>
            <a:grpFill/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CYCLE TIME 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C06A916-E0DE-49D3-8B19-91A2FFA1BA22}"/>
                </a:ext>
              </a:extLst>
            </p:cNvPr>
            <p:cNvGrpSpPr/>
            <p:nvPr/>
          </p:nvGrpSpPr>
          <p:grpSpPr>
            <a:xfrm flipH="1">
              <a:off x="6317931" y="1595059"/>
              <a:ext cx="1428753" cy="744262"/>
              <a:chOff x="3312101" y="1674537"/>
              <a:chExt cx="1428753" cy="744262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08EDA0EB-24D0-4D4C-88DF-E8FF32CC46A6}"/>
                  </a:ext>
                </a:extLst>
              </p:cNvPr>
              <p:cNvSpPr/>
              <p:nvPr/>
            </p:nvSpPr>
            <p:spPr>
              <a:xfrm>
                <a:off x="3312101" y="2259742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C686CEA-931E-4965-B4B3-A91257366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0804" y="1674537"/>
                <a:ext cx="0" cy="64008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CE2175F-6BF4-4DA4-BAC3-B17CB08F6A4C}"/>
                  </a:ext>
                </a:extLst>
              </p:cNvPr>
              <p:cNvCxnSpPr/>
              <p:nvPr/>
            </p:nvCxnSpPr>
            <p:spPr>
              <a:xfrm>
                <a:off x="3408381" y="1694380"/>
                <a:ext cx="1332473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0DA457D3-A429-479F-AF39-ECDA6C04CF02}"/>
              </a:ext>
            </a:extLst>
          </p:cNvPr>
          <p:cNvSpPr txBox="1"/>
          <p:nvPr/>
        </p:nvSpPr>
        <p:spPr>
          <a:xfrm>
            <a:off x="371456" y="373473"/>
            <a:ext cx="379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Load Chart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1177B65-3E0D-4D8E-9803-B8C2FDFB665B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4" name="Graphic 10">
            <a:extLst>
              <a:ext uri="{FF2B5EF4-FFF2-40B4-BE49-F238E27FC236}">
                <a16:creationId xmlns:a16="http://schemas.microsoft.com/office/drawing/2014/main" id="{6575BE60-C8E3-4401-B9F1-216B1BC9DD60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1C78A0-5FFA-497F-9973-E4E138CBC9F7}"/>
              </a:ext>
            </a:extLst>
          </p:cNvPr>
          <p:cNvGrpSpPr/>
          <p:nvPr/>
        </p:nvGrpSpPr>
        <p:grpSpPr>
          <a:xfrm>
            <a:off x="1965431" y="1961599"/>
            <a:ext cx="1079905" cy="3354375"/>
            <a:chOff x="1965431" y="1961599"/>
            <a:chExt cx="1079905" cy="335437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E3BB7E1-3C89-4D15-AD41-5F0E3749BDB1}"/>
                </a:ext>
              </a:extLst>
            </p:cNvPr>
            <p:cNvSpPr/>
            <p:nvPr/>
          </p:nvSpPr>
          <p:spPr>
            <a:xfrm>
              <a:off x="1984239" y="1984304"/>
              <a:ext cx="1042288" cy="333167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A40E1C-7327-4214-BA40-334096BA252D}"/>
                </a:ext>
              </a:extLst>
            </p:cNvPr>
            <p:cNvSpPr/>
            <p:nvPr/>
          </p:nvSpPr>
          <p:spPr>
            <a:xfrm>
              <a:off x="1965431" y="1961599"/>
              <a:ext cx="1079905" cy="11888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Tighten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Using  Locking Nut 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B8DFBF1-ABB9-463B-923A-40C2A53FBD61}"/>
                </a:ext>
              </a:extLst>
            </p:cNvPr>
            <p:cNvSpPr/>
            <p:nvPr/>
          </p:nvSpPr>
          <p:spPr>
            <a:xfrm>
              <a:off x="1965431" y="3116649"/>
              <a:ext cx="1079905" cy="1517805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Put 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Power 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Cord 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1DAF7-0493-4280-B4C1-E9EC66252B3C}"/>
              </a:ext>
            </a:extLst>
          </p:cNvPr>
          <p:cNvSpPr/>
          <p:nvPr/>
        </p:nvSpPr>
        <p:spPr>
          <a:xfrm>
            <a:off x="3144893" y="3362974"/>
            <a:ext cx="1042288" cy="144307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19893-2D96-4AA1-9673-B4DEA7E188DC}"/>
              </a:ext>
            </a:extLst>
          </p:cNvPr>
          <p:cNvSpPr/>
          <p:nvPr/>
        </p:nvSpPr>
        <p:spPr>
          <a:xfrm>
            <a:off x="4346611" y="4287902"/>
            <a:ext cx="1042288" cy="766506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89ECAAA-007B-4098-AE66-2B4189D54008}"/>
              </a:ext>
            </a:extLst>
          </p:cNvPr>
          <p:cNvSpPr/>
          <p:nvPr/>
        </p:nvSpPr>
        <p:spPr>
          <a:xfrm>
            <a:off x="5568932" y="4877651"/>
            <a:ext cx="1042288" cy="261585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121F0A0-3916-4238-8E37-D8FF7D9067A5}"/>
              </a:ext>
            </a:extLst>
          </p:cNvPr>
          <p:cNvSpPr/>
          <p:nvPr/>
        </p:nvSpPr>
        <p:spPr>
          <a:xfrm>
            <a:off x="6942663" y="2465330"/>
            <a:ext cx="1042288" cy="2505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Assembly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B462115-2471-4E65-95D9-028D65A2D85C}"/>
              </a:ext>
            </a:extLst>
          </p:cNvPr>
          <p:cNvSpPr txBox="1"/>
          <p:nvPr/>
        </p:nvSpPr>
        <p:spPr>
          <a:xfrm>
            <a:off x="8663180" y="1122818"/>
            <a:ext cx="3279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Abnormalities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action ? </a:t>
            </a:r>
          </a:p>
        </p:txBody>
      </p:sp>
    </p:spTree>
    <p:extLst>
      <p:ext uri="{BB962C8B-B14F-4D97-AF65-F5344CB8AC3E}">
        <p14:creationId xmlns:p14="http://schemas.microsoft.com/office/powerpoint/2010/main" val="415267698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9890" y="1598390"/>
            <a:ext cx="13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Tools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5786" y="1974878"/>
            <a:ext cx="40957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Stream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Flow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Spaghetti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Histogram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 Diagram, 5 whys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Yoke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Ergonomic Principles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 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Mechanism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961" y="1612928"/>
            <a:ext cx="366626" cy="361950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Graphic 490">
            <a:extLst>
              <a:ext uri="{FF2B5EF4-FFF2-40B4-BE49-F238E27FC236}">
                <a16:creationId xmlns:a16="http://schemas.microsoft.com/office/drawing/2014/main" id="{1A62A7A3-D9D1-734C-A3C8-62ADE83A8E25}"/>
              </a:ext>
            </a:extLst>
          </p:cNvPr>
          <p:cNvSpPr/>
          <p:nvPr/>
        </p:nvSpPr>
        <p:spPr>
          <a:xfrm>
            <a:off x="798185" y="1652959"/>
            <a:ext cx="290178" cy="281888"/>
          </a:xfrm>
          <a:custGeom>
            <a:avLst/>
            <a:gdLst>
              <a:gd name="connsiteX0" fmla="*/ 324140 w 330200"/>
              <a:gd name="connsiteY0" fmla="*/ 3680 h 320765"/>
              <a:gd name="connsiteX1" fmla="*/ 313762 w 330200"/>
              <a:gd name="connsiteY1" fmla="*/ 1 h 320765"/>
              <a:gd name="connsiteX2" fmla="*/ 305177 w 330200"/>
              <a:gd name="connsiteY2" fmla="*/ 2454 h 320765"/>
              <a:gd name="connsiteX3" fmla="*/ 7997 w 330200"/>
              <a:gd name="connsiteY3" fmla="*/ 184064 h 320765"/>
              <a:gd name="connsiteX4" fmla="*/ 733 w 330200"/>
              <a:gd name="connsiteY4" fmla="*/ 202932 h 320765"/>
              <a:gd name="connsiteX5" fmla="*/ 16582 w 330200"/>
              <a:gd name="connsiteY5" fmla="*/ 215008 h 320765"/>
              <a:gd name="connsiteX6" fmla="*/ 115642 w 330200"/>
              <a:gd name="connsiteY6" fmla="*/ 215008 h 320765"/>
              <a:gd name="connsiteX7" fmla="*/ 115642 w 330200"/>
              <a:gd name="connsiteY7" fmla="*/ 321899 h 320765"/>
              <a:gd name="connsiteX8" fmla="*/ 121586 w 330200"/>
              <a:gd name="connsiteY8" fmla="*/ 329918 h 320765"/>
              <a:gd name="connsiteX9" fmla="*/ 123945 w 330200"/>
              <a:gd name="connsiteY9" fmla="*/ 329918 h 320765"/>
              <a:gd name="connsiteX10" fmla="*/ 130926 w 330200"/>
              <a:gd name="connsiteY10" fmla="*/ 326050 h 320765"/>
              <a:gd name="connsiteX11" fmla="*/ 183192 w 330200"/>
              <a:gd name="connsiteY11" fmla="*/ 241802 h 320765"/>
              <a:gd name="connsiteX12" fmla="*/ 223854 w 330200"/>
              <a:gd name="connsiteY12" fmla="*/ 262180 h 320765"/>
              <a:gd name="connsiteX13" fmla="*/ 231212 w 330200"/>
              <a:gd name="connsiteY13" fmla="*/ 263878 h 320765"/>
              <a:gd name="connsiteX14" fmla="*/ 237345 w 330200"/>
              <a:gd name="connsiteY14" fmla="*/ 262651 h 320765"/>
              <a:gd name="connsiteX15" fmla="*/ 246779 w 330200"/>
              <a:gd name="connsiteY15" fmla="*/ 253217 h 320765"/>
              <a:gd name="connsiteX16" fmla="*/ 329329 w 330200"/>
              <a:gd name="connsiteY16" fmla="*/ 22077 h 320765"/>
              <a:gd name="connsiteX17" fmla="*/ 324140 w 330200"/>
              <a:gd name="connsiteY17" fmla="*/ 3680 h 320765"/>
              <a:gd name="connsiteX18" fmla="*/ 283761 w 330200"/>
              <a:gd name="connsiteY18" fmla="*/ 34813 h 320765"/>
              <a:gd name="connsiteX19" fmla="*/ 120454 w 330200"/>
              <a:gd name="connsiteY19" fmla="*/ 198121 h 320765"/>
              <a:gd name="connsiteX20" fmla="*/ 16677 w 330200"/>
              <a:gd name="connsiteY20" fmla="*/ 198121 h 320765"/>
              <a:gd name="connsiteX21" fmla="*/ 132152 w 330200"/>
              <a:gd name="connsiteY21" fmla="*/ 293030 h 320765"/>
              <a:gd name="connsiteX22" fmla="*/ 132152 w 330200"/>
              <a:gd name="connsiteY22" fmla="*/ 216989 h 320765"/>
              <a:gd name="connsiteX23" fmla="*/ 168380 w 330200"/>
              <a:gd name="connsiteY23" fmla="*/ 235103 h 320765"/>
              <a:gd name="connsiteX24" fmla="*/ 231212 w 330200"/>
              <a:gd name="connsiteY24" fmla="*/ 247651 h 320765"/>
              <a:gd name="connsiteX25" fmla="*/ 139889 w 330200"/>
              <a:gd name="connsiteY25" fmla="*/ 201989 h 320765"/>
              <a:gd name="connsiteX26" fmla="*/ 307253 w 330200"/>
              <a:gd name="connsiteY26" fmla="*/ 34625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30200" h="320765">
                <a:moveTo>
                  <a:pt x="324140" y="3680"/>
                </a:moveTo>
                <a:cubicBezTo>
                  <a:pt x="321208" y="1296"/>
                  <a:pt x="317542" y="-4"/>
                  <a:pt x="313762" y="1"/>
                </a:cubicBezTo>
                <a:cubicBezTo>
                  <a:pt x="310723" y="-32"/>
                  <a:pt x="307740" y="820"/>
                  <a:pt x="305177" y="2454"/>
                </a:cubicBezTo>
                <a:lnTo>
                  <a:pt x="7997" y="184064"/>
                </a:lnTo>
                <a:cubicBezTo>
                  <a:pt x="1503" y="187916"/>
                  <a:pt x="-1502" y="195720"/>
                  <a:pt x="733" y="202932"/>
                </a:cubicBezTo>
                <a:cubicBezTo>
                  <a:pt x="2690" y="210071"/>
                  <a:pt x="9181" y="215016"/>
                  <a:pt x="16582" y="215008"/>
                </a:cubicBezTo>
                <a:lnTo>
                  <a:pt x="115642" y="215008"/>
                </a:lnTo>
                <a:lnTo>
                  <a:pt x="115642" y="321899"/>
                </a:lnTo>
                <a:cubicBezTo>
                  <a:pt x="115616" y="325597"/>
                  <a:pt x="118040" y="328867"/>
                  <a:pt x="121586" y="329918"/>
                </a:cubicBezTo>
                <a:cubicBezTo>
                  <a:pt x="122370" y="330010"/>
                  <a:pt x="123161" y="330010"/>
                  <a:pt x="123945" y="329918"/>
                </a:cubicBezTo>
                <a:cubicBezTo>
                  <a:pt x="126780" y="329905"/>
                  <a:pt x="129412" y="328447"/>
                  <a:pt x="130926" y="326050"/>
                </a:cubicBezTo>
                <a:lnTo>
                  <a:pt x="183192" y="241802"/>
                </a:lnTo>
                <a:lnTo>
                  <a:pt x="223854" y="262180"/>
                </a:lnTo>
                <a:cubicBezTo>
                  <a:pt x="226143" y="263307"/>
                  <a:pt x="228661" y="263888"/>
                  <a:pt x="231212" y="263878"/>
                </a:cubicBezTo>
                <a:cubicBezTo>
                  <a:pt x="233319" y="263891"/>
                  <a:pt x="235405" y="263473"/>
                  <a:pt x="237345" y="262651"/>
                </a:cubicBezTo>
                <a:cubicBezTo>
                  <a:pt x="241697" y="261005"/>
                  <a:pt x="245132" y="257569"/>
                  <a:pt x="246779" y="253217"/>
                </a:cubicBezTo>
                <a:lnTo>
                  <a:pt x="329329" y="22077"/>
                </a:lnTo>
                <a:cubicBezTo>
                  <a:pt x="331686" y="15465"/>
                  <a:pt x="329605" y="8086"/>
                  <a:pt x="324140" y="3680"/>
                </a:cubicBezTo>
                <a:close/>
                <a:moveTo>
                  <a:pt x="283761" y="34813"/>
                </a:moveTo>
                <a:lnTo>
                  <a:pt x="120454" y="198121"/>
                </a:lnTo>
                <a:lnTo>
                  <a:pt x="16677" y="198121"/>
                </a:lnTo>
                <a:close/>
                <a:moveTo>
                  <a:pt x="132152" y="293030"/>
                </a:moveTo>
                <a:lnTo>
                  <a:pt x="132152" y="216989"/>
                </a:lnTo>
                <a:lnTo>
                  <a:pt x="168380" y="235103"/>
                </a:lnTo>
                <a:close/>
                <a:moveTo>
                  <a:pt x="231212" y="247651"/>
                </a:moveTo>
                <a:lnTo>
                  <a:pt x="139889" y="201989"/>
                </a:lnTo>
                <a:lnTo>
                  <a:pt x="307253" y="34625"/>
                </a:lnTo>
                <a:close/>
              </a:path>
            </a:pathLst>
          </a:custGeom>
          <a:solidFill>
            <a:schemeClr val="bg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889" y="826290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77C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aseline="30000" dirty="0">
                <a:solidFill>
                  <a:srgbClr val="177C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sz="2800" dirty="0">
                <a:solidFill>
                  <a:srgbClr val="177C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Session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901814" y="2877564"/>
            <a:ext cx="2866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55929045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9ACEEEF3-EE32-4C56-8FB9-296638845016}"/>
              </a:ext>
            </a:extLst>
          </p:cNvPr>
          <p:cNvSpPr txBox="1"/>
          <p:nvPr/>
        </p:nvSpPr>
        <p:spPr>
          <a:xfrm>
            <a:off x="1358530" y="1209717"/>
            <a:ext cx="958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Time required by the specific Unit to be careful from position A to Position B 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E9410E-02BB-4C40-891E-DCF84AA9EFA1}"/>
              </a:ext>
            </a:extLst>
          </p:cNvPr>
          <p:cNvGrpSpPr/>
          <p:nvPr/>
        </p:nvGrpSpPr>
        <p:grpSpPr>
          <a:xfrm>
            <a:off x="1146691" y="1664436"/>
            <a:ext cx="9898617" cy="3945551"/>
            <a:chOff x="1408438" y="1568183"/>
            <a:chExt cx="9898617" cy="394555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C56E4F2-D6A8-4D81-9A27-ECEC2A7B46DD}"/>
                </a:ext>
              </a:extLst>
            </p:cNvPr>
            <p:cNvSpPr/>
            <p:nvPr/>
          </p:nvSpPr>
          <p:spPr>
            <a:xfrm>
              <a:off x="1408438" y="2017430"/>
              <a:ext cx="2191871" cy="227545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4000" b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0CE93D1-C19D-4D2C-A60F-EF5D0AEDD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027" y="1568183"/>
              <a:ext cx="4734211" cy="2719649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84508B-1E08-491C-8D6A-A8C17D667172}"/>
                </a:ext>
              </a:extLst>
            </p:cNvPr>
            <p:cNvGrpSpPr/>
            <p:nvPr/>
          </p:nvGrpSpPr>
          <p:grpSpPr>
            <a:xfrm>
              <a:off x="9115184" y="1935902"/>
              <a:ext cx="2191871" cy="2275450"/>
              <a:chOff x="8609014" y="1927275"/>
              <a:chExt cx="2191871" cy="227545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453839C-A17F-4AF9-9D35-81AD514959B3}"/>
                  </a:ext>
                </a:extLst>
              </p:cNvPr>
              <p:cNvSpPr/>
              <p:nvPr/>
            </p:nvSpPr>
            <p:spPr>
              <a:xfrm>
                <a:off x="8609014" y="1927275"/>
                <a:ext cx="2191871" cy="2275450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 l="-102000" t="-4000" b="-37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8BDB86C-CC1C-437A-A83F-E28FC6E8C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9647" y="2881312"/>
                <a:ext cx="547687" cy="54768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D3820A4-D08C-4164-AADF-0AB17FC2C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8713" y="2881312"/>
                <a:ext cx="547688" cy="547688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DD76F-064F-46B4-B8E6-690629DF5B56}"/>
                </a:ext>
              </a:extLst>
            </p:cNvPr>
            <p:cNvSpPr txBox="1"/>
            <p:nvPr/>
          </p:nvSpPr>
          <p:spPr>
            <a:xfrm>
              <a:off x="1555977" y="5121743"/>
              <a:ext cx="1649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Request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57E97D-147C-450D-97C5-B65EBC5C004C}"/>
                </a:ext>
              </a:extLst>
            </p:cNvPr>
            <p:cNvSpPr txBox="1"/>
            <p:nvPr/>
          </p:nvSpPr>
          <p:spPr>
            <a:xfrm>
              <a:off x="9528727" y="5236735"/>
              <a:ext cx="162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Receive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C4473BB-4CE3-4042-9756-537186F072C0}"/>
                </a:ext>
              </a:extLst>
            </p:cNvPr>
            <p:cNvSpPr txBox="1"/>
            <p:nvPr/>
          </p:nvSpPr>
          <p:spPr>
            <a:xfrm>
              <a:off x="5608783" y="4266710"/>
              <a:ext cx="1202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CYCLE TIME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BB9507-5FE4-4192-BF47-95AA7D3669C3}"/>
                </a:ext>
              </a:extLst>
            </p:cNvPr>
            <p:cNvSpPr txBox="1"/>
            <p:nvPr/>
          </p:nvSpPr>
          <p:spPr>
            <a:xfrm>
              <a:off x="5151464" y="4865373"/>
              <a:ext cx="2321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LEAD TIME 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858C79D-4390-42D5-ADA0-2C2D6C942B72}"/>
                </a:ext>
              </a:extLst>
            </p:cNvPr>
            <p:cNvCxnSpPr/>
            <p:nvPr/>
          </p:nvCxnSpPr>
          <p:spPr>
            <a:xfrm>
              <a:off x="2148832" y="4672474"/>
              <a:ext cx="8138160" cy="0"/>
            </a:xfrm>
            <a:prstGeom prst="straightConnector1">
              <a:avLst/>
            </a:prstGeom>
            <a:ln w="57150">
              <a:solidFill>
                <a:srgbClr val="3DABB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DF63D2-49F1-475A-B88F-863497019483}"/>
                </a:ext>
              </a:extLst>
            </p:cNvPr>
            <p:cNvCxnSpPr>
              <a:cxnSpLocks/>
            </p:cNvCxnSpPr>
            <p:nvPr/>
          </p:nvCxnSpPr>
          <p:spPr>
            <a:xfrm>
              <a:off x="3764948" y="4287832"/>
              <a:ext cx="5094371" cy="0"/>
            </a:xfrm>
            <a:prstGeom prst="straightConnector1">
              <a:avLst/>
            </a:prstGeom>
            <a:ln w="57150">
              <a:solidFill>
                <a:srgbClr val="DB712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17AB4CA-0BE6-4FF5-A2EB-42FACB3A9643}"/>
                </a:ext>
              </a:extLst>
            </p:cNvPr>
            <p:cNvSpPr/>
            <p:nvPr/>
          </p:nvSpPr>
          <p:spPr>
            <a:xfrm>
              <a:off x="10056362" y="4781693"/>
              <a:ext cx="551203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A263B7F-C93E-4369-AEC5-6E5595DF2DE9}"/>
                </a:ext>
              </a:extLst>
            </p:cNvPr>
            <p:cNvSpPr/>
            <p:nvPr/>
          </p:nvSpPr>
          <p:spPr>
            <a:xfrm>
              <a:off x="1953170" y="4752411"/>
              <a:ext cx="551203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6BEB43-F547-4328-91EA-6C9A25274926}"/>
                </a:ext>
              </a:extLst>
            </p:cNvPr>
            <p:cNvSpPr txBox="1"/>
            <p:nvPr/>
          </p:nvSpPr>
          <p:spPr>
            <a:xfrm>
              <a:off x="5580361" y="3915673"/>
              <a:ext cx="1495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Manufacturing 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3547077-4F0E-4BF9-AC83-C26F115983BE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4688D5-429A-48BA-96E3-2AF7D28534C2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Graphic 10">
              <a:extLst>
                <a:ext uri="{FF2B5EF4-FFF2-40B4-BE49-F238E27FC236}">
                  <a16:creationId xmlns:a16="http://schemas.microsoft.com/office/drawing/2014/main" id="{362B148E-3D3B-4F75-AA5E-0FAF3B97D220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0D83CE0-40D4-4F50-AA44-752D308405EA}"/>
              </a:ext>
            </a:extLst>
          </p:cNvPr>
          <p:cNvSpPr txBox="1"/>
          <p:nvPr/>
        </p:nvSpPr>
        <p:spPr>
          <a:xfrm>
            <a:off x="1151662" y="279024"/>
            <a:ext cx="61053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 Time </a:t>
            </a:r>
          </a:p>
        </p:txBody>
      </p:sp>
    </p:spTree>
    <p:extLst>
      <p:ext uri="{BB962C8B-B14F-4D97-AF65-F5344CB8AC3E}">
        <p14:creationId xmlns:p14="http://schemas.microsoft.com/office/powerpoint/2010/main" val="326098755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655E0-F3C3-4D18-8757-4DCBC592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73" y="986235"/>
            <a:ext cx="9348853" cy="48855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16663E-60BF-4BD5-BA6F-E079FEAFA01C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161B1B-0AD7-4876-B20F-AFD1AFC82908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7CE4B42C-EA7A-4B20-A18B-8F4C8FF4E421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7E07FD-F5E6-46D9-9592-B49F36DD81A5}"/>
              </a:ext>
            </a:extLst>
          </p:cNvPr>
          <p:cNvSpPr txBox="1"/>
          <p:nvPr/>
        </p:nvSpPr>
        <p:spPr>
          <a:xfrm>
            <a:off x="1151662" y="279024"/>
            <a:ext cx="61053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 System </a:t>
            </a:r>
          </a:p>
        </p:txBody>
      </p:sp>
    </p:spTree>
    <p:extLst>
      <p:ext uri="{BB962C8B-B14F-4D97-AF65-F5344CB8AC3E}">
        <p14:creationId xmlns:p14="http://schemas.microsoft.com/office/powerpoint/2010/main" val="248007682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38A24A-3990-43A6-9D22-CF398D9FF827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1BBB29-AD79-459C-A870-CA3C10D36F87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9C6CE58A-31AA-4148-BD7D-69D3BE925DC9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27120-3F78-4DD7-A723-5DB1A68421C0}"/>
              </a:ext>
            </a:extLst>
          </p:cNvPr>
          <p:cNvSpPr txBox="1"/>
          <p:nvPr/>
        </p:nvSpPr>
        <p:spPr>
          <a:xfrm>
            <a:off x="1151662" y="279024"/>
            <a:ext cx="610537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System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FBEC75B-6CF4-4229-A00A-B873E599F587}"/>
              </a:ext>
            </a:extLst>
          </p:cNvPr>
          <p:cNvGrpSpPr/>
          <p:nvPr/>
        </p:nvGrpSpPr>
        <p:grpSpPr>
          <a:xfrm>
            <a:off x="1092926" y="1519323"/>
            <a:ext cx="9956074" cy="4062327"/>
            <a:chOff x="1286986" y="1790334"/>
            <a:chExt cx="8429646" cy="3631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C9A9C75-C7FB-440C-B0CA-53006D023411}"/>
                </a:ext>
              </a:extLst>
            </p:cNvPr>
            <p:cNvGrpSpPr/>
            <p:nvPr/>
          </p:nvGrpSpPr>
          <p:grpSpPr>
            <a:xfrm>
              <a:off x="1357111" y="1790334"/>
              <a:ext cx="7888489" cy="1457399"/>
              <a:chOff x="1357111" y="1790334"/>
              <a:chExt cx="7888489" cy="145739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B1A542-B273-4792-AF00-AE15EBEDA5F6}"/>
                  </a:ext>
                </a:extLst>
              </p:cNvPr>
              <p:cNvSpPr txBox="1"/>
              <p:nvPr/>
            </p:nvSpPr>
            <p:spPr>
              <a:xfrm>
                <a:off x="1514838" y="2915961"/>
                <a:ext cx="12625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Raw Material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0B34E1-3350-4CC3-BE5F-6ED6C0E83F48}"/>
                  </a:ext>
                </a:extLst>
              </p:cNvPr>
              <p:cNvSpPr/>
              <p:nvPr/>
            </p:nvSpPr>
            <p:spPr>
              <a:xfrm>
                <a:off x="1357111" y="1790334"/>
                <a:ext cx="1577890" cy="1125627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CCA251-F603-45C5-BCC8-C1F286BC7F0C}"/>
                  </a:ext>
                </a:extLst>
              </p:cNvPr>
              <p:cNvSpPr/>
              <p:nvPr/>
            </p:nvSpPr>
            <p:spPr>
              <a:xfrm>
                <a:off x="3749333" y="1790335"/>
                <a:ext cx="1560910" cy="116314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581DD-8797-49A2-ADD1-2E0133C61054}"/>
                  </a:ext>
                </a:extLst>
              </p:cNvPr>
              <p:cNvSpPr txBox="1"/>
              <p:nvPr/>
            </p:nvSpPr>
            <p:spPr>
              <a:xfrm>
                <a:off x="4204351" y="2915960"/>
                <a:ext cx="942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Inventory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5ECEA5-0DFE-4743-89EA-489EC3040825}"/>
                  </a:ext>
                </a:extLst>
              </p:cNvPr>
              <p:cNvSpPr txBox="1"/>
              <p:nvPr/>
            </p:nvSpPr>
            <p:spPr>
              <a:xfrm>
                <a:off x="4467855" y="1809982"/>
                <a:ext cx="569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WIP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3F80D9-98B5-4C60-A9D7-CEE255BF447A}"/>
                  </a:ext>
                </a:extLst>
              </p:cNvPr>
              <p:cNvSpPr txBox="1"/>
              <p:nvPr/>
            </p:nvSpPr>
            <p:spPr>
              <a:xfrm>
                <a:off x="8356528" y="2087183"/>
                <a:ext cx="832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Waiting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51E4BA-F8AF-4F73-87C1-DB5FBAFE8B06}"/>
                  </a:ext>
                </a:extLst>
              </p:cNvPr>
              <p:cNvSpPr txBox="1"/>
              <p:nvPr/>
            </p:nvSpPr>
            <p:spPr>
              <a:xfrm>
                <a:off x="8352438" y="2379193"/>
                <a:ext cx="627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WIP 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C54D28B-537C-40B9-A01D-79D2CB7297DD}"/>
                  </a:ext>
                </a:extLst>
              </p:cNvPr>
              <p:cNvGrpSpPr/>
              <p:nvPr/>
            </p:nvGrpSpPr>
            <p:grpSpPr>
              <a:xfrm>
                <a:off x="5865054" y="1884843"/>
                <a:ext cx="2426517" cy="1362890"/>
                <a:chOff x="6881759" y="1871066"/>
                <a:chExt cx="2426517" cy="136289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E387285-CC46-4E2F-A987-1F8169215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1759" y="1871066"/>
                  <a:ext cx="2426517" cy="1124530"/>
                </a:xfrm>
                <a:prstGeom prst="rect">
                  <a:avLst/>
                </a:prstGeom>
                <a:ln>
                  <a:solidFill>
                    <a:srgbClr val="DB7123"/>
                  </a:solidFill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6907363-465F-44AE-B3E3-24B6ADCE0FB6}"/>
                    </a:ext>
                  </a:extLst>
                </p:cNvPr>
                <p:cNvSpPr txBox="1"/>
                <p:nvPr/>
              </p:nvSpPr>
              <p:spPr>
                <a:xfrm>
                  <a:off x="7658169" y="2956957"/>
                  <a:ext cx="8723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Assembly </a:t>
                  </a:r>
                </a:p>
              </p:txBody>
            </p:sp>
          </p:grpSp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4EF2566C-BBDF-4689-BBC2-1EE09C733A6D}"/>
                  </a:ext>
                </a:extLst>
              </p:cNvPr>
              <p:cNvSpPr/>
              <p:nvPr/>
            </p:nvSpPr>
            <p:spPr>
              <a:xfrm>
                <a:off x="8222120" y="2259832"/>
                <a:ext cx="1023480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C9599B6-F25E-4DD7-AD5A-40409F33FBCB}"/>
                </a:ext>
              </a:extLst>
            </p:cNvPr>
            <p:cNvSpPr/>
            <p:nvPr/>
          </p:nvSpPr>
          <p:spPr>
            <a:xfrm rot="5400000">
              <a:off x="8642382" y="3061118"/>
              <a:ext cx="575332" cy="314696"/>
            </a:xfrm>
            <a:prstGeom prst="rightArrow">
              <a:avLst>
                <a:gd name="adj1" fmla="val 41929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2DE33F3-598E-4C46-B8D0-995B2759ACCD}"/>
                </a:ext>
              </a:extLst>
            </p:cNvPr>
            <p:cNvGrpSpPr/>
            <p:nvPr/>
          </p:nvGrpSpPr>
          <p:grpSpPr>
            <a:xfrm>
              <a:off x="1286986" y="3287072"/>
              <a:ext cx="8429646" cy="2134527"/>
              <a:chOff x="1286986" y="3287072"/>
              <a:chExt cx="8429646" cy="213452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494A6D-CCDE-48F0-BE05-DB0A6574F52B}"/>
                  </a:ext>
                </a:extLst>
              </p:cNvPr>
              <p:cNvSpPr/>
              <p:nvPr/>
            </p:nvSpPr>
            <p:spPr>
              <a:xfrm>
                <a:off x="1357111" y="3818059"/>
                <a:ext cx="1450735" cy="1239560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l="-15000" r="-13000" b="-24000"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B9BE521-D0D8-4072-A2FB-6680FCA089DE}"/>
                  </a:ext>
                </a:extLst>
              </p:cNvPr>
              <p:cNvSpPr/>
              <p:nvPr/>
            </p:nvSpPr>
            <p:spPr>
              <a:xfrm>
                <a:off x="8222120" y="3829910"/>
                <a:ext cx="1393519" cy="1265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33AA0FF0-BFA9-47E6-A80D-AA78EFD22A18}"/>
                  </a:ext>
                </a:extLst>
              </p:cNvPr>
              <p:cNvSpPr/>
              <p:nvPr/>
            </p:nvSpPr>
            <p:spPr>
              <a:xfrm rot="16200000">
                <a:off x="1805930" y="3417390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CE973-796E-4D17-9154-A8E9A19DBE68}"/>
                  </a:ext>
                </a:extLst>
              </p:cNvPr>
              <p:cNvSpPr txBox="1"/>
              <p:nvPr/>
            </p:nvSpPr>
            <p:spPr>
              <a:xfrm>
                <a:off x="5011294" y="5113822"/>
                <a:ext cx="17075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Long Cycle Time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24E97-DB76-480B-A45C-F9888332A8B0}"/>
                  </a:ext>
                </a:extLst>
              </p:cNvPr>
              <p:cNvSpPr txBox="1"/>
              <p:nvPr/>
            </p:nvSpPr>
            <p:spPr>
              <a:xfrm>
                <a:off x="1286986" y="5064562"/>
                <a:ext cx="1648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Production Control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BBE1694-C114-4CB4-BF95-CD904DBD0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0889" y="3818059"/>
                <a:ext cx="2653266" cy="1333622"/>
              </a:xfrm>
              <a:prstGeom prst="rect">
                <a:avLst/>
              </a:prstGeom>
              <a:ln>
                <a:solidFill>
                  <a:srgbClr val="DB7123"/>
                </a:solidFill>
              </a:ln>
            </p:spPr>
          </p:pic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F1B8F50-A4E9-4150-9301-A386CE48BACB}"/>
                  </a:ext>
                </a:extLst>
              </p:cNvPr>
              <p:cNvSpPr/>
              <p:nvPr/>
            </p:nvSpPr>
            <p:spPr>
              <a:xfrm rot="5400000">
                <a:off x="4400048" y="3461208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8ECF0B58-3EA5-4363-84A2-51E404DE159F}"/>
                  </a:ext>
                </a:extLst>
              </p:cNvPr>
              <p:cNvSpPr/>
              <p:nvPr/>
            </p:nvSpPr>
            <p:spPr>
              <a:xfrm rot="16200000">
                <a:off x="6679470" y="3461208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15CDFE-7C04-4612-93BE-1899449D7483}"/>
                  </a:ext>
                </a:extLst>
              </p:cNvPr>
              <p:cNvSpPr txBox="1"/>
              <p:nvPr/>
            </p:nvSpPr>
            <p:spPr>
              <a:xfrm>
                <a:off x="5393462" y="3548141"/>
                <a:ext cx="775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Turning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959712-6BD3-4533-AEC4-22198437D138}"/>
                  </a:ext>
                </a:extLst>
              </p:cNvPr>
              <p:cNvSpPr txBox="1"/>
              <p:nvPr/>
            </p:nvSpPr>
            <p:spPr>
              <a:xfrm>
                <a:off x="8222120" y="3563579"/>
                <a:ext cx="14945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Waiting Receive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231E5-5559-416C-9B3C-19ACD3718B5A}"/>
                  </a:ext>
                </a:extLst>
              </p:cNvPr>
              <p:cNvSpPr txBox="1"/>
              <p:nvPr/>
            </p:nvSpPr>
            <p:spPr>
              <a:xfrm>
                <a:off x="8605372" y="5113822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Customer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9569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75CB329-16D2-439C-9CC9-A769D5ED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3" r="40550" b="18229"/>
          <a:stretch/>
        </p:blipFill>
        <p:spPr>
          <a:xfrm>
            <a:off x="29571" y="4710135"/>
            <a:ext cx="2034905" cy="1426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81DF5-219C-46BB-B07A-3404AE6A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0" b="18229"/>
          <a:stretch/>
        </p:blipFill>
        <p:spPr>
          <a:xfrm>
            <a:off x="8387840" y="4724649"/>
            <a:ext cx="3848170" cy="1426212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49AED61-BF14-443E-A841-3EA565AC53F4}"/>
              </a:ext>
            </a:extLst>
          </p:cNvPr>
          <p:cNvGraphicFramePr>
            <a:graphicFrameLocks noGrp="1"/>
          </p:cNvGraphicFramePr>
          <p:nvPr/>
        </p:nvGraphicFramePr>
        <p:xfrm>
          <a:off x="2479266" y="2752134"/>
          <a:ext cx="4423290" cy="233836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16434">
                  <a:extLst>
                    <a:ext uri="{9D8B030D-6E8A-4147-A177-3AD203B41FA5}">
                      <a16:colId xmlns:a16="http://schemas.microsoft.com/office/drawing/2014/main" val="4246659136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709338148"/>
                    </a:ext>
                  </a:extLst>
                </a:gridCol>
                <a:gridCol w="1587606">
                  <a:extLst>
                    <a:ext uri="{9D8B030D-6E8A-4147-A177-3AD203B41FA5}">
                      <a16:colId xmlns:a16="http://schemas.microsoft.com/office/drawing/2014/main" val="709999222"/>
                    </a:ext>
                  </a:extLst>
                </a:gridCol>
              </a:tblGrid>
              <a:tr h="644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Operator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Standard Work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Takt Time Production 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315514"/>
                  </a:ext>
                </a:extLst>
              </a:tr>
              <a:tr h="9572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Material 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Standard work in process KANBAN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One Piece Flow Supermarket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62044"/>
                  </a:ext>
                </a:extLst>
              </a:tr>
              <a:tr h="7369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ANDON operational availability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Pull System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3777" marR="73777" marT="36888" marB="3688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8526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8AAAD4-5D72-4559-AE03-A26F43CE4C52}"/>
              </a:ext>
            </a:extLst>
          </p:cNvPr>
          <p:cNvSpPr/>
          <p:nvPr/>
        </p:nvSpPr>
        <p:spPr>
          <a:xfrm>
            <a:off x="806557" y="2773891"/>
            <a:ext cx="1689417" cy="2448767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Just-in-time To make product at a time at good timing when it is sold</a:t>
            </a:r>
            <a:endParaRPr lang="en-US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FFE9E3-E1C4-4DFC-BE1A-417C4B195588}"/>
              </a:ext>
            </a:extLst>
          </p:cNvPr>
          <p:cNvSpPr/>
          <p:nvPr/>
        </p:nvSpPr>
        <p:spPr>
          <a:xfrm>
            <a:off x="6902556" y="2771778"/>
            <a:ext cx="1689417" cy="2448767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JIDOKA (Autonomation)  Stop at every Abnormality</a:t>
            </a:r>
            <a:endParaRPr lang="en-US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099685-DE66-4829-B9C9-6DF7103BAB8A}"/>
              </a:ext>
            </a:extLst>
          </p:cNvPr>
          <p:cNvSpPr/>
          <p:nvPr/>
        </p:nvSpPr>
        <p:spPr>
          <a:xfrm>
            <a:off x="773139" y="2400206"/>
            <a:ext cx="7818834" cy="4360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R.P.S. – REG Production System</a:t>
            </a:r>
            <a:endParaRPr lang="en-US" sz="16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72E2DC-E85E-4EF9-AD1E-CD180CE7CDFB}"/>
              </a:ext>
            </a:extLst>
          </p:cNvPr>
          <p:cNvSpPr/>
          <p:nvPr/>
        </p:nvSpPr>
        <p:spPr>
          <a:xfrm>
            <a:off x="1651265" y="1105327"/>
            <a:ext cx="826423" cy="8903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4A2C37-CBB5-4710-BB76-4B7699C04A7A}"/>
              </a:ext>
            </a:extLst>
          </p:cNvPr>
          <p:cNvSpPr/>
          <p:nvPr/>
        </p:nvSpPr>
        <p:spPr>
          <a:xfrm>
            <a:off x="1651265" y="1300975"/>
            <a:ext cx="826423" cy="8903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EE250-DC40-4B5F-A536-2EF33E215FDC}"/>
              </a:ext>
            </a:extLst>
          </p:cNvPr>
          <p:cNvSpPr/>
          <p:nvPr/>
        </p:nvSpPr>
        <p:spPr>
          <a:xfrm>
            <a:off x="773139" y="1967457"/>
            <a:ext cx="7818834" cy="5033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6">
            <a:extLst>
              <a:ext uri="{FF2B5EF4-FFF2-40B4-BE49-F238E27FC236}">
                <a16:creationId xmlns:a16="http://schemas.microsoft.com/office/drawing/2014/main" id="{FFACE855-228C-4476-AA3F-EBA45546725B}"/>
              </a:ext>
            </a:extLst>
          </p:cNvPr>
          <p:cNvSpPr/>
          <p:nvPr/>
        </p:nvSpPr>
        <p:spPr>
          <a:xfrm rot="8369200">
            <a:off x="6015046" y="1253013"/>
            <a:ext cx="2878012" cy="2524600"/>
          </a:xfrm>
          <a:custGeom>
            <a:avLst/>
            <a:gdLst>
              <a:gd name="connsiteX0" fmla="*/ 0 w 3683741"/>
              <a:gd name="connsiteY0" fmla="*/ 3119565 h 3119565"/>
              <a:gd name="connsiteX1" fmla="*/ 0 w 3683741"/>
              <a:gd name="connsiteY1" fmla="*/ 0 h 3119565"/>
              <a:gd name="connsiteX2" fmla="*/ 3683741 w 3683741"/>
              <a:gd name="connsiteY2" fmla="*/ 3119565 h 3119565"/>
              <a:gd name="connsiteX3" fmla="*/ 0 w 3683741"/>
              <a:gd name="connsiteY3" fmla="*/ 3119565 h 3119565"/>
              <a:gd name="connsiteX0" fmla="*/ 119980 w 3803721"/>
              <a:gd name="connsiteY0" fmla="*/ 3336634 h 3336634"/>
              <a:gd name="connsiteX1" fmla="*/ 0 w 3803721"/>
              <a:gd name="connsiteY1" fmla="*/ 0 h 3336634"/>
              <a:gd name="connsiteX2" fmla="*/ 3803721 w 3803721"/>
              <a:gd name="connsiteY2" fmla="*/ 3336634 h 3336634"/>
              <a:gd name="connsiteX3" fmla="*/ 119980 w 3803721"/>
              <a:gd name="connsiteY3" fmla="*/ 3336634 h 333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721" h="3336634">
                <a:moveTo>
                  <a:pt x="119980" y="3336634"/>
                </a:moveTo>
                <a:lnTo>
                  <a:pt x="0" y="0"/>
                </a:lnTo>
                <a:lnTo>
                  <a:pt x="3803721" y="3336634"/>
                </a:lnTo>
                <a:lnTo>
                  <a:pt x="119980" y="333663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45EC215-DB09-4445-8557-C334EBE9B2E3}"/>
              </a:ext>
            </a:extLst>
          </p:cNvPr>
          <p:cNvSpPr/>
          <p:nvPr/>
        </p:nvSpPr>
        <p:spPr>
          <a:xfrm>
            <a:off x="7244568" y="1593758"/>
            <a:ext cx="791424" cy="725642"/>
          </a:xfrm>
          <a:prstGeom prst="ellipse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D4813E-CC38-47FB-9A71-2554CA4546AD}"/>
              </a:ext>
            </a:extLst>
          </p:cNvPr>
          <p:cNvSpPr/>
          <p:nvPr/>
        </p:nvSpPr>
        <p:spPr>
          <a:xfrm>
            <a:off x="792189" y="5129870"/>
            <a:ext cx="7785416" cy="4360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      E      I      J      U      N      K      A</a:t>
            </a:r>
            <a:endParaRPr lang="en-US" sz="20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EBFC13-0E25-40CE-AF81-A7418F376917}"/>
              </a:ext>
            </a:extLst>
          </p:cNvPr>
          <p:cNvSpPr/>
          <p:nvPr/>
        </p:nvSpPr>
        <p:spPr>
          <a:xfrm>
            <a:off x="806556" y="5540593"/>
            <a:ext cx="7785417" cy="4360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reduction through elimination of MUDA (Waste or Non – </a:t>
            </a:r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Added work)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F3E4F-0E70-4C44-9C02-6E3F1CB8BDC9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Graphic 10">
            <a:extLst>
              <a:ext uri="{FF2B5EF4-FFF2-40B4-BE49-F238E27FC236}">
                <a16:creationId xmlns:a16="http://schemas.microsoft.com/office/drawing/2014/main" id="{D7BE3467-5C2A-40FF-B4E4-74E461FEB073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0A4F38-001E-4549-8AEC-C8CF1EE94678}"/>
              </a:ext>
            </a:extLst>
          </p:cNvPr>
          <p:cNvSpPr/>
          <p:nvPr/>
        </p:nvSpPr>
        <p:spPr>
          <a:xfrm>
            <a:off x="959302" y="304672"/>
            <a:ext cx="1914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HOUSE </a:t>
            </a:r>
          </a:p>
        </p:txBody>
      </p:sp>
    </p:spTree>
    <p:extLst>
      <p:ext uri="{BB962C8B-B14F-4D97-AF65-F5344CB8AC3E}">
        <p14:creationId xmlns:p14="http://schemas.microsoft.com/office/powerpoint/2010/main" val="267712591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0696F-1888-453E-8C6A-D5F5DBCA90E3}"/>
              </a:ext>
            </a:extLst>
          </p:cNvPr>
          <p:cNvSpPr/>
          <p:nvPr/>
        </p:nvSpPr>
        <p:spPr>
          <a:xfrm>
            <a:off x="6419000" y="959417"/>
            <a:ext cx="4601029" cy="493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Levelling </a:t>
            </a:r>
            <a:endParaRPr lang="en-US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8FF45-6616-46DF-947F-532DF58CD1DE}"/>
              </a:ext>
            </a:extLst>
          </p:cNvPr>
          <p:cNvSpPr txBox="1"/>
          <p:nvPr/>
        </p:nvSpPr>
        <p:spPr>
          <a:xfrm>
            <a:off x="6419000" y="1915685"/>
            <a:ext cx="51525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Known as HEIJUNKA (Japanese), tackling </a:t>
            </a:r>
            <a:r>
              <a:rPr lang="en-IN" sz="1800" u="sng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Variation</a:t>
            </a: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production demand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means “Distribution of production volume and stirring evenly”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 converts the inequality of pull customers into an even and predictable manufacturing process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 is generally used in conjunction with other LEAN principles to stabilize the flow of values</a:t>
            </a:r>
            <a:endParaRPr lang="en-US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6B06FDE-9A7F-4C39-BC1D-237436F378D0}"/>
              </a:ext>
            </a:extLst>
          </p:cNvPr>
          <p:cNvGraphicFramePr>
            <a:graphicFrameLocks noGrp="1"/>
          </p:cNvGraphicFramePr>
          <p:nvPr/>
        </p:nvGraphicFramePr>
        <p:xfrm>
          <a:off x="292286" y="621457"/>
          <a:ext cx="1725078" cy="561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1502306939"/>
                    </a:ext>
                  </a:extLst>
                </a:gridCol>
                <a:gridCol w="935773">
                  <a:extLst>
                    <a:ext uri="{9D8B030D-6E8A-4147-A177-3AD203B41FA5}">
                      <a16:colId xmlns:a16="http://schemas.microsoft.com/office/drawing/2014/main" val="86873131"/>
                    </a:ext>
                  </a:extLst>
                </a:gridCol>
              </a:tblGrid>
              <a:tr h="11361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Week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Demand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6107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4878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0028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3672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62582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4536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4022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4230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2002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1629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4788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5338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4464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038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3996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0549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3546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73095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0990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4536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5717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3888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030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D54C3-2B77-4A17-8C01-4EC50AE156AF}"/>
              </a:ext>
            </a:extLst>
          </p:cNvPr>
          <p:cNvGraphicFramePr>
            <a:graphicFrameLocks noGrp="1"/>
          </p:cNvGraphicFramePr>
          <p:nvPr/>
        </p:nvGraphicFramePr>
        <p:xfrm>
          <a:off x="4529078" y="610404"/>
          <a:ext cx="1298295" cy="563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295">
                  <a:extLst>
                    <a:ext uri="{9D8B030D-6E8A-4147-A177-3AD203B41FA5}">
                      <a16:colId xmlns:a16="http://schemas.microsoft.com/office/drawing/2014/main" val="86873131"/>
                    </a:ext>
                  </a:extLst>
                </a:gridCol>
              </a:tblGrid>
              <a:tr h="5852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Weekly Leveled Production (4 week Leveling) 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6107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0028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362582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4022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4329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20029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1629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5338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0386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0549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73095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09903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57178"/>
                  </a:ext>
                </a:extLst>
              </a:tr>
              <a:tr h="3732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4082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03057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17E7F4C0-5338-4E05-A751-919582989C34}"/>
              </a:ext>
            </a:extLst>
          </p:cNvPr>
          <p:cNvSpPr/>
          <p:nvPr/>
        </p:nvSpPr>
        <p:spPr>
          <a:xfrm>
            <a:off x="2244516" y="1172330"/>
            <a:ext cx="2209809" cy="49348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18C973C-BDA1-4F16-B5F1-123B1D016BC8}"/>
              </a:ext>
            </a:extLst>
          </p:cNvPr>
          <p:cNvSpPr/>
          <p:nvPr/>
        </p:nvSpPr>
        <p:spPr>
          <a:xfrm>
            <a:off x="2017364" y="1915685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A906F4A5-ECBE-4916-B96D-46705640339C}"/>
              </a:ext>
            </a:extLst>
          </p:cNvPr>
          <p:cNvSpPr/>
          <p:nvPr/>
        </p:nvSpPr>
        <p:spPr>
          <a:xfrm>
            <a:off x="2017364" y="3371692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1BCD5F6B-65CC-4740-BB30-9730C972D83D}"/>
              </a:ext>
            </a:extLst>
          </p:cNvPr>
          <p:cNvSpPr/>
          <p:nvPr/>
        </p:nvSpPr>
        <p:spPr>
          <a:xfrm>
            <a:off x="2017364" y="4827699"/>
            <a:ext cx="2511714" cy="1294228"/>
          </a:xfrm>
          <a:prstGeom prst="bracePair">
            <a:avLst/>
          </a:prstGeom>
          <a:ln>
            <a:solidFill>
              <a:srgbClr val="177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A57B4-9F44-43C7-8389-AC570B239BB0}"/>
              </a:ext>
            </a:extLst>
          </p:cNvPr>
          <p:cNvGrpSpPr/>
          <p:nvPr/>
        </p:nvGrpSpPr>
        <p:grpSpPr>
          <a:xfrm>
            <a:off x="2108832" y="2378014"/>
            <a:ext cx="2186133" cy="381677"/>
            <a:chOff x="2054461" y="2192655"/>
            <a:chExt cx="2186133" cy="38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7C0E80-C624-42B7-B32C-988810EF3D42}"/>
                </a:ext>
              </a:extLst>
            </p:cNvPr>
            <p:cNvSpPr txBox="1"/>
            <p:nvPr/>
          </p:nvSpPr>
          <p:spPr>
            <a:xfrm>
              <a:off x="2054461" y="220500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17,316 </a:t>
              </a:r>
            </a:p>
          </p:txBody>
        </p:sp>
        <p:sp>
          <p:nvSpPr>
            <p:cNvPr id="14" name="Division Sign 13">
              <a:extLst>
                <a:ext uri="{FF2B5EF4-FFF2-40B4-BE49-F238E27FC236}">
                  <a16:creationId xmlns:a16="http://schemas.microsoft.com/office/drawing/2014/main" id="{C8F32F80-1C77-4373-8CC0-B03C638903DC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2F729E-050A-4F38-A947-2F6D3FDBED49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16" name="Equals 15">
              <a:extLst>
                <a:ext uri="{FF2B5EF4-FFF2-40B4-BE49-F238E27FC236}">
                  <a16:creationId xmlns:a16="http://schemas.microsoft.com/office/drawing/2014/main" id="{7274862C-F6D6-4B3C-A63B-18B5AE2B7FEA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8C6A8-D9DC-42A8-9961-19130BAA1FA4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4,329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46BFC-17BC-484F-9EDB-542386BD991E}"/>
              </a:ext>
            </a:extLst>
          </p:cNvPr>
          <p:cNvGrpSpPr/>
          <p:nvPr/>
        </p:nvGrpSpPr>
        <p:grpSpPr>
          <a:xfrm>
            <a:off x="2114532" y="3847392"/>
            <a:ext cx="2186133" cy="381677"/>
            <a:chOff x="2054461" y="2192655"/>
            <a:chExt cx="2186133" cy="3816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AD8BC8-D1A3-447F-9479-FCB3B865F400}"/>
                </a:ext>
              </a:extLst>
            </p:cNvPr>
            <p:cNvSpPr txBox="1"/>
            <p:nvPr/>
          </p:nvSpPr>
          <p:spPr>
            <a:xfrm>
              <a:off x="2054461" y="2205000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16,866</a:t>
              </a:r>
            </a:p>
          </p:txBody>
        </p:sp>
        <p:sp>
          <p:nvSpPr>
            <p:cNvPr id="21" name="Division Sign 20">
              <a:extLst>
                <a:ext uri="{FF2B5EF4-FFF2-40B4-BE49-F238E27FC236}">
                  <a16:creationId xmlns:a16="http://schemas.microsoft.com/office/drawing/2014/main" id="{1B13D617-5DA0-4690-9013-0D6CFC487C68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B590AE-A333-4847-83A3-01355390CEF9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23" name="Equals 22">
              <a:extLst>
                <a:ext uri="{FF2B5EF4-FFF2-40B4-BE49-F238E27FC236}">
                  <a16:creationId xmlns:a16="http://schemas.microsoft.com/office/drawing/2014/main" id="{5A649E9A-5A4A-4629-AD2D-CD351A47B03C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474BEA-B1C5-48C1-8975-9C98D63A2CAD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4,217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8E3DBE-3050-4081-A0B3-67DF93D60AAE}"/>
              </a:ext>
            </a:extLst>
          </p:cNvPr>
          <p:cNvGrpSpPr/>
          <p:nvPr/>
        </p:nvGrpSpPr>
        <p:grpSpPr>
          <a:xfrm>
            <a:off x="2137716" y="5283974"/>
            <a:ext cx="2186133" cy="381677"/>
            <a:chOff x="2054461" y="2192655"/>
            <a:chExt cx="2186133" cy="3816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6FB3D1-9BF9-49AE-863C-74EFAB8F395C}"/>
                </a:ext>
              </a:extLst>
            </p:cNvPr>
            <p:cNvSpPr txBox="1"/>
            <p:nvPr/>
          </p:nvSpPr>
          <p:spPr>
            <a:xfrm>
              <a:off x="2054461" y="2205000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16,326</a:t>
              </a:r>
            </a:p>
          </p:txBody>
        </p:sp>
        <p:sp>
          <p:nvSpPr>
            <p:cNvPr id="27" name="Division Sign 26">
              <a:extLst>
                <a:ext uri="{FF2B5EF4-FFF2-40B4-BE49-F238E27FC236}">
                  <a16:creationId xmlns:a16="http://schemas.microsoft.com/office/drawing/2014/main" id="{9F585515-58B6-4985-9856-71629CDDC4CB}"/>
                </a:ext>
              </a:extLst>
            </p:cNvPr>
            <p:cNvSpPr/>
            <p:nvPr/>
          </p:nvSpPr>
          <p:spPr>
            <a:xfrm>
              <a:off x="2851236" y="2307263"/>
              <a:ext cx="189680" cy="164806"/>
            </a:xfrm>
            <a:prstGeom prst="mathDivid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F7AE4A-DF04-4509-B9DF-C7263B5F4628}"/>
                </a:ext>
              </a:extLst>
            </p:cNvPr>
            <p:cNvSpPr txBox="1"/>
            <p:nvPr/>
          </p:nvSpPr>
          <p:spPr>
            <a:xfrm>
              <a:off x="2979714" y="219277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  <p:sp>
          <p:nvSpPr>
            <p:cNvPr id="29" name="Equals 28">
              <a:extLst>
                <a:ext uri="{FF2B5EF4-FFF2-40B4-BE49-F238E27FC236}">
                  <a16:creationId xmlns:a16="http://schemas.microsoft.com/office/drawing/2014/main" id="{E113D307-424E-4689-999F-24F9AF116B8F}"/>
                </a:ext>
              </a:extLst>
            </p:cNvPr>
            <p:cNvSpPr/>
            <p:nvPr/>
          </p:nvSpPr>
          <p:spPr>
            <a:xfrm>
              <a:off x="3242708" y="2329208"/>
              <a:ext cx="270225" cy="120916"/>
            </a:xfrm>
            <a:prstGeom prst="mathEqual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A9659C-AE67-43BA-B26D-7C653A38F6A2}"/>
                </a:ext>
              </a:extLst>
            </p:cNvPr>
            <p:cNvSpPr txBox="1"/>
            <p:nvPr/>
          </p:nvSpPr>
          <p:spPr>
            <a:xfrm>
              <a:off x="3494877" y="219265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4,082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72526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4ADA6-329D-4654-8A15-D5C31F2E0753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raphic 10">
            <a:extLst>
              <a:ext uri="{FF2B5EF4-FFF2-40B4-BE49-F238E27FC236}">
                <a16:creationId xmlns:a16="http://schemas.microsoft.com/office/drawing/2014/main" id="{8F7CCADC-CB8C-4E5F-8C5B-437C766A1F0A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63425-9A72-4A08-913B-F0CC4490D872}"/>
              </a:ext>
            </a:extLst>
          </p:cNvPr>
          <p:cNvSpPr/>
          <p:nvPr/>
        </p:nvSpPr>
        <p:spPr>
          <a:xfrm>
            <a:off x="1051144" y="331475"/>
            <a:ext cx="3409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LEVELING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C247E-5202-4FF2-B718-DFF3C9060BB9}"/>
              </a:ext>
            </a:extLst>
          </p:cNvPr>
          <p:cNvGrpSpPr/>
          <p:nvPr/>
        </p:nvGrpSpPr>
        <p:grpSpPr>
          <a:xfrm>
            <a:off x="1233004" y="3504797"/>
            <a:ext cx="9035397" cy="1500236"/>
            <a:chOff x="1233004" y="4066772"/>
            <a:chExt cx="9035397" cy="1500236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79E793E-AB58-42A3-9DF5-5591B5DE132E}"/>
                </a:ext>
              </a:extLst>
            </p:cNvPr>
            <p:cNvCxnSpPr>
              <a:cxnSpLocks/>
            </p:cNvCxnSpPr>
            <p:nvPr/>
          </p:nvCxnSpPr>
          <p:spPr>
            <a:xfrm>
              <a:off x="1425770" y="4575087"/>
              <a:ext cx="87344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41C308-4F26-48F8-8AE0-BB46C908B0F7}"/>
                </a:ext>
              </a:extLst>
            </p:cNvPr>
            <p:cNvCxnSpPr>
              <a:cxnSpLocks/>
            </p:cNvCxnSpPr>
            <p:nvPr/>
          </p:nvCxnSpPr>
          <p:spPr>
            <a:xfrm>
              <a:off x="2666844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55112EC-248D-4322-AAB3-FC8C2A13963B}"/>
                </a:ext>
              </a:extLst>
            </p:cNvPr>
            <p:cNvCxnSpPr>
              <a:cxnSpLocks/>
            </p:cNvCxnSpPr>
            <p:nvPr/>
          </p:nvCxnSpPr>
          <p:spPr>
            <a:xfrm>
              <a:off x="1426659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F7863E0-A66F-43EA-8503-05C7032BA83F}"/>
                </a:ext>
              </a:extLst>
            </p:cNvPr>
            <p:cNvCxnSpPr>
              <a:cxnSpLocks/>
            </p:cNvCxnSpPr>
            <p:nvPr/>
          </p:nvCxnSpPr>
          <p:spPr>
            <a:xfrm>
              <a:off x="3898648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47013A7-9E80-4392-8B9C-C9D029C962FE}"/>
                </a:ext>
              </a:extLst>
            </p:cNvPr>
            <p:cNvCxnSpPr>
              <a:cxnSpLocks/>
            </p:cNvCxnSpPr>
            <p:nvPr/>
          </p:nvCxnSpPr>
          <p:spPr>
            <a:xfrm>
              <a:off x="5128162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99B0BFE-E976-47C1-A7B9-AB06A0DE611A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45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70739DB-344A-4CC7-A320-9A373396F442}"/>
                </a:ext>
              </a:extLst>
            </p:cNvPr>
            <p:cNvCxnSpPr>
              <a:cxnSpLocks/>
            </p:cNvCxnSpPr>
            <p:nvPr/>
          </p:nvCxnSpPr>
          <p:spPr>
            <a:xfrm>
              <a:off x="7647446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E60564-F951-4AE3-9AA5-02C5C1B0E2D9}"/>
                </a:ext>
              </a:extLst>
            </p:cNvPr>
            <p:cNvCxnSpPr>
              <a:cxnSpLocks/>
            </p:cNvCxnSpPr>
            <p:nvPr/>
          </p:nvCxnSpPr>
          <p:spPr>
            <a:xfrm>
              <a:off x="8888754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21C4117-146D-4A17-BE64-7160AE48A2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30340" y="4452651"/>
              <a:ext cx="0" cy="252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Flag">
              <a:extLst>
                <a:ext uri="{FF2B5EF4-FFF2-40B4-BE49-F238E27FC236}">
                  <a16:creationId xmlns:a16="http://schemas.microsoft.com/office/drawing/2014/main" id="{4A34532A-7196-40EE-814B-914ED591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3004" y="4066772"/>
              <a:ext cx="939193" cy="557553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37CB945-D353-4B9F-BB1C-48DDCD30AD48}"/>
                </a:ext>
              </a:extLst>
            </p:cNvPr>
            <p:cNvSpPr/>
            <p:nvPr/>
          </p:nvSpPr>
          <p:spPr>
            <a:xfrm>
              <a:off x="1413352" y="4337689"/>
              <a:ext cx="681967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Week 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373EB0B-DD9E-457A-BB25-45D0EFE95181}"/>
                </a:ext>
              </a:extLst>
            </p:cNvPr>
            <p:cNvSpPr/>
            <p:nvPr/>
          </p:nvSpPr>
          <p:spPr>
            <a:xfrm>
              <a:off x="1289987" y="4673886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03116DB-323A-4714-AF99-DEF6AC129115}"/>
                </a:ext>
              </a:extLst>
            </p:cNvPr>
            <p:cNvSpPr/>
            <p:nvPr/>
          </p:nvSpPr>
          <p:spPr>
            <a:xfrm>
              <a:off x="2531295" y="4679682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8BA575A-0301-4A70-8FBE-EF877001B48A}"/>
                </a:ext>
              </a:extLst>
            </p:cNvPr>
            <p:cNvSpPr/>
            <p:nvPr/>
          </p:nvSpPr>
          <p:spPr>
            <a:xfrm>
              <a:off x="3751304" y="4687129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1B51E9-447E-44F0-990D-96A29CE8DCC7}"/>
                </a:ext>
              </a:extLst>
            </p:cNvPr>
            <p:cNvSpPr/>
            <p:nvPr/>
          </p:nvSpPr>
          <p:spPr>
            <a:xfrm>
              <a:off x="4994901" y="4683929"/>
              <a:ext cx="290108" cy="145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80DBD4-C682-48DB-911E-38E2DD37FA66}"/>
                </a:ext>
              </a:extLst>
            </p:cNvPr>
            <p:cNvSpPr/>
            <p:nvPr/>
          </p:nvSpPr>
          <p:spPr>
            <a:xfrm>
              <a:off x="6245007" y="4700185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764F9E2-211D-43CB-84B6-416E7331441B}"/>
                </a:ext>
              </a:extLst>
            </p:cNvPr>
            <p:cNvSpPr/>
            <p:nvPr/>
          </p:nvSpPr>
          <p:spPr>
            <a:xfrm>
              <a:off x="7507240" y="4691681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F4D6956-6F4F-47C5-90B3-0F9FCB813D60}"/>
                </a:ext>
              </a:extLst>
            </p:cNvPr>
            <p:cNvSpPr/>
            <p:nvPr/>
          </p:nvSpPr>
          <p:spPr>
            <a:xfrm>
              <a:off x="8761225" y="4671907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2B8B666-62F0-49E8-B008-EE0278AFD7D9}"/>
                </a:ext>
              </a:extLst>
            </p:cNvPr>
            <p:cNvSpPr/>
            <p:nvPr/>
          </p:nvSpPr>
          <p:spPr>
            <a:xfrm>
              <a:off x="9978293" y="4678516"/>
              <a:ext cx="290108" cy="145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8D0F23A-0645-4F11-AEDD-671D018505CC}"/>
                </a:ext>
              </a:extLst>
            </p:cNvPr>
            <p:cNvSpPr/>
            <p:nvPr/>
          </p:nvSpPr>
          <p:spPr>
            <a:xfrm>
              <a:off x="1355637" y="4867585"/>
              <a:ext cx="1889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Product leveling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F85E631-7C31-4C33-9E48-829FD964AD9F}"/>
                </a:ext>
              </a:extLst>
            </p:cNvPr>
            <p:cNvSpPr/>
            <p:nvPr/>
          </p:nvSpPr>
          <p:spPr>
            <a:xfrm>
              <a:off x="1460636" y="5102180"/>
              <a:ext cx="976560" cy="211697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963C296-1FC5-483F-BAA1-763BD49703B3}"/>
                </a:ext>
              </a:extLst>
            </p:cNvPr>
            <p:cNvSpPr/>
            <p:nvPr/>
          </p:nvSpPr>
          <p:spPr>
            <a:xfrm>
              <a:off x="2458554" y="5108603"/>
              <a:ext cx="549671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B258310-8800-4EA1-8B33-A37F59573217}"/>
                </a:ext>
              </a:extLst>
            </p:cNvPr>
            <p:cNvSpPr/>
            <p:nvPr/>
          </p:nvSpPr>
          <p:spPr>
            <a:xfrm>
              <a:off x="1460636" y="5368158"/>
              <a:ext cx="639683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14DE00-8EF6-4C64-82BB-781E3A9C75EE}"/>
                </a:ext>
              </a:extLst>
            </p:cNvPr>
            <p:cNvSpPr/>
            <p:nvPr/>
          </p:nvSpPr>
          <p:spPr>
            <a:xfrm>
              <a:off x="2161978" y="5368158"/>
              <a:ext cx="639683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79712F5-764C-4043-8CB1-CFF89B3C2F63}"/>
                </a:ext>
              </a:extLst>
            </p:cNvPr>
            <p:cNvSpPr/>
            <p:nvPr/>
          </p:nvSpPr>
          <p:spPr>
            <a:xfrm>
              <a:off x="2833862" y="5368158"/>
              <a:ext cx="1038960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FDB39F2-CD61-4559-BBA4-8D8B9BA07B9C}"/>
                </a:ext>
              </a:extLst>
            </p:cNvPr>
            <p:cNvSpPr/>
            <p:nvPr/>
          </p:nvSpPr>
          <p:spPr>
            <a:xfrm>
              <a:off x="4881474" y="5108603"/>
              <a:ext cx="1075024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3A49FBD-2C0B-4307-B4EA-11943B479B76}"/>
                </a:ext>
              </a:extLst>
            </p:cNvPr>
            <p:cNvSpPr/>
            <p:nvPr/>
          </p:nvSpPr>
          <p:spPr>
            <a:xfrm>
              <a:off x="6016612" y="5113406"/>
              <a:ext cx="589846" cy="1892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70807A0-2358-480F-A713-689382766E4E}"/>
                </a:ext>
              </a:extLst>
            </p:cNvPr>
            <p:cNvSpPr/>
            <p:nvPr/>
          </p:nvSpPr>
          <p:spPr>
            <a:xfrm>
              <a:off x="6659376" y="5108603"/>
              <a:ext cx="82083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9F72D1B-CF3D-4C41-A631-B0154FB81673}"/>
                </a:ext>
              </a:extLst>
            </p:cNvPr>
            <p:cNvSpPr/>
            <p:nvPr/>
          </p:nvSpPr>
          <p:spPr>
            <a:xfrm>
              <a:off x="3929044" y="5368158"/>
              <a:ext cx="799603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7CE5E5-E88A-4B14-BD53-D4B1A9539D68}"/>
                </a:ext>
              </a:extLst>
            </p:cNvPr>
            <p:cNvSpPr/>
            <p:nvPr/>
          </p:nvSpPr>
          <p:spPr>
            <a:xfrm>
              <a:off x="4760848" y="5368158"/>
              <a:ext cx="549818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1C6777F-544B-45F8-B2F6-B9C1484A930F}"/>
                </a:ext>
              </a:extLst>
            </p:cNvPr>
            <p:cNvSpPr/>
            <p:nvPr/>
          </p:nvSpPr>
          <p:spPr>
            <a:xfrm>
              <a:off x="5349625" y="5368158"/>
              <a:ext cx="1119445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1E6ED97-AF1C-460C-BF09-6705AC7FCCC0}"/>
                </a:ext>
              </a:extLst>
            </p:cNvPr>
            <p:cNvSpPr/>
            <p:nvPr/>
          </p:nvSpPr>
          <p:spPr>
            <a:xfrm>
              <a:off x="7577948" y="5108603"/>
              <a:ext cx="64958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8559913-50BA-4654-AD8F-4A1DB8CE0AD1}"/>
                </a:ext>
              </a:extLst>
            </p:cNvPr>
            <p:cNvSpPr/>
            <p:nvPr/>
          </p:nvSpPr>
          <p:spPr>
            <a:xfrm>
              <a:off x="8253750" y="5108603"/>
              <a:ext cx="649580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63B026E-FB8D-4498-A0D3-C30029A45BBF}"/>
                </a:ext>
              </a:extLst>
            </p:cNvPr>
            <p:cNvSpPr/>
            <p:nvPr/>
          </p:nvSpPr>
          <p:spPr>
            <a:xfrm>
              <a:off x="8929552" y="5108603"/>
              <a:ext cx="649580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DBBB83A-1766-4EA5-9CFF-7BC44BDD7327}"/>
                </a:ext>
              </a:extLst>
            </p:cNvPr>
            <p:cNvSpPr/>
            <p:nvPr/>
          </p:nvSpPr>
          <p:spPr>
            <a:xfrm>
              <a:off x="6501273" y="5368158"/>
              <a:ext cx="694529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E4BBC9-9FA9-4B7C-A0C8-923720E7BDE7}"/>
                </a:ext>
              </a:extLst>
            </p:cNvPr>
            <p:cNvSpPr/>
            <p:nvPr/>
          </p:nvSpPr>
          <p:spPr>
            <a:xfrm>
              <a:off x="7222024" y="5368158"/>
              <a:ext cx="649580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94A91FF-33B1-442F-B5E2-71C9B020D380}"/>
                </a:ext>
              </a:extLst>
            </p:cNvPr>
            <p:cNvSpPr/>
            <p:nvPr/>
          </p:nvSpPr>
          <p:spPr>
            <a:xfrm>
              <a:off x="7897824" y="5368158"/>
              <a:ext cx="799603" cy="1988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A41BD61-198D-4A8D-8585-1C67F459950C}"/>
                </a:ext>
              </a:extLst>
            </p:cNvPr>
            <p:cNvSpPr/>
            <p:nvPr/>
          </p:nvSpPr>
          <p:spPr>
            <a:xfrm>
              <a:off x="9639243" y="5108603"/>
              <a:ext cx="623217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AEE4D6-C5BF-4786-924E-CD01F3356B7A}"/>
                </a:ext>
              </a:extLst>
            </p:cNvPr>
            <p:cNvSpPr/>
            <p:nvPr/>
          </p:nvSpPr>
          <p:spPr>
            <a:xfrm>
              <a:off x="8729628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39009D-D44F-43BA-9671-4DAA10B86FE4}"/>
                </a:ext>
              </a:extLst>
            </p:cNvPr>
            <p:cNvSpPr/>
            <p:nvPr/>
          </p:nvSpPr>
          <p:spPr>
            <a:xfrm>
              <a:off x="9249274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452DF15-D94C-4361-90F3-B5F26600D4A4}"/>
                </a:ext>
              </a:extLst>
            </p:cNvPr>
            <p:cNvSpPr/>
            <p:nvPr/>
          </p:nvSpPr>
          <p:spPr>
            <a:xfrm>
              <a:off x="9768920" y="5368158"/>
              <a:ext cx="499481" cy="198850"/>
            </a:xfrm>
            <a:prstGeom prst="rect">
              <a:avLst/>
            </a:prstGeom>
            <a:solidFill>
              <a:srgbClr val="177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167886-5478-4065-8A6F-326A96BF66A3}"/>
                </a:ext>
              </a:extLst>
            </p:cNvPr>
            <p:cNvSpPr/>
            <p:nvPr/>
          </p:nvSpPr>
          <p:spPr>
            <a:xfrm>
              <a:off x="3034445" y="5108603"/>
              <a:ext cx="540164" cy="19885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8AD5B86-464E-4E55-9E46-61B705668DF2}"/>
                </a:ext>
              </a:extLst>
            </p:cNvPr>
            <p:cNvSpPr/>
            <p:nvPr/>
          </p:nvSpPr>
          <p:spPr>
            <a:xfrm>
              <a:off x="3625030" y="5108603"/>
              <a:ext cx="372704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B82CB7D-9FD1-4EB7-A70E-B40854EF24C9}"/>
                </a:ext>
              </a:extLst>
            </p:cNvPr>
            <p:cNvSpPr/>
            <p:nvPr/>
          </p:nvSpPr>
          <p:spPr>
            <a:xfrm>
              <a:off x="4023954" y="5108603"/>
              <a:ext cx="373580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1553F0-3543-4706-92FA-9BB56A073CBB}"/>
                </a:ext>
              </a:extLst>
            </p:cNvPr>
            <p:cNvSpPr/>
            <p:nvPr/>
          </p:nvSpPr>
          <p:spPr>
            <a:xfrm>
              <a:off x="4422115" y="5108603"/>
              <a:ext cx="373580" cy="1988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09712B-E8EB-4BC8-87E7-141EFE7212B5}"/>
              </a:ext>
            </a:extLst>
          </p:cNvPr>
          <p:cNvGrpSpPr/>
          <p:nvPr/>
        </p:nvGrpSpPr>
        <p:grpSpPr>
          <a:xfrm>
            <a:off x="8668088" y="900133"/>
            <a:ext cx="2409634" cy="521231"/>
            <a:chOff x="4517501" y="950298"/>
            <a:chExt cx="2409634" cy="5212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AD287B-54B1-4370-8D48-2683DFC55957}"/>
                </a:ext>
              </a:extLst>
            </p:cNvPr>
            <p:cNvSpPr/>
            <p:nvPr/>
          </p:nvSpPr>
          <p:spPr>
            <a:xfrm>
              <a:off x="4524095" y="950298"/>
              <a:ext cx="15218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By  Product Type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53E6ED2-4F2A-494B-A968-61F4E3340B6E}"/>
                </a:ext>
              </a:extLst>
            </p:cNvPr>
            <p:cNvSpPr/>
            <p:nvPr/>
          </p:nvSpPr>
          <p:spPr>
            <a:xfrm>
              <a:off x="4517501" y="1163752"/>
              <a:ext cx="24096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 Make A’s, B’s and C’s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E62FAE-7AF1-4165-B715-2DA5E3B1FAB4}"/>
              </a:ext>
            </a:extLst>
          </p:cNvPr>
          <p:cNvCxnSpPr>
            <a:cxnSpLocks/>
          </p:cNvCxnSpPr>
          <p:nvPr/>
        </p:nvCxnSpPr>
        <p:spPr>
          <a:xfrm>
            <a:off x="1355072" y="1626147"/>
            <a:ext cx="8734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38D196-CDD2-416C-B0E7-5D93A4605D55}"/>
              </a:ext>
            </a:extLst>
          </p:cNvPr>
          <p:cNvCxnSpPr>
            <a:cxnSpLocks/>
          </p:cNvCxnSpPr>
          <p:nvPr/>
        </p:nvCxnSpPr>
        <p:spPr>
          <a:xfrm>
            <a:off x="2596146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588975-DD97-4581-BB90-57F9966835DD}"/>
              </a:ext>
            </a:extLst>
          </p:cNvPr>
          <p:cNvCxnSpPr>
            <a:cxnSpLocks/>
          </p:cNvCxnSpPr>
          <p:nvPr/>
        </p:nvCxnSpPr>
        <p:spPr>
          <a:xfrm>
            <a:off x="1355959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FD33FF-D6A1-4F82-B045-E34CF3BE3138}"/>
              </a:ext>
            </a:extLst>
          </p:cNvPr>
          <p:cNvCxnSpPr>
            <a:cxnSpLocks/>
          </p:cNvCxnSpPr>
          <p:nvPr/>
        </p:nvCxnSpPr>
        <p:spPr>
          <a:xfrm>
            <a:off x="3827948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CF768-C24A-4F31-864B-09015D4D50F0}"/>
              </a:ext>
            </a:extLst>
          </p:cNvPr>
          <p:cNvCxnSpPr>
            <a:cxnSpLocks/>
          </p:cNvCxnSpPr>
          <p:nvPr/>
        </p:nvCxnSpPr>
        <p:spPr>
          <a:xfrm>
            <a:off x="5057462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EBF4-86A0-4604-BAF9-E4E45BFA373E}"/>
              </a:ext>
            </a:extLst>
          </p:cNvPr>
          <p:cNvCxnSpPr>
            <a:cxnSpLocks/>
          </p:cNvCxnSpPr>
          <p:nvPr/>
        </p:nvCxnSpPr>
        <p:spPr>
          <a:xfrm>
            <a:off x="6314845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249058-F4A3-465B-BCFA-B39D4ADBB38B}"/>
              </a:ext>
            </a:extLst>
          </p:cNvPr>
          <p:cNvCxnSpPr>
            <a:cxnSpLocks/>
          </p:cNvCxnSpPr>
          <p:nvPr/>
        </p:nvCxnSpPr>
        <p:spPr>
          <a:xfrm>
            <a:off x="7576746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DA0C63-C7FD-4738-A8E0-35A20BDC2871}"/>
              </a:ext>
            </a:extLst>
          </p:cNvPr>
          <p:cNvCxnSpPr>
            <a:cxnSpLocks/>
          </p:cNvCxnSpPr>
          <p:nvPr/>
        </p:nvCxnSpPr>
        <p:spPr>
          <a:xfrm>
            <a:off x="8818054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75173D-431A-4D8D-A59F-2E12DC55ED8A}"/>
              </a:ext>
            </a:extLst>
          </p:cNvPr>
          <p:cNvCxnSpPr>
            <a:cxnSpLocks/>
          </p:cNvCxnSpPr>
          <p:nvPr/>
        </p:nvCxnSpPr>
        <p:spPr>
          <a:xfrm>
            <a:off x="10059641" y="1471481"/>
            <a:ext cx="0" cy="31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72381067-9CFB-4F6A-92A2-7320438B6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306" y="1080559"/>
            <a:ext cx="939193" cy="6077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02F8C0-ECF6-4CE9-8DE6-7DBF3D1B1F42}"/>
              </a:ext>
            </a:extLst>
          </p:cNvPr>
          <p:cNvSpPr/>
          <p:nvPr/>
        </p:nvSpPr>
        <p:spPr>
          <a:xfrm>
            <a:off x="1304972" y="1612059"/>
            <a:ext cx="681967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41B2C3-CAC9-48C7-8C8B-B0D8EE0BC395}"/>
              </a:ext>
            </a:extLst>
          </p:cNvPr>
          <p:cNvSpPr/>
          <p:nvPr/>
        </p:nvSpPr>
        <p:spPr>
          <a:xfrm>
            <a:off x="1337340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B1B00C-849D-4B66-86E5-80F5ECB999DA}"/>
              </a:ext>
            </a:extLst>
          </p:cNvPr>
          <p:cNvSpPr/>
          <p:nvPr/>
        </p:nvSpPr>
        <p:spPr>
          <a:xfrm>
            <a:off x="2503817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65EBE5-4599-4DF5-A376-34FA14A56F2D}"/>
              </a:ext>
            </a:extLst>
          </p:cNvPr>
          <p:cNvSpPr/>
          <p:nvPr/>
        </p:nvSpPr>
        <p:spPr>
          <a:xfrm>
            <a:off x="3670293" y="2289311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795904-7165-4ABD-8AC2-036D93C1F9E5}"/>
              </a:ext>
            </a:extLst>
          </p:cNvPr>
          <p:cNvSpPr/>
          <p:nvPr/>
        </p:nvSpPr>
        <p:spPr>
          <a:xfrm>
            <a:off x="1337340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0147-227C-4B4E-B97D-E564ABD4CAAF}"/>
              </a:ext>
            </a:extLst>
          </p:cNvPr>
          <p:cNvSpPr/>
          <p:nvPr/>
        </p:nvSpPr>
        <p:spPr>
          <a:xfrm>
            <a:off x="2503817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BF5111-CFA6-41A8-8D30-067ED9A81CEB}"/>
              </a:ext>
            </a:extLst>
          </p:cNvPr>
          <p:cNvSpPr/>
          <p:nvPr/>
        </p:nvSpPr>
        <p:spPr>
          <a:xfrm>
            <a:off x="3670293" y="2520959"/>
            <a:ext cx="1121214" cy="18302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D4420D-7C60-4764-9318-FC46BE298E0B}"/>
              </a:ext>
            </a:extLst>
          </p:cNvPr>
          <p:cNvSpPr/>
          <p:nvPr/>
        </p:nvSpPr>
        <p:spPr>
          <a:xfrm>
            <a:off x="4908064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4FF7B8-A4B7-479F-B7EF-7620002F1ECC}"/>
              </a:ext>
            </a:extLst>
          </p:cNvPr>
          <p:cNvSpPr/>
          <p:nvPr/>
        </p:nvSpPr>
        <p:spPr>
          <a:xfrm>
            <a:off x="5722991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F46500-1013-4505-BD29-11F765496C11}"/>
              </a:ext>
            </a:extLst>
          </p:cNvPr>
          <p:cNvSpPr/>
          <p:nvPr/>
        </p:nvSpPr>
        <p:spPr>
          <a:xfrm>
            <a:off x="6537917" y="2282629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CE516-C5C3-4666-94A2-2338D0AC54FD}"/>
              </a:ext>
            </a:extLst>
          </p:cNvPr>
          <p:cNvSpPr/>
          <p:nvPr/>
        </p:nvSpPr>
        <p:spPr>
          <a:xfrm>
            <a:off x="4908064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8CE75E-44E6-4172-B78E-BDA4CA9F851E}"/>
              </a:ext>
            </a:extLst>
          </p:cNvPr>
          <p:cNvSpPr/>
          <p:nvPr/>
        </p:nvSpPr>
        <p:spPr>
          <a:xfrm>
            <a:off x="5722991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B0B56-7ADF-4DBA-8FDA-C2FA4C4B88E6}"/>
              </a:ext>
            </a:extLst>
          </p:cNvPr>
          <p:cNvSpPr/>
          <p:nvPr/>
        </p:nvSpPr>
        <p:spPr>
          <a:xfrm>
            <a:off x="6537917" y="2514277"/>
            <a:ext cx="783305" cy="183029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776132-ED1C-4D25-A00E-A7589D92156D}"/>
              </a:ext>
            </a:extLst>
          </p:cNvPr>
          <p:cNvSpPr/>
          <p:nvPr/>
        </p:nvSpPr>
        <p:spPr>
          <a:xfrm>
            <a:off x="7409805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65B91-FDB4-44A8-A944-6FA125F94C91}"/>
              </a:ext>
            </a:extLst>
          </p:cNvPr>
          <p:cNvSpPr/>
          <p:nvPr/>
        </p:nvSpPr>
        <p:spPr>
          <a:xfrm>
            <a:off x="7902222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6DAA41-4690-45BB-9743-619AB69871E5}"/>
              </a:ext>
            </a:extLst>
          </p:cNvPr>
          <p:cNvSpPr/>
          <p:nvPr/>
        </p:nvSpPr>
        <p:spPr>
          <a:xfrm>
            <a:off x="8394637" y="2291470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42F903-1E77-4470-B5B9-B156C67C6B94}"/>
              </a:ext>
            </a:extLst>
          </p:cNvPr>
          <p:cNvSpPr/>
          <p:nvPr/>
        </p:nvSpPr>
        <p:spPr>
          <a:xfrm>
            <a:off x="7409805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FF149D-63C8-4724-AC3D-F8DC75B98C9E}"/>
              </a:ext>
            </a:extLst>
          </p:cNvPr>
          <p:cNvSpPr/>
          <p:nvPr/>
        </p:nvSpPr>
        <p:spPr>
          <a:xfrm>
            <a:off x="7902222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5019E-F28F-4DF3-9C14-D1AFB9CF7FB2}"/>
              </a:ext>
            </a:extLst>
          </p:cNvPr>
          <p:cNvSpPr/>
          <p:nvPr/>
        </p:nvSpPr>
        <p:spPr>
          <a:xfrm>
            <a:off x="8394637" y="2523118"/>
            <a:ext cx="473310" cy="183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A282C8-7DA6-4E98-AFB1-739F52B5D243}"/>
              </a:ext>
            </a:extLst>
          </p:cNvPr>
          <p:cNvSpPr/>
          <p:nvPr/>
        </p:nvSpPr>
        <p:spPr>
          <a:xfrm>
            <a:off x="9000722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6A6E9E-0BB7-494F-AAD5-2B8266A45FC0}"/>
              </a:ext>
            </a:extLst>
          </p:cNvPr>
          <p:cNvSpPr/>
          <p:nvPr/>
        </p:nvSpPr>
        <p:spPr>
          <a:xfrm>
            <a:off x="9379357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658334-8C41-4EFE-9E42-9630008C6E11}"/>
              </a:ext>
            </a:extLst>
          </p:cNvPr>
          <p:cNvSpPr/>
          <p:nvPr/>
        </p:nvSpPr>
        <p:spPr>
          <a:xfrm>
            <a:off x="9757991" y="2282629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A987C3-6BBA-4638-8664-8BD0B1D755DB}"/>
              </a:ext>
            </a:extLst>
          </p:cNvPr>
          <p:cNvSpPr/>
          <p:nvPr/>
        </p:nvSpPr>
        <p:spPr>
          <a:xfrm>
            <a:off x="9000722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110861-2F82-4829-8338-2321F15B7042}"/>
              </a:ext>
            </a:extLst>
          </p:cNvPr>
          <p:cNvSpPr/>
          <p:nvPr/>
        </p:nvSpPr>
        <p:spPr>
          <a:xfrm>
            <a:off x="9379357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550D93-C6D3-49FD-BF45-130E9A6A5509}"/>
              </a:ext>
            </a:extLst>
          </p:cNvPr>
          <p:cNvSpPr/>
          <p:nvPr/>
        </p:nvSpPr>
        <p:spPr>
          <a:xfrm>
            <a:off x="9757991" y="2514277"/>
            <a:ext cx="363942" cy="18302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A4666D-CE56-46EB-8CD1-B1B993557A13}"/>
              </a:ext>
            </a:extLst>
          </p:cNvPr>
          <p:cNvSpPr/>
          <p:nvPr/>
        </p:nvSpPr>
        <p:spPr>
          <a:xfrm>
            <a:off x="1219289" y="1750953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464534-634E-4CB0-8BA9-4AB2DDC47358}"/>
              </a:ext>
            </a:extLst>
          </p:cNvPr>
          <p:cNvSpPr/>
          <p:nvPr/>
        </p:nvSpPr>
        <p:spPr>
          <a:xfrm>
            <a:off x="2460597" y="1758274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563977-A999-4381-B54B-92EE82DDE46C}"/>
              </a:ext>
            </a:extLst>
          </p:cNvPr>
          <p:cNvSpPr/>
          <p:nvPr/>
        </p:nvSpPr>
        <p:spPr>
          <a:xfrm>
            <a:off x="3680605" y="1767682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345DBCD-EE29-4FF2-B328-BEBE4FA646A7}"/>
              </a:ext>
            </a:extLst>
          </p:cNvPr>
          <p:cNvSpPr/>
          <p:nvPr/>
        </p:nvSpPr>
        <p:spPr>
          <a:xfrm>
            <a:off x="4924203" y="1763639"/>
            <a:ext cx="290108" cy="184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C171C8-9E18-4B4C-8E2A-763D3892C2D6}"/>
              </a:ext>
            </a:extLst>
          </p:cNvPr>
          <p:cNvSpPr/>
          <p:nvPr/>
        </p:nvSpPr>
        <p:spPr>
          <a:xfrm>
            <a:off x="6174308" y="1784174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CDB019-26A1-4EE3-879C-7AA44A880A55}"/>
              </a:ext>
            </a:extLst>
          </p:cNvPr>
          <p:cNvSpPr/>
          <p:nvPr/>
        </p:nvSpPr>
        <p:spPr>
          <a:xfrm>
            <a:off x="7436542" y="1773432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254EFF-BB9D-4CD2-AFE8-5A74ED516BC8}"/>
              </a:ext>
            </a:extLst>
          </p:cNvPr>
          <p:cNvSpPr/>
          <p:nvPr/>
        </p:nvSpPr>
        <p:spPr>
          <a:xfrm>
            <a:off x="8690527" y="1748453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8914A0-293F-452B-92E9-E3A8E0AE4D0F}"/>
              </a:ext>
            </a:extLst>
          </p:cNvPr>
          <p:cNvSpPr/>
          <p:nvPr/>
        </p:nvSpPr>
        <p:spPr>
          <a:xfrm>
            <a:off x="9907594" y="1756801"/>
            <a:ext cx="290108" cy="184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5972CC-5A2F-4397-AC01-7B4095B11E57}"/>
              </a:ext>
            </a:extLst>
          </p:cNvPr>
          <p:cNvSpPr/>
          <p:nvPr/>
        </p:nvSpPr>
        <p:spPr>
          <a:xfrm>
            <a:off x="1253654" y="2018461"/>
            <a:ext cx="1160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Batching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DF8A40-C025-42C6-BB66-B6B4411AF657}"/>
              </a:ext>
            </a:extLst>
          </p:cNvPr>
          <p:cNvGrpSpPr/>
          <p:nvPr/>
        </p:nvGrpSpPr>
        <p:grpSpPr>
          <a:xfrm>
            <a:off x="3469231" y="2661748"/>
            <a:ext cx="5434099" cy="1044105"/>
            <a:chOff x="3469231" y="2661748"/>
            <a:chExt cx="5434099" cy="1044105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361B0A-47C5-4EAE-BCEF-43D6A0F4D512}"/>
                </a:ext>
              </a:extLst>
            </p:cNvPr>
            <p:cNvSpPr txBox="1"/>
            <p:nvPr/>
          </p:nvSpPr>
          <p:spPr>
            <a:xfrm>
              <a:off x="3469231" y="2967189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extended download for machine conversions. Worker go Home Early.</a:t>
              </a:r>
            </a:p>
          </p:txBody>
        </p: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DD7CBF1C-FD3B-4CBB-86D6-773567967A54}"/>
                </a:ext>
              </a:extLst>
            </p:cNvPr>
            <p:cNvSpPr/>
            <p:nvPr/>
          </p:nvSpPr>
          <p:spPr>
            <a:xfrm>
              <a:off x="4741390" y="2661748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D5D3893-01B4-4E2F-ACDA-DE2ED94E7295}"/>
                </a:ext>
              </a:extLst>
            </p:cNvPr>
            <p:cNvSpPr txBox="1"/>
            <p:nvPr/>
          </p:nvSpPr>
          <p:spPr>
            <a:xfrm>
              <a:off x="6251361" y="2965176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waiting for Product A is tired od Waiting. Goes another Supplier. </a:t>
              </a:r>
            </a:p>
          </p:txBody>
        </p:sp>
        <p:sp>
          <p:nvSpPr>
            <p:cNvPr id="135" name="Arrow: Up 134">
              <a:extLst>
                <a:ext uri="{FF2B5EF4-FFF2-40B4-BE49-F238E27FC236}">
                  <a16:creationId xmlns:a16="http://schemas.microsoft.com/office/drawing/2014/main" id="{A2E47AA5-2643-4222-B35E-D91468F376A5}"/>
                </a:ext>
              </a:extLst>
            </p:cNvPr>
            <p:cNvSpPr/>
            <p:nvPr/>
          </p:nvSpPr>
          <p:spPr>
            <a:xfrm>
              <a:off x="7312761" y="2679023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A328004-712A-49F4-A163-D191A4C13EFB}"/>
              </a:ext>
            </a:extLst>
          </p:cNvPr>
          <p:cNvGrpSpPr/>
          <p:nvPr/>
        </p:nvGrpSpPr>
        <p:grpSpPr>
          <a:xfrm>
            <a:off x="3378950" y="4962169"/>
            <a:ext cx="5985714" cy="1044105"/>
            <a:chOff x="3469231" y="2661748"/>
            <a:chExt cx="5985714" cy="104410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B82D77B-4C94-4219-B9EC-A83D1B3E8C5D}"/>
                </a:ext>
              </a:extLst>
            </p:cNvPr>
            <p:cNvSpPr txBox="1"/>
            <p:nvPr/>
          </p:nvSpPr>
          <p:spPr>
            <a:xfrm>
              <a:off x="3469231" y="2967189"/>
              <a:ext cx="2651969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Conversion times are reduced and machines are flexibility tooled. </a:t>
              </a:r>
            </a:p>
          </p:txBody>
        </p:sp>
        <p:sp>
          <p:nvSpPr>
            <p:cNvPr id="140" name="Arrow: Up 139">
              <a:extLst>
                <a:ext uri="{FF2B5EF4-FFF2-40B4-BE49-F238E27FC236}">
                  <a16:creationId xmlns:a16="http://schemas.microsoft.com/office/drawing/2014/main" id="{6CC8C862-1417-458A-9A9B-6581E26F8B81}"/>
                </a:ext>
              </a:extLst>
            </p:cNvPr>
            <p:cNvSpPr/>
            <p:nvPr/>
          </p:nvSpPr>
          <p:spPr>
            <a:xfrm>
              <a:off x="4741390" y="2661748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BAF624-4965-4146-A855-21F798CBF169}"/>
                </a:ext>
              </a:extLst>
            </p:cNvPr>
            <p:cNvSpPr txBox="1"/>
            <p:nvPr/>
          </p:nvSpPr>
          <p:spPr>
            <a:xfrm>
              <a:off x="6251361" y="2965176"/>
              <a:ext cx="3203584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Customers are Happy with steady and Predictable flow of Product. Workers are happy with even work flow.</a:t>
              </a:r>
            </a:p>
          </p:txBody>
        </p:sp>
        <p:sp>
          <p:nvSpPr>
            <p:cNvPr id="142" name="Arrow: Up 141">
              <a:extLst>
                <a:ext uri="{FF2B5EF4-FFF2-40B4-BE49-F238E27FC236}">
                  <a16:creationId xmlns:a16="http://schemas.microsoft.com/office/drawing/2014/main" id="{D0A1A6BE-6A8D-4DB2-8326-799AF75FDDCC}"/>
                </a:ext>
              </a:extLst>
            </p:cNvPr>
            <p:cNvSpPr/>
            <p:nvPr/>
          </p:nvSpPr>
          <p:spPr>
            <a:xfrm>
              <a:off x="7312761" y="2679023"/>
              <a:ext cx="234053" cy="309941"/>
            </a:xfrm>
            <a:prstGeom prst="upArrow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56138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758ED46-0CAF-4C8F-BEB9-D4EF9B1FB94D}"/>
              </a:ext>
            </a:extLst>
          </p:cNvPr>
          <p:cNvGrpSpPr/>
          <p:nvPr/>
        </p:nvGrpSpPr>
        <p:grpSpPr>
          <a:xfrm>
            <a:off x="2032897" y="1883581"/>
            <a:ext cx="7006747" cy="3718006"/>
            <a:chOff x="4851424" y="1573424"/>
            <a:chExt cx="6584028" cy="41669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5B60AE-0412-4B71-9ACD-4AE007321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6844347" y="2127197"/>
              <a:ext cx="323080" cy="3456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C89BEC-0414-45FC-B937-1E5A8FF8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7487281" y="2127197"/>
              <a:ext cx="323080" cy="3456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6B9B90-CDA0-4C16-A677-2F90353AC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8144387" y="2127197"/>
              <a:ext cx="323080" cy="3456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FA9AE1-554D-4A12-B86F-AF2E9D88A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8796049" y="2127197"/>
              <a:ext cx="323080" cy="3456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9BE386-A16D-471E-B6BF-4B059F03D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6237853" y="2127197"/>
              <a:ext cx="323080" cy="34562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2299FBE-D742-41DE-8B86-C3B25994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6318828" y="3159489"/>
              <a:ext cx="241080" cy="45628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E5ED146-D047-4FB7-B8A0-7718D092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6342224" y="4317280"/>
              <a:ext cx="194289" cy="49125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317C09-5265-418B-AD45-26A495AD040C}"/>
                </a:ext>
              </a:extLst>
            </p:cNvPr>
            <p:cNvSpPr/>
            <p:nvPr/>
          </p:nvSpPr>
          <p:spPr>
            <a:xfrm>
              <a:off x="5773889" y="1574766"/>
              <a:ext cx="383589" cy="41656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B6C4E9-5D26-4E63-A013-D38C21E86087}"/>
                </a:ext>
              </a:extLst>
            </p:cNvPr>
            <p:cNvSpPr/>
            <p:nvPr/>
          </p:nvSpPr>
          <p:spPr>
            <a:xfrm>
              <a:off x="11051863" y="1573424"/>
              <a:ext cx="383589" cy="416563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D456ECB-28D5-4FFD-B5E4-6AA089266F12}"/>
                </a:ext>
              </a:extLst>
            </p:cNvPr>
            <p:cNvGrpSpPr/>
            <p:nvPr/>
          </p:nvGrpSpPr>
          <p:grpSpPr>
            <a:xfrm>
              <a:off x="6710279" y="1904999"/>
              <a:ext cx="3748732" cy="3414413"/>
              <a:chOff x="6710279" y="1628651"/>
              <a:chExt cx="3748732" cy="3690762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308ED0E-5220-4A2D-8F52-9D69E7EEE6EC}"/>
                  </a:ext>
                </a:extLst>
              </p:cNvPr>
              <p:cNvSpPr/>
              <p:nvPr/>
            </p:nvSpPr>
            <p:spPr>
              <a:xfrm>
                <a:off x="6710279" y="1629099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A3B7F1A-E59B-42CD-BE70-857AA528131F}"/>
                  </a:ext>
                </a:extLst>
              </p:cNvPr>
              <p:cNvSpPr/>
              <p:nvPr/>
            </p:nvSpPr>
            <p:spPr>
              <a:xfrm>
                <a:off x="7345891" y="1648665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221292B-5149-4000-B193-F739CF091D9B}"/>
                  </a:ext>
                </a:extLst>
              </p:cNvPr>
              <p:cNvSpPr/>
              <p:nvPr/>
            </p:nvSpPr>
            <p:spPr>
              <a:xfrm>
                <a:off x="7916499" y="1661813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57C7C5-7D19-4D81-87B7-4B74858BC657}"/>
                  </a:ext>
                </a:extLst>
              </p:cNvPr>
              <p:cNvSpPr/>
              <p:nvPr/>
            </p:nvSpPr>
            <p:spPr>
              <a:xfrm>
                <a:off x="8488944" y="1649113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B04115-8E94-46B5-9639-F2D0DD59F3AC}"/>
                  </a:ext>
                </a:extLst>
              </p:cNvPr>
              <p:cNvSpPr/>
              <p:nvPr/>
            </p:nvSpPr>
            <p:spPr>
              <a:xfrm>
                <a:off x="9161351" y="1628651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904919-5CD6-44B4-90E5-90C2FE67D219}"/>
                  </a:ext>
                </a:extLst>
              </p:cNvPr>
              <p:cNvSpPr/>
              <p:nvPr/>
            </p:nvSpPr>
            <p:spPr>
              <a:xfrm>
                <a:off x="9796963" y="1648217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F19404F-D9B5-4729-A9D1-AE2F22AB0CE6}"/>
                  </a:ext>
                </a:extLst>
              </p:cNvPr>
              <p:cNvSpPr/>
              <p:nvPr/>
            </p:nvSpPr>
            <p:spPr>
              <a:xfrm>
                <a:off x="10367571" y="1661365"/>
                <a:ext cx="91440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64DC759-2C8F-4341-AB88-C11E1B653CF4}"/>
                </a:ext>
              </a:extLst>
            </p:cNvPr>
            <p:cNvGrpSpPr/>
            <p:nvPr/>
          </p:nvGrpSpPr>
          <p:grpSpPr>
            <a:xfrm>
              <a:off x="6095999" y="1862347"/>
              <a:ext cx="5251761" cy="3610383"/>
              <a:chOff x="6095999" y="1862347"/>
              <a:chExt cx="5541892" cy="361038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DCB324-AB31-42F6-AA14-767B7DE10547}"/>
                  </a:ext>
                </a:extLst>
              </p:cNvPr>
              <p:cNvSpPr/>
              <p:nvPr/>
            </p:nvSpPr>
            <p:spPr>
              <a:xfrm>
                <a:off x="6095999" y="5280417"/>
                <a:ext cx="5415089" cy="192313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B9B440C-DB7F-4AC1-A27A-889B4B05D513}"/>
                  </a:ext>
                </a:extLst>
              </p:cNvPr>
              <p:cNvGrpSpPr/>
              <p:nvPr/>
            </p:nvGrpSpPr>
            <p:grpSpPr>
              <a:xfrm>
                <a:off x="6115000" y="1862347"/>
                <a:ext cx="5522891" cy="3079999"/>
                <a:chOff x="6115000" y="1862347"/>
                <a:chExt cx="5522891" cy="3079999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D3C40DA-8CEE-4D21-B002-994CE5F13561}"/>
                    </a:ext>
                  </a:extLst>
                </p:cNvPr>
                <p:cNvSpPr/>
                <p:nvPr/>
              </p:nvSpPr>
              <p:spPr>
                <a:xfrm>
                  <a:off x="6115000" y="2459189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0C4D12F-E890-41AE-895F-8B6F24331199}"/>
                    </a:ext>
                  </a:extLst>
                </p:cNvPr>
                <p:cNvSpPr/>
                <p:nvPr/>
              </p:nvSpPr>
              <p:spPr>
                <a:xfrm>
                  <a:off x="6134001" y="2993119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07EEB6-E6D4-48B0-AA21-31A643F93F5F}"/>
                    </a:ext>
                  </a:extLst>
                </p:cNvPr>
                <p:cNvSpPr/>
                <p:nvPr/>
              </p:nvSpPr>
              <p:spPr>
                <a:xfrm>
                  <a:off x="6134001" y="357716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4AA601E-6BA8-40C5-A6A7-D564570C1656}"/>
                    </a:ext>
                  </a:extLst>
                </p:cNvPr>
                <p:cNvSpPr/>
                <p:nvPr/>
              </p:nvSpPr>
              <p:spPr>
                <a:xfrm>
                  <a:off x="6115000" y="4123833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0A45F8A-C71E-419C-ADF9-E181796B95A8}"/>
                    </a:ext>
                  </a:extLst>
                </p:cNvPr>
                <p:cNvSpPr/>
                <p:nvPr/>
              </p:nvSpPr>
              <p:spPr>
                <a:xfrm>
                  <a:off x="6134001" y="478419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6C12C54-0CD7-4D15-9712-EBE7064F9666}"/>
                    </a:ext>
                  </a:extLst>
                </p:cNvPr>
                <p:cNvSpPr/>
                <p:nvPr/>
              </p:nvSpPr>
              <p:spPr>
                <a:xfrm>
                  <a:off x="6142489" y="1862347"/>
                  <a:ext cx="5495402" cy="15814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AB14D12-5E93-428C-9123-FB37C8B05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9986545" y="2125972"/>
              <a:ext cx="323080" cy="34562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5196B0B-9D71-4679-A0B1-D3FDEB10E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10629479" y="2125972"/>
              <a:ext cx="323080" cy="34562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1AD9326-033A-4060-A258-1FDFA766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87" t="12865" r="5000" b="6433"/>
            <a:stretch/>
          </p:blipFill>
          <p:spPr>
            <a:xfrm>
              <a:off x="9380051" y="2125972"/>
              <a:ext cx="323080" cy="34562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A233D0-B4A8-4641-BC0F-744D78A13875}"/>
                </a:ext>
              </a:extLst>
            </p:cNvPr>
            <p:cNvGrpSpPr/>
            <p:nvPr/>
          </p:nvGrpSpPr>
          <p:grpSpPr>
            <a:xfrm>
              <a:off x="6273926" y="2720750"/>
              <a:ext cx="265886" cy="305306"/>
              <a:chOff x="4354711" y="1771762"/>
              <a:chExt cx="383187" cy="4399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632F06-1ED8-4A15-87A9-5AEB36F2A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6C8AB71-F345-4C55-8E58-9F4F646A95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8E51EB3-4666-4CFD-BB5B-EC4D86C7E63A}"/>
                </a:ext>
              </a:extLst>
            </p:cNvPr>
            <p:cNvGrpSpPr/>
            <p:nvPr/>
          </p:nvGrpSpPr>
          <p:grpSpPr>
            <a:xfrm>
              <a:off x="6952860" y="2719176"/>
              <a:ext cx="265886" cy="305306"/>
              <a:chOff x="4354711" y="1771762"/>
              <a:chExt cx="383187" cy="439998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B5052DC-8D6C-4064-8D7B-8EC176111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7371DC1-3111-46AE-9896-5FCC21255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63000A-AB6D-48EC-845F-D5D8E1F4DFE6}"/>
                </a:ext>
              </a:extLst>
            </p:cNvPr>
            <p:cNvGrpSpPr/>
            <p:nvPr/>
          </p:nvGrpSpPr>
          <p:grpSpPr>
            <a:xfrm>
              <a:off x="7559410" y="2705390"/>
              <a:ext cx="265886" cy="305306"/>
              <a:chOff x="4354711" y="1771762"/>
              <a:chExt cx="383187" cy="439998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E63E1B3B-1150-4D70-8B99-3E537DFA6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A105CC-AACD-4857-8092-CBB4C0E06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A993990-FBE0-48F4-8140-D92AD7A4C3A3}"/>
                </a:ext>
              </a:extLst>
            </p:cNvPr>
            <p:cNvGrpSpPr/>
            <p:nvPr/>
          </p:nvGrpSpPr>
          <p:grpSpPr>
            <a:xfrm>
              <a:off x="8130693" y="2705390"/>
              <a:ext cx="265886" cy="305306"/>
              <a:chOff x="4354711" y="1771762"/>
              <a:chExt cx="383187" cy="439998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200E498-7012-4770-982B-AA7F94FF8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1872149A-EB92-4671-8A45-9AC1674F8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3AFECB-4195-4182-97C8-0133730E3B93}"/>
                </a:ext>
              </a:extLst>
            </p:cNvPr>
            <p:cNvGrpSpPr/>
            <p:nvPr/>
          </p:nvGrpSpPr>
          <p:grpSpPr>
            <a:xfrm>
              <a:off x="8745216" y="2712651"/>
              <a:ext cx="265886" cy="305306"/>
              <a:chOff x="4354711" y="1771762"/>
              <a:chExt cx="383187" cy="439998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B0E8E37E-AE01-4FA5-89F7-DF7F1F3D7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ED9D70AC-989E-4087-A245-87B8374EE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8C9AFA-449F-4B41-A22C-809AA0025C33}"/>
                </a:ext>
              </a:extLst>
            </p:cNvPr>
            <p:cNvGrpSpPr/>
            <p:nvPr/>
          </p:nvGrpSpPr>
          <p:grpSpPr>
            <a:xfrm>
              <a:off x="9424150" y="2711077"/>
              <a:ext cx="265886" cy="305306"/>
              <a:chOff x="4354711" y="1771762"/>
              <a:chExt cx="383187" cy="439998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6381755-0FD9-4E6E-89C7-38A2876CE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71762"/>
                <a:ext cx="235566" cy="43784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DA8A0C05-0001-4F8A-9A6D-DBAAB39A5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773914"/>
                <a:ext cx="235566" cy="437846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2AA44C6-BCBF-4579-B8D7-A56DE285160F}"/>
                </a:ext>
              </a:extLst>
            </p:cNvPr>
            <p:cNvGrpSpPr/>
            <p:nvPr/>
          </p:nvGrpSpPr>
          <p:grpSpPr>
            <a:xfrm>
              <a:off x="10030700" y="2716351"/>
              <a:ext cx="265886" cy="305303"/>
              <a:chOff x="4354711" y="1799218"/>
              <a:chExt cx="383187" cy="439990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3060C89-658F-460D-8037-5B09212571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99218"/>
                <a:ext cx="235566" cy="437847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7923B80-BE8D-47B7-87D2-614483A78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801361"/>
                <a:ext cx="235566" cy="437847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6EEBEE-96FA-4560-8CE0-0E92EA2DD100}"/>
                </a:ext>
              </a:extLst>
            </p:cNvPr>
            <p:cNvGrpSpPr/>
            <p:nvPr/>
          </p:nvGrpSpPr>
          <p:grpSpPr>
            <a:xfrm>
              <a:off x="10601983" y="2716351"/>
              <a:ext cx="265886" cy="305303"/>
              <a:chOff x="4354711" y="1799218"/>
              <a:chExt cx="383187" cy="439990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C871496-19CE-4F21-89E7-0E8E4316D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354711" y="1799218"/>
                <a:ext cx="235566" cy="437847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9A23D60-4580-4845-BCCA-64076C007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63" r="20192"/>
              <a:stretch/>
            </p:blipFill>
            <p:spPr>
              <a:xfrm>
                <a:off x="4502332" y="1801361"/>
                <a:ext cx="235566" cy="437847"/>
              </a:xfrm>
              <a:prstGeom prst="rect">
                <a:avLst/>
              </a:prstGeom>
            </p:spPr>
          </p:pic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266205-8BAF-480A-A57E-0F53CDC4C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7577277" y="3183017"/>
              <a:ext cx="241080" cy="456284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9274CCF-82B1-49AA-BC05-DDE5648DC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8744886" y="3157302"/>
              <a:ext cx="241080" cy="456284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A1EC65F2-B13F-47FB-9039-9385FAB44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2" r="34413"/>
            <a:stretch/>
          </p:blipFill>
          <p:spPr>
            <a:xfrm>
              <a:off x="10014029" y="3157302"/>
              <a:ext cx="241080" cy="456284"/>
            </a:xfrm>
            <a:prstGeom prst="rect">
              <a:avLst/>
            </a:prstGeom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D6A47B7-E8E1-4AF3-9782-767EF8E80A04}"/>
                </a:ext>
              </a:extLst>
            </p:cNvPr>
            <p:cNvGrpSpPr/>
            <p:nvPr/>
          </p:nvGrpSpPr>
          <p:grpSpPr>
            <a:xfrm>
              <a:off x="6303455" y="3811625"/>
              <a:ext cx="919437" cy="363016"/>
              <a:chOff x="6303455" y="3811625"/>
              <a:chExt cx="919437" cy="36301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EA48D6E-ECAE-4028-9E3F-C13CC79B13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ABBDE26-75BA-4C62-BC0B-F0F730764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D17C47-EA91-458A-B044-BB5BD2679A36}"/>
                </a:ext>
              </a:extLst>
            </p:cNvPr>
            <p:cNvGrpSpPr/>
            <p:nvPr/>
          </p:nvGrpSpPr>
          <p:grpSpPr>
            <a:xfrm>
              <a:off x="8129950" y="3849756"/>
              <a:ext cx="919437" cy="363016"/>
              <a:chOff x="6303455" y="3811625"/>
              <a:chExt cx="919437" cy="363016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19F3301-444B-4FB6-9C3F-FB6BBA024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C1F98F1-3FD0-4EC0-B747-029EC85693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C7FB218-FB0F-42FA-AAD7-6EE632FA2E65}"/>
                </a:ext>
              </a:extLst>
            </p:cNvPr>
            <p:cNvGrpSpPr/>
            <p:nvPr/>
          </p:nvGrpSpPr>
          <p:grpSpPr>
            <a:xfrm>
              <a:off x="10009651" y="3820595"/>
              <a:ext cx="919437" cy="363016"/>
              <a:chOff x="6303455" y="3811625"/>
              <a:chExt cx="919437" cy="363016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7692188E-8A6E-431E-A080-974E2759A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303455" y="3811625"/>
                <a:ext cx="271827" cy="358174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2848D457-519B-43FA-A2E9-50D77994DF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9" r="49597"/>
              <a:stretch/>
            </p:blipFill>
            <p:spPr>
              <a:xfrm>
                <a:off x="6951065" y="3816467"/>
                <a:ext cx="271827" cy="358174"/>
              </a:xfrm>
              <a:prstGeom prst="rect">
                <a:avLst/>
              </a:prstGeom>
            </p:spPr>
          </p:pic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9FBB31D5-32AF-4FC0-8CC5-D51D9652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8196513" y="4319630"/>
              <a:ext cx="194289" cy="491258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808A0FA-DCAD-4976-9D11-EFF64F858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r="86726" b="4670"/>
            <a:stretch/>
          </p:blipFill>
          <p:spPr>
            <a:xfrm>
              <a:off x="10074984" y="4318319"/>
              <a:ext cx="194289" cy="491258"/>
            </a:xfrm>
            <a:prstGeom prst="rect">
              <a:avLst/>
            </a:prstGeom>
          </p:spPr>
        </p:pic>
        <p:sp>
          <p:nvSpPr>
            <p:cNvPr id="127" name="Arrow: Up 126">
              <a:extLst>
                <a:ext uri="{FF2B5EF4-FFF2-40B4-BE49-F238E27FC236}">
                  <a16:creationId xmlns:a16="http://schemas.microsoft.com/office/drawing/2014/main" id="{52A35748-1E81-45B0-A0B1-E50F3F9EE624}"/>
                </a:ext>
              </a:extLst>
            </p:cNvPr>
            <p:cNvSpPr/>
            <p:nvPr/>
          </p:nvSpPr>
          <p:spPr>
            <a:xfrm>
              <a:off x="10030700" y="4784197"/>
              <a:ext cx="265886" cy="854603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B52DAB-2524-479E-979C-89DE4768BAC4}"/>
                </a:ext>
              </a:extLst>
            </p:cNvPr>
            <p:cNvGrpSpPr/>
            <p:nvPr/>
          </p:nvGrpSpPr>
          <p:grpSpPr>
            <a:xfrm>
              <a:off x="4851424" y="2120313"/>
              <a:ext cx="1367682" cy="3166171"/>
              <a:chOff x="4469706" y="2120635"/>
              <a:chExt cx="1367682" cy="3166171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6A83299-4269-40B3-A856-4E83A84268E7}"/>
                  </a:ext>
                </a:extLst>
              </p:cNvPr>
              <p:cNvSpPr txBox="1"/>
              <p:nvPr/>
            </p:nvSpPr>
            <p:spPr>
              <a:xfrm>
                <a:off x="4469706" y="2120635"/>
                <a:ext cx="127311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6B3FCC-9E09-4947-8525-76CAC7F16107}"/>
                  </a:ext>
                </a:extLst>
              </p:cNvPr>
              <p:cNvSpPr txBox="1"/>
              <p:nvPr/>
            </p:nvSpPr>
            <p:spPr>
              <a:xfrm>
                <a:off x="4469706" y="2665748"/>
                <a:ext cx="127311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177C7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 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D2EF35-B050-4365-8643-A0899A2C4688}"/>
                  </a:ext>
                </a:extLst>
              </p:cNvPr>
              <p:cNvSpPr txBox="1"/>
              <p:nvPr/>
            </p:nvSpPr>
            <p:spPr>
              <a:xfrm>
                <a:off x="4469706" y="3210861"/>
                <a:ext cx="1270107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4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 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637466A-2348-4590-8E24-6DFD198968D0}"/>
                  </a:ext>
                </a:extLst>
              </p:cNvPr>
              <p:cNvSpPr txBox="1"/>
              <p:nvPr/>
            </p:nvSpPr>
            <p:spPr>
              <a:xfrm>
                <a:off x="4469706" y="3785279"/>
                <a:ext cx="1367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 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078217B-592D-4193-8940-775EB60B8374}"/>
                  </a:ext>
                </a:extLst>
              </p:cNvPr>
              <p:cNvSpPr txBox="1"/>
              <p:nvPr/>
            </p:nvSpPr>
            <p:spPr>
              <a:xfrm>
                <a:off x="4469706" y="4420545"/>
                <a:ext cx="1261069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 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A461509-2C17-43EF-81D5-459CBA286EAC}"/>
                  </a:ext>
                </a:extLst>
              </p:cNvPr>
              <p:cNvSpPr txBox="1"/>
              <p:nvPr/>
            </p:nvSpPr>
            <p:spPr>
              <a:xfrm>
                <a:off x="4469706" y="4941863"/>
                <a:ext cx="1255044" cy="344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 -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  </a:t>
                </a:r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 </a:t>
                </a:r>
              </a:p>
            </p:txBody>
          </p:sp>
        </p:grpSp>
        <p:sp>
          <p:nvSpPr>
            <p:cNvPr id="143" name="Arrow: Up 142">
              <a:extLst>
                <a:ext uri="{FF2B5EF4-FFF2-40B4-BE49-F238E27FC236}">
                  <a16:creationId xmlns:a16="http://schemas.microsoft.com/office/drawing/2014/main" id="{FA1C9DB9-DA56-4C5B-AEAE-AC7AED2DCAE2}"/>
                </a:ext>
              </a:extLst>
            </p:cNvPr>
            <p:cNvSpPr/>
            <p:nvPr/>
          </p:nvSpPr>
          <p:spPr>
            <a:xfrm>
              <a:off x="6384739" y="5219254"/>
              <a:ext cx="305132" cy="519804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CCA8FE18-E934-4DDC-B92C-142E3F68B5DB}"/>
              </a:ext>
            </a:extLst>
          </p:cNvPr>
          <p:cNvSpPr txBox="1"/>
          <p:nvPr/>
        </p:nvSpPr>
        <p:spPr>
          <a:xfrm>
            <a:off x="3667699" y="1024663"/>
            <a:ext cx="872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Pitch for setting the process period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Production scheduling and checking in each pitch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F109F5-50EA-4F6F-A4BE-CFA8195B1ABD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Graphic 10">
            <a:extLst>
              <a:ext uri="{FF2B5EF4-FFF2-40B4-BE49-F238E27FC236}">
                <a16:creationId xmlns:a16="http://schemas.microsoft.com/office/drawing/2014/main" id="{4A1F3DCF-ECC2-4208-A3B5-2F391842C6A9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092F880-4E0F-45B1-AE20-FCC68255E586}"/>
              </a:ext>
            </a:extLst>
          </p:cNvPr>
          <p:cNvSpPr/>
          <p:nvPr/>
        </p:nvSpPr>
        <p:spPr>
          <a:xfrm>
            <a:off x="988598" y="389026"/>
            <a:ext cx="2230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 BOX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5783CE6-E73B-45E9-8D4E-38D4B1EEB0D7}"/>
              </a:ext>
            </a:extLst>
          </p:cNvPr>
          <p:cNvSpPr txBox="1"/>
          <p:nvPr/>
        </p:nvSpPr>
        <p:spPr>
          <a:xfrm>
            <a:off x="6574605" y="5571727"/>
            <a:ext cx="238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 card –</a:t>
            </a:r>
          </a:p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 &amp; time to produce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D9A9DC-DD12-41D3-AD82-8CAFC2BD4D98}"/>
              </a:ext>
            </a:extLst>
          </p:cNvPr>
          <p:cNvSpPr txBox="1"/>
          <p:nvPr/>
        </p:nvSpPr>
        <p:spPr>
          <a:xfrm>
            <a:off x="2743584" y="5701905"/>
            <a:ext cx="238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Column/Pitch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4DC6A64-4649-4BB6-A246-B1A002F2EE35}"/>
              </a:ext>
            </a:extLst>
          </p:cNvPr>
          <p:cNvSpPr txBox="1"/>
          <p:nvPr/>
        </p:nvSpPr>
        <p:spPr>
          <a:xfrm>
            <a:off x="9360193" y="3437732"/>
            <a:ext cx="211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Levelling Box -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Heijunka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Box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DAD2F6-8595-4DE2-80D4-74ACFDD30342}"/>
              </a:ext>
            </a:extLst>
          </p:cNvPr>
          <p:cNvSpPr/>
          <p:nvPr/>
        </p:nvSpPr>
        <p:spPr>
          <a:xfrm>
            <a:off x="3531854" y="1051865"/>
            <a:ext cx="123883" cy="280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79632A2-F559-4D42-AD00-05EBA45FCE04}"/>
              </a:ext>
            </a:extLst>
          </p:cNvPr>
          <p:cNvSpPr/>
          <p:nvPr/>
        </p:nvSpPr>
        <p:spPr>
          <a:xfrm>
            <a:off x="3538648" y="1402398"/>
            <a:ext cx="123883" cy="280723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26303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B3481-2EA7-4EF9-A1FB-DB6357E4ABEA}"/>
              </a:ext>
            </a:extLst>
          </p:cNvPr>
          <p:cNvSpPr txBox="1"/>
          <p:nvPr/>
        </p:nvSpPr>
        <p:spPr>
          <a:xfrm>
            <a:off x="1211944" y="3295013"/>
            <a:ext cx="4622798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Produce only what is needed, when it is needed, and in the right amount and right quality needed </a:t>
            </a:r>
          </a:p>
          <a:p>
            <a:pPr>
              <a:lnSpc>
                <a:spcPct val="150000"/>
              </a:lnSpc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EBB19-D68C-4BB9-A8EA-D296EFDC0AD3}"/>
              </a:ext>
            </a:extLst>
          </p:cNvPr>
          <p:cNvSpPr/>
          <p:nvPr/>
        </p:nvSpPr>
        <p:spPr>
          <a:xfrm>
            <a:off x="1211944" y="2771793"/>
            <a:ext cx="3464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Just-In-Time - </a:t>
            </a:r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37259-6E0A-4F99-9287-9BC9E8EA024F}"/>
              </a:ext>
            </a:extLst>
          </p:cNvPr>
          <p:cNvSpPr/>
          <p:nvPr/>
        </p:nvSpPr>
        <p:spPr>
          <a:xfrm>
            <a:off x="6487887" y="2307771"/>
            <a:ext cx="4383314" cy="26851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72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18AF97-1EA9-4082-90B0-A98BC9FC1A15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4D8EC5-9ACC-4E5D-9146-B2AC07960CAA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Graphic 10">
              <a:extLst>
                <a:ext uri="{FF2B5EF4-FFF2-40B4-BE49-F238E27FC236}">
                  <a16:creationId xmlns:a16="http://schemas.microsoft.com/office/drawing/2014/main" id="{97CA6D57-ECE7-4AE1-B793-B59B577652B0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978ADF-CA03-4352-9CE7-C3D16145FBA4}"/>
              </a:ext>
            </a:extLst>
          </p:cNvPr>
          <p:cNvSpPr txBox="1"/>
          <p:nvPr/>
        </p:nvSpPr>
        <p:spPr>
          <a:xfrm>
            <a:off x="5829731" y="2266291"/>
            <a:ext cx="5834743" cy="252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Reliable equipment &amp; Machines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 designed work cells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improvements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Standardized operations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 production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piece flow &amp; flow at the beat of Customer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FE5718-9E83-477F-AE82-1FEDCA2D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15457"/>
            <a:ext cx="4781981" cy="3427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04713-7B90-48DA-979C-1AA5A11A8D74}"/>
              </a:ext>
            </a:extLst>
          </p:cNvPr>
          <p:cNvSpPr txBox="1"/>
          <p:nvPr/>
        </p:nvSpPr>
        <p:spPr>
          <a:xfrm>
            <a:off x="1047750" y="255990"/>
            <a:ext cx="610537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 FOR IMPLEMENTING JIT</a:t>
            </a:r>
          </a:p>
        </p:txBody>
      </p:sp>
    </p:spTree>
    <p:extLst>
      <p:ext uri="{BB962C8B-B14F-4D97-AF65-F5344CB8AC3E}">
        <p14:creationId xmlns:p14="http://schemas.microsoft.com/office/powerpoint/2010/main" val="141910263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3C031-DD34-4AA1-80E7-EC121485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7" y="2637029"/>
            <a:ext cx="4650098" cy="300787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BA8EE14-C370-41B8-9FCC-08C774BCB0B3}"/>
              </a:ext>
            </a:extLst>
          </p:cNvPr>
          <p:cNvGrpSpPr/>
          <p:nvPr/>
        </p:nvGrpSpPr>
        <p:grpSpPr>
          <a:xfrm>
            <a:off x="6235755" y="1728313"/>
            <a:ext cx="5192418" cy="3782373"/>
            <a:chOff x="6506001" y="1923691"/>
            <a:chExt cx="5192418" cy="37823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66BE13-D136-46C9-8B1E-90E51753CAF7}"/>
                </a:ext>
              </a:extLst>
            </p:cNvPr>
            <p:cNvSpPr txBox="1"/>
            <p:nvPr/>
          </p:nvSpPr>
          <p:spPr>
            <a:xfrm>
              <a:off x="6778076" y="1923691"/>
              <a:ext cx="4920343" cy="2217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Borrowed from German word </a:t>
              </a:r>
              <a:r>
                <a:rPr lang="en-US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Taktzeit</a:t>
              </a: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It's a "Production Heartbeat" with purpose is to adjust the speed of Production market Demand.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B393FA-EE8D-4AE9-96DB-28BFE87D01D2}"/>
                </a:ext>
              </a:extLst>
            </p:cNvPr>
            <p:cNvSpPr txBox="1"/>
            <p:nvPr/>
          </p:nvSpPr>
          <p:spPr>
            <a:xfrm>
              <a:off x="6506001" y="4747878"/>
              <a:ext cx="1436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Equals 9">
              <a:extLst>
                <a:ext uri="{FF2B5EF4-FFF2-40B4-BE49-F238E27FC236}">
                  <a16:creationId xmlns:a16="http://schemas.microsoft.com/office/drawing/2014/main" id="{7EAA78BC-9C55-4220-8FB8-029BC158F603}"/>
                </a:ext>
              </a:extLst>
            </p:cNvPr>
            <p:cNvSpPr/>
            <p:nvPr/>
          </p:nvSpPr>
          <p:spPr>
            <a:xfrm>
              <a:off x="7574533" y="4934309"/>
              <a:ext cx="368382" cy="273465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CBB5A-7735-4CB8-9B66-A2735AE9CABB}"/>
                </a:ext>
              </a:extLst>
            </p:cNvPr>
            <p:cNvSpPr/>
            <p:nvPr/>
          </p:nvSpPr>
          <p:spPr>
            <a:xfrm>
              <a:off x="7942915" y="5046392"/>
              <a:ext cx="3479828" cy="47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FDA6D6-EC07-42C8-BD05-B38863670BEA}"/>
                </a:ext>
              </a:extLst>
            </p:cNvPr>
            <p:cNvSpPr txBox="1"/>
            <p:nvPr/>
          </p:nvSpPr>
          <p:spPr>
            <a:xfrm>
              <a:off x="8243360" y="4677060"/>
              <a:ext cx="2706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Available Time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52C9DA-441D-4262-8774-0A0EE3A28FDF}"/>
                </a:ext>
              </a:extLst>
            </p:cNvPr>
            <p:cNvSpPr txBox="1"/>
            <p:nvPr/>
          </p:nvSpPr>
          <p:spPr>
            <a:xfrm>
              <a:off x="8193830" y="5059733"/>
              <a:ext cx="28056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Customer Demand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614C6F-10E3-4855-99F6-1DC9F7794551}"/>
              </a:ext>
            </a:extLst>
          </p:cNvPr>
          <p:cNvSpPr txBox="1"/>
          <p:nvPr/>
        </p:nvSpPr>
        <p:spPr>
          <a:xfrm>
            <a:off x="605497" y="1923691"/>
            <a:ext cx="3660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 TIME</a:t>
            </a:r>
          </a:p>
        </p:txBody>
      </p:sp>
    </p:spTree>
    <p:extLst>
      <p:ext uri="{BB962C8B-B14F-4D97-AF65-F5344CB8AC3E}">
        <p14:creationId xmlns:p14="http://schemas.microsoft.com/office/powerpoint/2010/main" val="28428256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9073" y="1905000"/>
            <a:ext cx="3098800" cy="3086100"/>
            <a:chOff x="850900" y="1905000"/>
            <a:chExt cx="3098800" cy="3086100"/>
          </a:xfrm>
        </p:grpSpPr>
        <p:sp>
          <p:nvSpPr>
            <p:cNvPr id="5" name="Oval 4"/>
            <p:cNvSpPr/>
            <p:nvPr/>
          </p:nvSpPr>
          <p:spPr>
            <a:xfrm>
              <a:off x="850900" y="1905000"/>
              <a:ext cx="3098800" cy="30861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D5A99F-D9CD-4AA6-BF43-699345B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28" y="2409102"/>
              <a:ext cx="1852944" cy="1985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547E0C-1964-4745-8F34-5D5ABC94E3B9}"/>
                </a:ext>
              </a:extLst>
            </p:cNvPr>
            <p:cNvSpPr txBox="1"/>
            <p:nvPr/>
          </p:nvSpPr>
          <p:spPr>
            <a:xfrm>
              <a:off x="1450347" y="3867472"/>
              <a:ext cx="1899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Bradley Hand ITC" panose="03070402050302030203" pitchFamily="66" charset="0"/>
                </a:rPr>
                <a:t>Canpisce</a:t>
              </a:r>
              <a:endParaRPr lang="en-US" sz="3200" b="1" dirty="0">
                <a:solidFill>
                  <a:srgbClr val="DB7123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531396" y="1866177"/>
            <a:ext cx="3775551" cy="3215486"/>
            <a:chOff x="6063018" y="2583197"/>
            <a:chExt cx="3775551" cy="3215486"/>
          </a:xfrm>
        </p:grpSpPr>
        <p:sp>
          <p:nvSpPr>
            <p:cNvPr id="7" name="TextBox 6"/>
            <p:cNvSpPr txBox="1"/>
            <p:nvPr/>
          </p:nvSpPr>
          <p:spPr>
            <a:xfrm>
              <a:off x="6063018" y="3166825"/>
              <a:ext cx="2972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LAT OBJECTIVE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3018" y="2583197"/>
              <a:ext cx="1508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1</a:t>
              </a:r>
              <a:r>
                <a:rPr lang="en-US" sz="2400" baseline="30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st</a:t>
              </a:r>
              <a:r>
                <a:rPr lang="en-US" sz="24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 Session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85619" y="3922272"/>
              <a:ext cx="3752950" cy="1876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Understand LEAN Principal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Knowing the benefits of LEAN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Able to run Kiazen effectively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Apply LEAN Tools Appropriately </a:t>
              </a:r>
            </a:p>
          </p:txBody>
        </p: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4D74473B-6A55-6B45-B700-E52886E3F9F5}"/>
              </a:ext>
            </a:extLst>
          </p:cNvPr>
          <p:cNvSpPr/>
          <p:nvPr/>
        </p:nvSpPr>
        <p:spPr>
          <a:xfrm>
            <a:off x="1414886" y="1766521"/>
            <a:ext cx="1372366" cy="1371766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87510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ED8E6-0A0A-41C1-BD34-CFD4828400D4}"/>
              </a:ext>
            </a:extLst>
          </p:cNvPr>
          <p:cNvGrpSpPr/>
          <p:nvPr/>
        </p:nvGrpSpPr>
        <p:grpSpPr>
          <a:xfrm>
            <a:off x="7181960" y="1033448"/>
            <a:ext cx="4396225" cy="4603840"/>
            <a:chOff x="7326887" y="1596155"/>
            <a:chExt cx="4396225" cy="46038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F7814D-93AD-48B4-9719-90592ED4E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35"/>
            <a:stretch/>
          </p:blipFill>
          <p:spPr>
            <a:xfrm>
              <a:off x="7326887" y="1596155"/>
              <a:ext cx="4396225" cy="40530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0BBA1-BF5B-4713-B328-EE6E15FDCACF}"/>
                </a:ext>
              </a:extLst>
            </p:cNvPr>
            <p:cNvSpPr txBox="1"/>
            <p:nvPr/>
          </p:nvSpPr>
          <p:spPr>
            <a:xfrm>
              <a:off x="8315324" y="5549176"/>
              <a:ext cx="2419350" cy="650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8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CYCLE TIME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B6E79B-EC23-4B86-9CCC-9D5A8ADA0ED7}"/>
              </a:ext>
            </a:extLst>
          </p:cNvPr>
          <p:cNvGrpSpPr/>
          <p:nvPr/>
        </p:nvGrpSpPr>
        <p:grpSpPr>
          <a:xfrm>
            <a:off x="613300" y="2234612"/>
            <a:ext cx="5400675" cy="2388776"/>
            <a:chOff x="723900" y="2138668"/>
            <a:chExt cx="5400675" cy="23887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2C8094-5A66-4160-AD56-D2C77D43F04B}"/>
                </a:ext>
              </a:extLst>
            </p:cNvPr>
            <p:cNvSpPr txBox="1"/>
            <p:nvPr/>
          </p:nvSpPr>
          <p:spPr>
            <a:xfrm>
              <a:off x="723900" y="2138668"/>
              <a:ext cx="5198598" cy="2054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total time needed to complete 1 (One) series of work/Tasks from start to finish </a:t>
              </a:r>
            </a:p>
            <a:p>
              <a:pPr algn="just">
                <a:lnSpc>
                  <a:spcPct val="150000"/>
                </a:lnSpc>
              </a:pPr>
              <a:endParaRPr lang="en-US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64F950-7EED-44D0-AD19-969C74E83019}"/>
                </a:ext>
              </a:extLst>
            </p:cNvPr>
            <p:cNvSpPr txBox="1"/>
            <p:nvPr/>
          </p:nvSpPr>
          <p:spPr>
            <a:xfrm>
              <a:off x="723900" y="4096557"/>
              <a:ext cx="50863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End Goal : Cycle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8AC639-80D0-421E-BE0C-1E7DA200279E}"/>
                </a:ext>
              </a:extLst>
            </p:cNvPr>
            <p:cNvSpPr txBox="1"/>
            <p:nvPr/>
          </p:nvSpPr>
          <p:spPr>
            <a:xfrm>
              <a:off x="4181475" y="4096557"/>
              <a:ext cx="19431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Takt Time </a:t>
              </a:r>
              <a:endPara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Equals 10">
              <a:extLst>
                <a:ext uri="{FF2B5EF4-FFF2-40B4-BE49-F238E27FC236}">
                  <a16:creationId xmlns:a16="http://schemas.microsoft.com/office/drawing/2014/main" id="{C115E821-25FA-4525-B416-DCD14009E60A}"/>
                </a:ext>
              </a:extLst>
            </p:cNvPr>
            <p:cNvSpPr/>
            <p:nvPr/>
          </p:nvSpPr>
          <p:spPr>
            <a:xfrm>
              <a:off x="3928403" y="4193333"/>
              <a:ext cx="253072" cy="226389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35007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D42220B-1B6F-4C5D-9EB9-48BC4072E4E8}"/>
              </a:ext>
            </a:extLst>
          </p:cNvPr>
          <p:cNvGrpSpPr/>
          <p:nvPr/>
        </p:nvGrpSpPr>
        <p:grpSpPr>
          <a:xfrm>
            <a:off x="1698477" y="1892180"/>
            <a:ext cx="8395341" cy="1454031"/>
            <a:chOff x="1295399" y="1422400"/>
            <a:chExt cx="9164061" cy="174879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2BD6B00-CE14-4574-96BF-67D4806B6A77}"/>
                </a:ext>
              </a:extLst>
            </p:cNvPr>
            <p:cNvGrpSpPr/>
            <p:nvPr/>
          </p:nvGrpSpPr>
          <p:grpSpPr>
            <a:xfrm>
              <a:off x="1295399" y="1422400"/>
              <a:ext cx="9156701" cy="470712"/>
              <a:chOff x="1295399" y="1422400"/>
              <a:chExt cx="9156701" cy="470712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6547A31-F480-4CB5-9F40-D36B2CE58AD9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8B1CFC3-F5EF-41EF-8B46-8003CCF110B2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D4C532-954C-4F5B-AE2E-DF646B8CBA30}"/>
                  </a:ext>
                </a:extLst>
              </p:cNvPr>
              <p:cNvCxnSpPr/>
              <p:nvPr/>
            </p:nvCxnSpPr>
            <p:spPr>
              <a:xfrm>
                <a:off x="1295399" y="189311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6474253-BFBB-49D7-A277-61125746664F}"/>
                </a:ext>
              </a:extLst>
            </p:cNvPr>
            <p:cNvGrpSpPr/>
            <p:nvPr/>
          </p:nvGrpSpPr>
          <p:grpSpPr>
            <a:xfrm>
              <a:off x="1302760" y="2108200"/>
              <a:ext cx="9156700" cy="442137"/>
              <a:chOff x="1295400" y="1422400"/>
              <a:chExt cx="9156700" cy="442137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81D6548-D926-4870-8371-1FC954B6D3E0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3C1327-335D-4DBB-BD58-B35133099D8D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BCF16CA-2B4B-4984-9A05-7BC53D80E505}"/>
                  </a:ext>
                </a:extLst>
              </p:cNvPr>
              <p:cNvCxnSpPr/>
              <p:nvPr/>
            </p:nvCxnSpPr>
            <p:spPr>
              <a:xfrm>
                <a:off x="1295400" y="1864537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53BDFF6-46F1-42B0-A237-8F21735B72D0}"/>
                </a:ext>
              </a:extLst>
            </p:cNvPr>
            <p:cNvGrpSpPr/>
            <p:nvPr/>
          </p:nvGrpSpPr>
          <p:grpSpPr>
            <a:xfrm>
              <a:off x="1295400" y="2757635"/>
              <a:ext cx="9156700" cy="413562"/>
              <a:chOff x="1295400" y="1422400"/>
              <a:chExt cx="9156700" cy="413562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395576D-0459-41D9-A5E9-D3F3BC48BAF1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4121E79-92C7-46CE-810B-DDEBA8144887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892AEAD-3CE1-4D77-BAF6-35D4B8EBE736}"/>
                  </a:ext>
                </a:extLst>
              </p:cNvPr>
              <p:cNvCxnSpPr/>
              <p:nvPr/>
            </p:nvCxnSpPr>
            <p:spPr>
              <a:xfrm>
                <a:off x="1295400" y="18359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BC32A22-A797-4BD2-9FD4-48D325DE737B}"/>
              </a:ext>
            </a:extLst>
          </p:cNvPr>
          <p:cNvGrpSpPr/>
          <p:nvPr/>
        </p:nvGrpSpPr>
        <p:grpSpPr>
          <a:xfrm>
            <a:off x="1698478" y="3497204"/>
            <a:ext cx="8398711" cy="1818772"/>
            <a:chOff x="1291720" y="1422400"/>
            <a:chExt cx="9167740" cy="218748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AC064FD-08D3-48EE-BA27-A835A7431C04}"/>
                </a:ext>
              </a:extLst>
            </p:cNvPr>
            <p:cNvGrpSpPr/>
            <p:nvPr/>
          </p:nvGrpSpPr>
          <p:grpSpPr>
            <a:xfrm>
              <a:off x="1295400" y="1422400"/>
              <a:ext cx="9156700" cy="470712"/>
              <a:chOff x="1295400" y="1422400"/>
              <a:chExt cx="9156700" cy="470712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CC36A-8687-434E-8261-598AD90BD3F9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834F9B2-96E7-40EE-A43D-CE65C1329B64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FB7FD36-617B-4311-A444-0B95F3017727}"/>
                  </a:ext>
                </a:extLst>
              </p:cNvPr>
              <p:cNvCxnSpPr/>
              <p:nvPr/>
            </p:nvCxnSpPr>
            <p:spPr>
              <a:xfrm>
                <a:off x="1295400" y="189311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B24ED5D-847F-499D-9E53-70A8311F0DA5}"/>
                </a:ext>
              </a:extLst>
            </p:cNvPr>
            <p:cNvGrpSpPr/>
            <p:nvPr/>
          </p:nvGrpSpPr>
          <p:grpSpPr>
            <a:xfrm>
              <a:off x="1291720" y="2108200"/>
              <a:ext cx="9167740" cy="1501680"/>
              <a:chOff x="1284360" y="1422400"/>
              <a:chExt cx="9167740" cy="1501680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D364193-834E-4DF4-B6CB-7E93CBF7F8DE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EC53CBC-0169-4083-A180-61384C62D8CB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F16371C-4E1F-4D6E-964C-2637517382E9}"/>
                  </a:ext>
                </a:extLst>
              </p:cNvPr>
              <p:cNvCxnSpPr/>
              <p:nvPr/>
            </p:nvCxnSpPr>
            <p:spPr>
              <a:xfrm>
                <a:off x="1295400" y="1864537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1E6B77E-F252-42C6-A536-848391250013}"/>
                  </a:ext>
                </a:extLst>
              </p:cNvPr>
              <p:cNvCxnSpPr/>
              <p:nvPr/>
            </p:nvCxnSpPr>
            <p:spPr>
              <a:xfrm>
                <a:off x="1284360" y="2705005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3D41E90-904F-4170-8658-307376961461}"/>
                  </a:ext>
                </a:extLst>
              </p:cNvPr>
              <p:cNvCxnSpPr/>
              <p:nvPr/>
            </p:nvCxnSpPr>
            <p:spPr>
              <a:xfrm>
                <a:off x="1284360" y="292408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5728D66-9EEE-445C-9990-B530CE1EC16F}"/>
                </a:ext>
              </a:extLst>
            </p:cNvPr>
            <p:cNvGrpSpPr/>
            <p:nvPr/>
          </p:nvGrpSpPr>
          <p:grpSpPr>
            <a:xfrm>
              <a:off x="1295400" y="2757635"/>
              <a:ext cx="9156700" cy="413562"/>
              <a:chOff x="1295400" y="1422400"/>
              <a:chExt cx="9156700" cy="413562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AE04D8C-BF16-4FBE-9B22-99E21CC7375C}"/>
                  </a:ext>
                </a:extLst>
              </p:cNvPr>
              <p:cNvCxnSpPr/>
              <p:nvPr/>
            </p:nvCxnSpPr>
            <p:spPr>
              <a:xfrm>
                <a:off x="1295400" y="1422400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0881170-F541-413F-96A1-DC9B7D56F3E2}"/>
                  </a:ext>
                </a:extLst>
              </p:cNvPr>
              <p:cNvCxnSpPr/>
              <p:nvPr/>
            </p:nvCxnSpPr>
            <p:spPr>
              <a:xfrm>
                <a:off x="1295400" y="16454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35603D8-61CF-489E-BDF6-BF618D91E5F4}"/>
                  </a:ext>
                </a:extLst>
              </p:cNvPr>
              <p:cNvCxnSpPr/>
              <p:nvPr/>
            </p:nvCxnSpPr>
            <p:spPr>
              <a:xfrm>
                <a:off x="1295400" y="1835962"/>
                <a:ext cx="91567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82454FB-1E2F-403B-B680-3BB027F0AEC0}"/>
              </a:ext>
            </a:extLst>
          </p:cNvPr>
          <p:cNvSpPr txBox="1"/>
          <p:nvPr/>
        </p:nvSpPr>
        <p:spPr>
          <a:xfrm>
            <a:off x="1337401" y="177702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F944868-BE0A-43B9-9EE5-249B56934BC0}"/>
              </a:ext>
            </a:extLst>
          </p:cNvPr>
          <p:cNvSpPr txBox="1"/>
          <p:nvPr/>
        </p:nvSpPr>
        <p:spPr>
          <a:xfrm>
            <a:off x="1337401" y="1965122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0259EDC-8B43-43D7-B71B-054369722682}"/>
              </a:ext>
            </a:extLst>
          </p:cNvPr>
          <p:cNvSpPr txBox="1"/>
          <p:nvPr/>
        </p:nvSpPr>
        <p:spPr>
          <a:xfrm>
            <a:off x="1337401" y="2153219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D9217D0-7B1C-4CC3-9186-7D5FBE8F9A12}"/>
              </a:ext>
            </a:extLst>
          </p:cNvPr>
          <p:cNvSpPr txBox="1"/>
          <p:nvPr/>
        </p:nvSpPr>
        <p:spPr>
          <a:xfrm>
            <a:off x="1337401" y="2338682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D395CAC-B657-44CF-A2E1-2A2BBC186FB2}"/>
              </a:ext>
            </a:extLst>
          </p:cNvPr>
          <p:cNvSpPr txBox="1"/>
          <p:nvPr/>
        </p:nvSpPr>
        <p:spPr>
          <a:xfrm>
            <a:off x="1337401" y="252064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0BDAEC-910A-4187-9136-44758D01ED70}"/>
              </a:ext>
            </a:extLst>
          </p:cNvPr>
          <p:cNvSpPr txBox="1"/>
          <p:nvPr/>
        </p:nvSpPr>
        <p:spPr>
          <a:xfrm>
            <a:off x="1337401" y="265775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1A7573A-9854-428A-8499-45B33F3C06A4}"/>
              </a:ext>
            </a:extLst>
          </p:cNvPr>
          <p:cNvSpPr txBox="1"/>
          <p:nvPr/>
        </p:nvSpPr>
        <p:spPr>
          <a:xfrm>
            <a:off x="1337401" y="286784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512E27A-47F2-4E46-9BA4-4D809BE988E7}"/>
              </a:ext>
            </a:extLst>
          </p:cNvPr>
          <p:cNvSpPr txBox="1"/>
          <p:nvPr/>
        </p:nvSpPr>
        <p:spPr>
          <a:xfrm>
            <a:off x="1337401" y="3059088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080659B-0A3F-4ED3-8173-DEDD1A30D557}"/>
              </a:ext>
            </a:extLst>
          </p:cNvPr>
          <p:cNvSpPr txBox="1"/>
          <p:nvPr/>
        </p:nvSpPr>
        <p:spPr>
          <a:xfrm>
            <a:off x="1337401" y="339225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4799475-FAC6-4ACA-BCB6-D4F7491E199C}"/>
              </a:ext>
            </a:extLst>
          </p:cNvPr>
          <p:cNvSpPr txBox="1"/>
          <p:nvPr/>
        </p:nvSpPr>
        <p:spPr>
          <a:xfrm>
            <a:off x="1337401" y="322071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C7BAEC5-D254-4E0F-A950-40443ABDB032}"/>
              </a:ext>
            </a:extLst>
          </p:cNvPr>
          <p:cNvSpPr txBox="1"/>
          <p:nvPr/>
        </p:nvSpPr>
        <p:spPr>
          <a:xfrm>
            <a:off x="1334465" y="3549856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487E78-0A38-4E57-A3D2-9804F698EB6A}"/>
              </a:ext>
            </a:extLst>
          </p:cNvPr>
          <p:cNvSpPr txBox="1"/>
          <p:nvPr/>
        </p:nvSpPr>
        <p:spPr>
          <a:xfrm>
            <a:off x="1334465" y="373795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AC062D-C9A8-4078-B3E0-1DE88B248411}"/>
              </a:ext>
            </a:extLst>
          </p:cNvPr>
          <p:cNvSpPr txBox="1"/>
          <p:nvPr/>
        </p:nvSpPr>
        <p:spPr>
          <a:xfrm>
            <a:off x="1334465" y="3926051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86071A-C131-4DC5-9A31-33F90759C855}"/>
              </a:ext>
            </a:extLst>
          </p:cNvPr>
          <p:cNvSpPr txBox="1"/>
          <p:nvPr/>
        </p:nvSpPr>
        <p:spPr>
          <a:xfrm>
            <a:off x="1334465" y="4111514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03236-F3C6-4265-9557-3F57E29D6A41}"/>
              </a:ext>
            </a:extLst>
          </p:cNvPr>
          <p:cNvSpPr txBox="1"/>
          <p:nvPr/>
        </p:nvSpPr>
        <p:spPr>
          <a:xfrm>
            <a:off x="1334465" y="4293473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4B2118-6FB6-4483-8888-D6FB69B55A8B}"/>
              </a:ext>
            </a:extLst>
          </p:cNvPr>
          <p:cNvSpPr txBox="1"/>
          <p:nvPr/>
        </p:nvSpPr>
        <p:spPr>
          <a:xfrm>
            <a:off x="1334465" y="4430586"/>
            <a:ext cx="390070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61B11E-2ACD-45B3-9D8B-E6FCC59B6E3F}"/>
              </a:ext>
            </a:extLst>
          </p:cNvPr>
          <p:cNvSpPr txBox="1"/>
          <p:nvPr/>
        </p:nvSpPr>
        <p:spPr>
          <a:xfrm>
            <a:off x="1334465" y="4640675"/>
            <a:ext cx="381849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011CD4-670C-4C89-BC53-DBDC32A4D66F}"/>
              </a:ext>
            </a:extLst>
          </p:cNvPr>
          <p:cNvSpPr txBox="1"/>
          <p:nvPr/>
        </p:nvSpPr>
        <p:spPr>
          <a:xfrm>
            <a:off x="1334465" y="4831920"/>
            <a:ext cx="427894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4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0C0852-8554-41E6-897D-934756F9DF7C}"/>
              </a:ext>
            </a:extLst>
          </p:cNvPr>
          <p:cNvSpPr txBox="1"/>
          <p:nvPr/>
        </p:nvSpPr>
        <p:spPr>
          <a:xfrm>
            <a:off x="1420454" y="5165085"/>
            <a:ext cx="289758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ED8D94D-D1A4-47E7-AAEF-21754DB73F82}"/>
              </a:ext>
            </a:extLst>
          </p:cNvPr>
          <p:cNvSpPr txBox="1"/>
          <p:nvPr/>
        </p:nvSpPr>
        <p:spPr>
          <a:xfrm>
            <a:off x="1334465" y="4993543"/>
            <a:ext cx="381849" cy="230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A53FD9-C10E-404D-9B65-1F8170CF1EBB}"/>
              </a:ext>
            </a:extLst>
          </p:cNvPr>
          <p:cNvSpPr/>
          <p:nvPr/>
        </p:nvSpPr>
        <p:spPr>
          <a:xfrm>
            <a:off x="3144893" y="3316552"/>
            <a:ext cx="1042288" cy="19883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AA7FB2-E207-4E8E-9AB6-0439822B6C7C}"/>
              </a:ext>
            </a:extLst>
          </p:cNvPr>
          <p:cNvSpPr/>
          <p:nvPr/>
        </p:nvSpPr>
        <p:spPr>
          <a:xfrm>
            <a:off x="4346611" y="4293473"/>
            <a:ext cx="1042288" cy="1011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C500F0-0451-458A-9A15-44C087FEE81B}"/>
              </a:ext>
            </a:extLst>
          </p:cNvPr>
          <p:cNvSpPr/>
          <p:nvPr/>
        </p:nvSpPr>
        <p:spPr>
          <a:xfrm>
            <a:off x="5568932" y="4870984"/>
            <a:ext cx="1042288" cy="437070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9EBF5F-38E7-41DF-B3BD-54E4B40D7663}"/>
              </a:ext>
            </a:extLst>
          </p:cNvPr>
          <p:cNvSpPr/>
          <p:nvPr/>
        </p:nvSpPr>
        <p:spPr>
          <a:xfrm>
            <a:off x="6942663" y="2462385"/>
            <a:ext cx="1042288" cy="2856228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C083304-278E-4934-BB2B-508756EB5973}"/>
              </a:ext>
            </a:extLst>
          </p:cNvPr>
          <p:cNvSpPr/>
          <p:nvPr/>
        </p:nvSpPr>
        <p:spPr>
          <a:xfrm>
            <a:off x="8261878" y="3277488"/>
            <a:ext cx="1042288" cy="2041126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check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142B46-1D94-4B73-9533-5AD098B8FBF9}"/>
              </a:ext>
            </a:extLst>
          </p:cNvPr>
          <p:cNvSpPr txBox="1"/>
          <p:nvPr/>
        </p:nvSpPr>
        <p:spPr>
          <a:xfrm>
            <a:off x="2170435" y="1514989"/>
            <a:ext cx="51167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CED1E1-A2A9-4E67-8543-EA853E2DCB81}"/>
              </a:ext>
            </a:extLst>
          </p:cNvPr>
          <p:cNvSpPr txBox="1"/>
          <p:nvPr/>
        </p:nvSpPr>
        <p:spPr>
          <a:xfrm>
            <a:off x="3297601" y="2901572"/>
            <a:ext cx="774879" cy="332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24.1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86676A-6514-4A36-923A-D44C4B35FE1F}"/>
              </a:ext>
            </a:extLst>
          </p:cNvPr>
          <p:cNvSpPr txBox="1"/>
          <p:nvPr/>
        </p:nvSpPr>
        <p:spPr>
          <a:xfrm>
            <a:off x="4475523" y="3907704"/>
            <a:ext cx="774879" cy="332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13.8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8A0A6D-0130-400A-B290-9B976E4E388B}"/>
              </a:ext>
            </a:extLst>
          </p:cNvPr>
          <p:cNvSpPr txBox="1"/>
          <p:nvPr/>
        </p:nvSpPr>
        <p:spPr>
          <a:xfrm>
            <a:off x="5766069" y="4473384"/>
            <a:ext cx="607142" cy="332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6.9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339435-24CF-4AC0-825E-A1C32A4279D8}"/>
              </a:ext>
            </a:extLst>
          </p:cNvPr>
          <p:cNvSpPr txBox="1"/>
          <p:nvPr/>
        </p:nvSpPr>
        <p:spPr>
          <a:xfrm>
            <a:off x="6797921" y="2031018"/>
            <a:ext cx="74939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B1E2473-5DAE-42B3-BA1A-DDFCE516A9F8}"/>
              </a:ext>
            </a:extLst>
          </p:cNvPr>
          <p:cNvSpPr txBox="1"/>
          <p:nvPr/>
        </p:nvSpPr>
        <p:spPr>
          <a:xfrm>
            <a:off x="8346028" y="2872022"/>
            <a:ext cx="774879" cy="332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25.3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0AF90C-8B15-4504-A82A-3CF82E5582BB}"/>
              </a:ext>
            </a:extLst>
          </p:cNvPr>
          <p:cNvCxnSpPr>
            <a:stCxn id="116" idx="3"/>
          </p:cNvCxnSpPr>
          <p:nvPr/>
        </p:nvCxnSpPr>
        <p:spPr>
          <a:xfrm>
            <a:off x="1727471" y="3335866"/>
            <a:ext cx="8691047" cy="10344"/>
          </a:xfrm>
          <a:prstGeom prst="line">
            <a:avLst/>
          </a:prstGeom>
          <a:ln w="76200">
            <a:solidFill>
              <a:srgbClr val="DB71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AEE8480-EFF5-4D00-8733-0C5BEE149260}"/>
              </a:ext>
            </a:extLst>
          </p:cNvPr>
          <p:cNvSpPr txBox="1"/>
          <p:nvPr/>
        </p:nvSpPr>
        <p:spPr>
          <a:xfrm>
            <a:off x="10371979" y="2986877"/>
            <a:ext cx="1205732" cy="793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 </a:t>
            </a:r>
          </a:p>
          <a:p>
            <a:r>
              <a:rPr lang="en-US" sz="2800" b="1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9D9D605-978A-4FA9-8635-09789CF1FCED}"/>
              </a:ext>
            </a:extLst>
          </p:cNvPr>
          <p:cNvSpPr txBox="1"/>
          <p:nvPr/>
        </p:nvSpPr>
        <p:spPr>
          <a:xfrm>
            <a:off x="1901437" y="5310568"/>
            <a:ext cx="10930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Operator-1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body case, locking nut 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72F2B6-F0B4-4281-826B-C7ECFF162BEE}"/>
              </a:ext>
            </a:extLst>
          </p:cNvPr>
          <p:cNvSpPr txBox="1"/>
          <p:nvPr/>
        </p:nvSpPr>
        <p:spPr>
          <a:xfrm>
            <a:off x="3125447" y="5333898"/>
            <a:ext cx="1078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Operator-2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back grille and tapping screw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1BD3A49-3595-4FA7-B8AA-3A9EB13C6348}"/>
              </a:ext>
            </a:extLst>
          </p:cNvPr>
          <p:cNvSpPr txBox="1"/>
          <p:nvPr/>
        </p:nvSpPr>
        <p:spPr>
          <a:xfrm>
            <a:off x="4284559" y="5328433"/>
            <a:ext cx="1031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Operator-3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blade and blade holder 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C5A0EAA-0772-482D-8DE9-7E4F75CECB30}"/>
              </a:ext>
            </a:extLst>
          </p:cNvPr>
          <p:cNvSpPr txBox="1"/>
          <p:nvPr/>
        </p:nvSpPr>
        <p:spPr>
          <a:xfrm>
            <a:off x="5564717" y="5352141"/>
            <a:ext cx="1084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Operator-4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AF7B2C-935A-4932-84F2-582CA66D51E6}"/>
              </a:ext>
            </a:extLst>
          </p:cNvPr>
          <p:cNvSpPr txBox="1"/>
          <p:nvPr/>
        </p:nvSpPr>
        <p:spPr>
          <a:xfrm>
            <a:off x="6949669" y="5338056"/>
            <a:ext cx="1113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Operator-5</a:t>
            </a:r>
          </a:p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front grille &amp; cover 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8967AD-B1CC-4197-B1F5-2C5595325604}"/>
              </a:ext>
            </a:extLst>
          </p:cNvPr>
          <p:cNvSpPr txBox="1"/>
          <p:nvPr/>
        </p:nvSpPr>
        <p:spPr>
          <a:xfrm>
            <a:off x="8145205" y="5360015"/>
            <a:ext cx="1533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Operator-6</a:t>
            </a:r>
          </a:p>
          <a:p>
            <a:pPr algn="ctr"/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8068DFA-1EF4-4631-B693-77CF6302B7AB}"/>
              </a:ext>
            </a:extLst>
          </p:cNvPr>
          <p:cNvSpPr txBox="1"/>
          <p:nvPr/>
        </p:nvSpPr>
        <p:spPr>
          <a:xfrm>
            <a:off x="8346028" y="5618591"/>
            <a:ext cx="160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13D8038-6FE3-4203-B20A-0B3066DBCA6E}"/>
              </a:ext>
            </a:extLst>
          </p:cNvPr>
          <p:cNvSpPr txBox="1"/>
          <p:nvPr/>
        </p:nvSpPr>
        <p:spPr>
          <a:xfrm rot="16200000">
            <a:off x="-112756" y="3498001"/>
            <a:ext cx="2293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(Second)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1759E15-A509-4728-8860-7B7088F76359}"/>
              </a:ext>
            </a:extLst>
          </p:cNvPr>
          <p:cNvSpPr/>
          <p:nvPr/>
        </p:nvSpPr>
        <p:spPr>
          <a:xfrm>
            <a:off x="5943562" y="4223030"/>
            <a:ext cx="155576" cy="159057"/>
          </a:xfrm>
          <a:prstGeom prst="ellipse">
            <a:avLst/>
          </a:prstGeom>
          <a:ln w="38100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DC72B0-4516-4431-8957-43C92AD345E6}"/>
              </a:ext>
            </a:extLst>
          </p:cNvPr>
          <p:cNvGrpSpPr/>
          <p:nvPr/>
        </p:nvGrpSpPr>
        <p:grpSpPr>
          <a:xfrm>
            <a:off x="2338197" y="1064260"/>
            <a:ext cx="6404484" cy="3223642"/>
            <a:chOff x="2338197" y="1064260"/>
            <a:chExt cx="6404484" cy="3223642"/>
          </a:xfrm>
          <a:solidFill>
            <a:srgbClr val="177C72"/>
          </a:solidFill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5ACFECF-DFE1-4167-B4EE-510EFFAEFDC3}"/>
                </a:ext>
              </a:extLst>
            </p:cNvPr>
            <p:cNvGrpSpPr/>
            <p:nvPr/>
          </p:nvGrpSpPr>
          <p:grpSpPr>
            <a:xfrm flipH="1">
              <a:off x="6090076" y="1163838"/>
              <a:ext cx="2652605" cy="1658318"/>
              <a:chOff x="2001946" y="952742"/>
              <a:chExt cx="2652605" cy="1658318"/>
            </a:xfrm>
            <a:grpFill/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6EF4A223-51E1-440D-B3B6-4BA45D89C990}"/>
                  </a:ext>
                </a:extLst>
              </p:cNvPr>
              <p:cNvGrpSpPr/>
              <p:nvPr/>
            </p:nvGrpSpPr>
            <p:grpSpPr>
              <a:xfrm>
                <a:off x="2079734" y="952742"/>
                <a:ext cx="2574817" cy="1554480"/>
                <a:chOff x="2091640" y="909637"/>
                <a:chExt cx="2574817" cy="6530465"/>
              </a:xfrm>
              <a:grpFill/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8F2CD922-5DDF-486B-8615-5FFFD71ECAAA}"/>
                    </a:ext>
                  </a:extLst>
                </p:cNvPr>
                <p:cNvCxnSpPr/>
                <p:nvPr/>
              </p:nvCxnSpPr>
              <p:spPr>
                <a:xfrm flipV="1">
                  <a:off x="2091640" y="909637"/>
                  <a:ext cx="0" cy="6530465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E7D08A96-49E4-4BEE-88B5-E0F4C49A531A}"/>
                    </a:ext>
                  </a:extLst>
                </p:cNvPr>
                <p:cNvCxnSpPr/>
                <p:nvPr/>
              </p:nvCxnSpPr>
              <p:spPr>
                <a:xfrm>
                  <a:off x="2093353" y="912019"/>
                  <a:ext cx="2573104" cy="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D308160-6BB1-49D7-AAD3-CE9B878E9021}"/>
                  </a:ext>
                </a:extLst>
              </p:cNvPr>
              <p:cNvSpPr/>
              <p:nvPr/>
            </p:nvSpPr>
            <p:spPr>
              <a:xfrm>
                <a:off x="2001946" y="2452003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0AB8662-629E-42CB-9ED0-6B6E4BD9FBDD}"/>
                </a:ext>
              </a:extLst>
            </p:cNvPr>
            <p:cNvGrpSpPr/>
            <p:nvPr/>
          </p:nvGrpSpPr>
          <p:grpSpPr>
            <a:xfrm>
              <a:off x="2338197" y="1188847"/>
              <a:ext cx="2652605" cy="235890"/>
              <a:chOff x="2001946" y="952770"/>
              <a:chExt cx="2652605" cy="235890"/>
            </a:xfrm>
            <a:grpFill/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9DF29E3-A3A1-4AA7-BF07-E3726291731A}"/>
                  </a:ext>
                </a:extLst>
              </p:cNvPr>
              <p:cNvGrpSpPr/>
              <p:nvPr/>
            </p:nvGrpSpPr>
            <p:grpSpPr>
              <a:xfrm>
                <a:off x="2079734" y="952770"/>
                <a:ext cx="2574817" cy="87075"/>
                <a:chOff x="2091640" y="909637"/>
                <a:chExt cx="2574817" cy="365760"/>
              </a:xfrm>
              <a:grpFill/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6333EB9F-676B-47FC-94C2-1EB49192A88A}"/>
                    </a:ext>
                  </a:extLst>
                </p:cNvPr>
                <p:cNvCxnSpPr/>
                <p:nvPr/>
              </p:nvCxnSpPr>
              <p:spPr>
                <a:xfrm flipV="1">
                  <a:off x="2091640" y="909637"/>
                  <a:ext cx="0" cy="36576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5AB349B1-0B00-4A69-9CF2-DDB414269BFC}"/>
                    </a:ext>
                  </a:extLst>
                </p:cNvPr>
                <p:cNvCxnSpPr/>
                <p:nvPr/>
              </p:nvCxnSpPr>
              <p:spPr>
                <a:xfrm>
                  <a:off x="2093353" y="912019"/>
                  <a:ext cx="2573104" cy="0"/>
                </a:xfrm>
                <a:prstGeom prst="line">
                  <a:avLst/>
                </a:prstGeom>
                <a:grpFill/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21DD9DD-13DC-4616-A9CC-9BF7FCFB9BE0}"/>
                  </a:ext>
                </a:extLst>
              </p:cNvPr>
              <p:cNvSpPr/>
              <p:nvPr/>
            </p:nvSpPr>
            <p:spPr>
              <a:xfrm>
                <a:off x="2001946" y="1029603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F194F51-3A9D-4BEA-A2F4-91BBCF469D37}"/>
                </a:ext>
              </a:extLst>
            </p:cNvPr>
            <p:cNvGrpSpPr/>
            <p:nvPr/>
          </p:nvGrpSpPr>
          <p:grpSpPr>
            <a:xfrm>
              <a:off x="3580541" y="1614902"/>
              <a:ext cx="1410261" cy="1295106"/>
              <a:chOff x="3256984" y="1249142"/>
              <a:chExt cx="1410261" cy="1295106"/>
            </a:xfrm>
            <a:grpFill/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AA70DAD-263D-4115-B0C8-A1164F9482CA}"/>
                  </a:ext>
                </a:extLst>
              </p:cNvPr>
              <p:cNvSpPr/>
              <p:nvPr/>
            </p:nvSpPr>
            <p:spPr>
              <a:xfrm>
                <a:off x="3256984" y="2385191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AD79D78-7A7E-46FC-ABBD-8DCFE11AD6C9}"/>
                  </a:ext>
                </a:extLst>
              </p:cNvPr>
              <p:cNvCxnSpPr>
                <a:stCxn id="166" idx="0"/>
              </p:cNvCxnSpPr>
              <p:nvPr/>
            </p:nvCxnSpPr>
            <p:spPr>
              <a:xfrm flipV="1">
                <a:off x="3334772" y="1249142"/>
                <a:ext cx="12202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6323A97-5598-4FA9-97B9-CD4AC614BE37}"/>
                  </a:ext>
                </a:extLst>
              </p:cNvPr>
              <p:cNvCxnSpPr/>
              <p:nvPr/>
            </p:nvCxnSpPr>
            <p:spPr>
              <a:xfrm>
                <a:off x="3334772" y="1249142"/>
                <a:ext cx="1332473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5F496C-AF01-4C73-B817-BEE6E99330F8}"/>
                </a:ext>
              </a:extLst>
            </p:cNvPr>
            <p:cNvGrpSpPr/>
            <p:nvPr/>
          </p:nvGrpSpPr>
          <p:grpSpPr>
            <a:xfrm>
              <a:off x="4773494" y="1777024"/>
              <a:ext cx="565860" cy="2134904"/>
              <a:chOff x="4449937" y="1411264"/>
              <a:chExt cx="565860" cy="2134904"/>
            </a:xfrm>
            <a:grpFill/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C774BB7-C22B-44CF-ABE6-026D280C17BD}"/>
                  </a:ext>
                </a:extLst>
              </p:cNvPr>
              <p:cNvCxnSpPr/>
              <p:nvPr/>
            </p:nvCxnSpPr>
            <p:spPr>
              <a:xfrm flipV="1">
                <a:off x="4515523" y="2318314"/>
                <a:ext cx="12202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A2FA278-18BB-4B90-AB7F-2D2583403FF6}"/>
                  </a:ext>
                </a:extLst>
              </p:cNvPr>
              <p:cNvSpPr/>
              <p:nvPr/>
            </p:nvSpPr>
            <p:spPr>
              <a:xfrm>
                <a:off x="4449937" y="3387111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3B10DA3-4EC8-4734-9FA7-DDECC57E3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378" y="2332856"/>
                <a:ext cx="490419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655FA00-4380-4270-99B4-A10F9A391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0152" y="1411264"/>
                <a:ext cx="5645" cy="934758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7B94FD-E10F-4AF9-96C6-E8F4BB108D84}"/>
                </a:ext>
              </a:extLst>
            </p:cNvPr>
            <p:cNvGrpSpPr/>
            <p:nvPr/>
          </p:nvGrpSpPr>
          <p:grpSpPr>
            <a:xfrm>
              <a:off x="6018666" y="1777024"/>
              <a:ext cx="249661" cy="2510878"/>
              <a:chOff x="5704667" y="1411264"/>
              <a:chExt cx="500282" cy="2510878"/>
            </a:xfrm>
            <a:grpFill/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D03870B-5829-4EE7-B4A7-C8F8B1A76C50}"/>
                  </a:ext>
                </a:extLst>
              </p:cNvPr>
              <p:cNvCxnSpPr/>
              <p:nvPr/>
            </p:nvCxnSpPr>
            <p:spPr>
              <a:xfrm flipV="1">
                <a:off x="5704667" y="2786093"/>
                <a:ext cx="12201" cy="1136049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55B5F57-4FD1-4C5D-A0C1-71E948133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4530" y="2803015"/>
                <a:ext cx="490419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565C72E-B7D1-4FF9-90EE-3CAD75192A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0220" y="1411264"/>
                <a:ext cx="0" cy="1404917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CC78EF-1321-49B8-AA86-C0CA02EC85D6}"/>
                </a:ext>
              </a:extLst>
            </p:cNvPr>
            <p:cNvSpPr/>
            <p:nvPr/>
          </p:nvSpPr>
          <p:spPr>
            <a:xfrm>
              <a:off x="4929070" y="1064260"/>
              <a:ext cx="2395429" cy="747910"/>
            </a:xfrm>
            <a:prstGeom prst="rect">
              <a:avLst/>
            </a:prstGeom>
            <a:grpFill/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CYCLE TIME 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C06A916-E0DE-49D3-8B19-91A2FFA1BA22}"/>
                </a:ext>
              </a:extLst>
            </p:cNvPr>
            <p:cNvGrpSpPr/>
            <p:nvPr/>
          </p:nvGrpSpPr>
          <p:grpSpPr>
            <a:xfrm flipH="1">
              <a:off x="6317931" y="1595059"/>
              <a:ext cx="1428753" cy="744262"/>
              <a:chOff x="3312101" y="1674537"/>
              <a:chExt cx="1428753" cy="744262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08EDA0EB-24D0-4D4C-88DF-E8FF32CC46A6}"/>
                  </a:ext>
                </a:extLst>
              </p:cNvPr>
              <p:cNvSpPr/>
              <p:nvPr/>
            </p:nvSpPr>
            <p:spPr>
              <a:xfrm>
                <a:off x="3312101" y="2259742"/>
                <a:ext cx="155576" cy="159057"/>
              </a:xfrm>
              <a:prstGeom prst="ellips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C686CEA-931E-4965-B4B3-A91257366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0804" y="1674537"/>
                <a:ext cx="0" cy="64008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CE2175F-6BF4-4DA4-BAC3-B17CB08F6A4C}"/>
                  </a:ext>
                </a:extLst>
              </p:cNvPr>
              <p:cNvCxnSpPr/>
              <p:nvPr/>
            </p:nvCxnSpPr>
            <p:spPr>
              <a:xfrm>
                <a:off x="3408381" y="1694380"/>
                <a:ext cx="1332473" cy="0"/>
              </a:xfrm>
              <a:prstGeom prst="line">
                <a:avLst/>
              </a:prstGeom>
              <a:grpFill/>
              <a:ln w="38100">
                <a:solidFill>
                  <a:srgbClr val="177C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0DA457D3-A429-479F-AF39-ECDA6C04CF02}"/>
              </a:ext>
            </a:extLst>
          </p:cNvPr>
          <p:cNvSpPr txBox="1"/>
          <p:nvPr/>
        </p:nvSpPr>
        <p:spPr>
          <a:xfrm>
            <a:off x="595008" y="374014"/>
            <a:ext cx="379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LOAD CHART 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1177B65-3E0D-4D8E-9803-B8C2FDFB665B}"/>
              </a:ext>
            </a:extLst>
          </p:cNvPr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4" name="Graphic 10">
            <a:extLst>
              <a:ext uri="{FF2B5EF4-FFF2-40B4-BE49-F238E27FC236}">
                <a16:creationId xmlns:a16="http://schemas.microsoft.com/office/drawing/2014/main" id="{6575BE60-C8E3-4401-B9F1-216B1BC9DD60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1C78A0-5FFA-497F-9973-E4E138CBC9F7}"/>
              </a:ext>
            </a:extLst>
          </p:cNvPr>
          <p:cNvGrpSpPr/>
          <p:nvPr/>
        </p:nvGrpSpPr>
        <p:grpSpPr>
          <a:xfrm>
            <a:off x="1965431" y="1961599"/>
            <a:ext cx="1079905" cy="3354375"/>
            <a:chOff x="1965431" y="1961599"/>
            <a:chExt cx="1079905" cy="335437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E3BB7E1-3C89-4D15-AD41-5F0E3749BDB1}"/>
                </a:ext>
              </a:extLst>
            </p:cNvPr>
            <p:cNvSpPr/>
            <p:nvPr/>
          </p:nvSpPr>
          <p:spPr>
            <a:xfrm>
              <a:off x="1984239" y="1984304"/>
              <a:ext cx="1042288" cy="3331670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A40E1C-7327-4214-BA40-334096BA252D}"/>
                </a:ext>
              </a:extLst>
            </p:cNvPr>
            <p:cNvSpPr/>
            <p:nvPr/>
          </p:nvSpPr>
          <p:spPr>
            <a:xfrm>
              <a:off x="1965431" y="1961599"/>
              <a:ext cx="1079905" cy="11888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Tighten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Using  Locking Nut 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B8DFBF1-ABB9-463B-923A-40C2A53FBD61}"/>
                </a:ext>
              </a:extLst>
            </p:cNvPr>
            <p:cNvSpPr/>
            <p:nvPr/>
          </p:nvSpPr>
          <p:spPr>
            <a:xfrm>
              <a:off x="1965431" y="3116649"/>
              <a:ext cx="1079905" cy="1517805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Put 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Power </a:t>
              </a:r>
            </a:p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Cord 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1DAF7-0493-4280-B4C1-E9EC66252B3C}"/>
              </a:ext>
            </a:extLst>
          </p:cNvPr>
          <p:cNvSpPr/>
          <p:nvPr/>
        </p:nvSpPr>
        <p:spPr>
          <a:xfrm>
            <a:off x="3144893" y="3362974"/>
            <a:ext cx="1042288" cy="1443079"/>
          </a:xfrm>
          <a:prstGeom prst="rect">
            <a:avLst/>
          </a:prstGeom>
          <a:solidFill>
            <a:srgbClr val="DB7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19893-2D96-4AA1-9673-B4DEA7E188DC}"/>
              </a:ext>
            </a:extLst>
          </p:cNvPr>
          <p:cNvSpPr/>
          <p:nvPr/>
        </p:nvSpPr>
        <p:spPr>
          <a:xfrm>
            <a:off x="4346611" y="4287902"/>
            <a:ext cx="1042288" cy="766506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 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89ECAAA-007B-4098-AE66-2B4189D54008}"/>
              </a:ext>
            </a:extLst>
          </p:cNvPr>
          <p:cNvSpPr/>
          <p:nvPr/>
        </p:nvSpPr>
        <p:spPr>
          <a:xfrm>
            <a:off x="5568932" y="4877651"/>
            <a:ext cx="1042288" cy="261585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121F0A0-3916-4238-8E37-D8FF7D9067A5}"/>
              </a:ext>
            </a:extLst>
          </p:cNvPr>
          <p:cNvSpPr/>
          <p:nvPr/>
        </p:nvSpPr>
        <p:spPr>
          <a:xfrm>
            <a:off x="6942663" y="2465330"/>
            <a:ext cx="1042288" cy="2505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Assembly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B462115-2471-4E65-95D9-028D65A2D85C}"/>
              </a:ext>
            </a:extLst>
          </p:cNvPr>
          <p:cNvSpPr txBox="1"/>
          <p:nvPr/>
        </p:nvSpPr>
        <p:spPr>
          <a:xfrm>
            <a:off x="8663180" y="1122818"/>
            <a:ext cx="3279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Abnormalities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action ? </a:t>
            </a:r>
          </a:p>
        </p:txBody>
      </p:sp>
    </p:spTree>
    <p:extLst>
      <p:ext uri="{BB962C8B-B14F-4D97-AF65-F5344CB8AC3E}">
        <p14:creationId xmlns:p14="http://schemas.microsoft.com/office/powerpoint/2010/main" val="412602746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9ACEEEF3-EE32-4C56-8FB9-296638845016}"/>
              </a:ext>
            </a:extLst>
          </p:cNvPr>
          <p:cNvSpPr txBox="1"/>
          <p:nvPr/>
        </p:nvSpPr>
        <p:spPr>
          <a:xfrm>
            <a:off x="1358530" y="1209717"/>
            <a:ext cx="958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Time required by the specific Unit to be careful from position A to Position B 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E9410E-02BB-4C40-891E-DCF84AA9EFA1}"/>
              </a:ext>
            </a:extLst>
          </p:cNvPr>
          <p:cNvGrpSpPr/>
          <p:nvPr/>
        </p:nvGrpSpPr>
        <p:grpSpPr>
          <a:xfrm>
            <a:off x="1146691" y="1664436"/>
            <a:ext cx="9898617" cy="3945551"/>
            <a:chOff x="1408438" y="1568183"/>
            <a:chExt cx="9898617" cy="394555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C56E4F2-D6A8-4D81-9A27-ECEC2A7B46DD}"/>
                </a:ext>
              </a:extLst>
            </p:cNvPr>
            <p:cNvSpPr/>
            <p:nvPr/>
          </p:nvSpPr>
          <p:spPr>
            <a:xfrm>
              <a:off x="1408438" y="2017430"/>
              <a:ext cx="2191871" cy="227545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4000" b="-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0CE93D1-C19D-4D2C-A60F-EF5D0AEDD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027" y="1568183"/>
              <a:ext cx="4734211" cy="2719649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84508B-1E08-491C-8D6A-A8C17D667172}"/>
                </a:ext>
              </a:extLst>
            </p:cNvPr>
            <p:cNvGrpSpPr/>
            <p:nvPr/>
          </p:nvGrpSpPr>
          <p:grpSpPr>
            <a:xfrm>
              <a:off x="9115184" y="1935902"/>
              <a:ext cx="2191871" cy="2275450"/>
              <a:chOff x="8609014" y="1927275"/>
              <a:chExt cx="2191871" cy="227545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453839C-A17F-4AF9-9D35-81AD514959B3}"/>
                  </a:ext>
                </a:extLst>
              </p:cNvPr>
              <p:cNvSpPr/>
              <p:nvPr/>
            </p:nvSpPr>
            <p:spPr>
              <a:xfrm>
                <a:off x="8609014" y="1927275"/>
                <a:ext cx="2191871" cy="2275450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 l="-102000" t="-4000" b="-37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8BDB86C-CC1C-437A-A83F-E28FC6E8C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9647" y="2881312"/>
                <a:ext cx="547687" cy="54768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D3820A4-D08C-4164-AADF-0AB17FC2C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8713" y="2881312"/>
                <a:ext cx="547688" cy="547688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DD76F-064F-46B4-B8E6-690629DF5B56}"/>
                </a:ext>
              </a:extLst>
            </p:cNvPr>
            <p:cNvSpPr txBox="1"/>
            <p:nvPr/>
          </p:nvSpPr>
          <p:spPr>
            <a:xfrm>
              <a:off x="1555977" y="5121743"/>
              <a:ext cx="1649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Request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57E97D-147C-450D-97C5-B65EBC5C004C}"/>
                </a:ext>
              </a:extLst>
            </p:cNvPr>
            <p:cNvSpPr txBox="1"/>
            <p:nvPr/>
          </p:nvSpPr>
          <p:spPr>
            <a:xfrm>
              <a:off x="9528727" y="5236735"/>
              <a:ext cx="16225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Customer Receive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C4473BB-4CE3-4042-9756-537186F072C0}"/>
                </a:ext>
              </a:extLst>
            </p:cNvPr>
            <p:cNvSpPr txBox="1"/>
            <p:nvPr/>
          </p:nvSpPr>
          <p:spPr>
            <a:xfrm>
              <a:off x="5608783" y="4266710"/>
              <a:ext cx="1202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CYCLE TIME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BB9507-5FE4-4192-BF47-95AA7D3669C3}"/>
                </a:ext>
              </a:extLst>
            </p:cNvPr>
            <p:cNvSpPr txBox="1"/>
            <p:nvPr/>
          </p:nvSpPr>
          <p:spPr>
            <a:xfrm>
              <a:off x="5151464" y="4865373"/>
              <a:ext cx="2321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LEAD TIME 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858C79D-4390-42D5-ADA0-2C2D6C942B72}"/>
                </a:ext>
              </a:extLst>
            </p:cNvPr>
            <p:cNvCxnSpPr/>
            <p:nvPr/>
          </p:nvCxnSpPr>
          <p:spPr>
            <a:xfrm>
              <a:off x="2148832" y="4672474"/>
              <a:ext cx="8138160" cy="0"/>
            </a:xfrm>
            <a:prstGeom prst="straightConnector1">
              <a:avLst/>
            </a:prstGeom>
            <a:ln w="57150">
              <a:solidFill>
                <a:srgbClr val="3DABB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DDF63D2-49F1-475A-B88F-863497019483}"/>
                </a:ext>
              </a:extLst>
            </p:cNvPr>
            <p:cNvCxnSpPr>
              <a:cxnSpLocks/>
            </p:cNvCxnSpPr>
            <p:nvPr/>
          </p:nvCxnSpPr>
          <p:spPr>
            <a:xfrm>
              <a:off x="3764948" y="4287832"/>
              <a:ext cx="5094371" cy="0"/>
            </a:xfrm>
            <a:prstGeom prst="straightConnector1">
              <a:avLst/>
            </a:prstGeom>
            <a:ln w="57150">
              <a:solidFill>
                <a:srgbClr val="DB712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17AB4CA-0BE6-4FF5-A2EB-42FACB3A9643}"/>
                </a:ext>
              </a:extLst>
            </p:cNvPr>
            <p:cNvSpPr/>
            <p:nvPr/>
          </p:nvSpPr>
          <p:spPr>
            <a:xfrm>
              <a:off x="10056362" y="4781693"/>
              <a:ext cx="551203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A263B7F-C93E-4369-AEC5-6E5595DF2DE9}"/>
                </a:ext>
              </a:extLst>
            </p:cNvPr>
            <p:cNvSpPr/>
            <p:nvPr/>
          </p:nvSpPr>
          <p:spPr>
            <a:xfrm>
              <a:off x="1953170" y="4752411"/>
              <a:ext cx="551203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6BEB43-F547-4328-91EA-6C9A25274926}"/>
                </a:ext>
              </a:extLst>
            </p:cNvPr>
            <p:cNvSpPr txBox="1"/>
            <p:nvPr/>
          </p:nvSpPr>
          <p:spPr>
            <a:xfrm>
              <a:off x="5580361" y="3915673"/>
              <a:ext cx="1495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Manufacturing 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3547077-4F0E-4BF9-AC83-C26F115983BE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4688D5-429A-48BA-96E3-2AF7D28534C2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Graphic 10">
              <a:extLst>
                <a:ext uri="{FF2B5EF4-FFF2-40B4-BE49-F238E27FC236}">
                  <a16:creationId xmlns:a16="http://schemas.microsoft.com/office/drawing/2014/main" id="{362B148E-3D3B-4F75-AA5E-0FAF3B97D220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0D83CE0-40D4-4F50-AA44-752D308405EA}"/>
              </a:ext>
            </a:extLst>
          </p:cNvPr>
          <p:cNvSpPr txBox="1"/>
          <p:nvPr/>
        </p:nvSpPr>
        <p:spPr>
          <a:xfrm>
            <a:off x="1151662" y="279024"/>
            <a:ext cx="610537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 TIME </a:t>
            </a:r>
          </a:p>
        </p:txBody>
      </p:sp>
    </p:spTree>
    <p:extLst>
      <p:ext uri="{BB962C8B-B14F-4D97-AF65-F5344CB8AC3E}">
        <p14:creationId xmlns:p14="http://schemas.microsoft.com/office/powerpoint/2010/main" val="420708360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655E0-F3C3-4D18-8757-4DCBC592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73" y="986235"/>
            <a:ext cx="9348853" cy="48855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16663E-60BF-4BD5-BA6F-E079FEAFA01C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161B1B-0AD7-4876-B20F-AFD1AFC82908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7CE4B42C-EA7A-4B20-A18B-8F4C8FF4E421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7E07FD-F5E6-46D9-9592-B49F36DD81A5}"/>
              </a:ext>
            </a:extLst>
          </p:cNvPr>
          <p:cNvSpPr txBox="1"/>
          <p:nvPr/>
        </p:nvSpPr>
        <p:spPr>
          <a:xfrm>
            <a:off x="1151662" y="279024"/>
            <a:ext cx="610537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 SYSTEM </a:t>
            </a:r>
          </a:p>
        </p:txBody>
      </p:sp>
    </p:spTree>
    <p:extLst>
      <p:ext uri="{BB962C8B-B14F-4D97-AF65-F5344CB8AC3E}">
        <p14:creationId xmlns:p14="http://schemas.microsoft.com/office/powerpoint/2010/main" val="1641272096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38A24A-3990-43A6-9D22-CF398D9FF827}"/>
              </a:ext>
            </a:extLst>
          </p:cNvPr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1BBB29-AD79-459C-A870-CA3C10D36F87}"/>
                </a:ext>
              </a:extLst>
            </p:cNvPr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Graphic 10">
              <a:extLst>
                <a:ext uri="{FF2B5EF4-FFF2-40B4-BE49-F238E27FC236}">
                  <a16:creationId xmlns:a16="http://schemas.microsoft.com/office/drawing/2014/main" id="{9C6CE58A-31AA-4148-BD7D-69D3BE925DC9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27120-3F78-4DD7-A723-5DB1A68421C0}"/>
              </a:ext>
            </a:extLst>
          </p:cNvPr>
          <p:cNvSpPr txBox="1"/>
          <p:nvPr/>
        </p:nvSpPr>
        <p:spPr>
          <a:xfrm>
            <a:off x="1151662" y="279024"/>
            <a:ext cx="610537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 SYSTEM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FBEC75B-6CF4-4229-A00A-B873E599F587}"/>
              </a:ext>
            </a:extLst>
          </p:cNvPr>
          <p:cNvGrpSpPr/>
          <p:nvPr/>
        </p:nvGrpSpPr>
        <p:grpSpPr>
          <a:xfrm>
            <a:off x="1092926" y="1519323"/>
            <a:ext cx="9956074" cy="4062327"/>
            <a:chOff x="1286986" y="1790334"/>
            <a:chExt cx="8429646" cy="36312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C9A9C75-C7FB-440C-B0CA-53006D023411}"/>
                </a:ext>
              </a:extLst>
            </p:cNvPr>
            <p:cNvGrpSpPr/>
            <p:nvPr/>
          </p:nvGrpSpPr>
          <p:grpSpPr>
            <a:xfrm>
              <a:off x="1357111" y="1790334"/>
              <a:ext cx="7888489" cy="1457399"/>
              <a:chOff x="1357111" y="1790334"/>
              <a:chExt cx="7888489" cy="145739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B1A542-B273-4792-AF00-AE15EBEDA5F6}"/>
                  </a:ext>
                </a:extLst>
              </p:cNvPr>
              <p:cNvSpPr txBox="1"/>
              <p:nvPr/>
            </p:nvSpPr>
            <p:spPr>
              <a:xfrm>
                <a:off x="1514838" y="2915961"/>
                <a:ext cx="12625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Raw Material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0B34E1-3350-4CC3-BE5F-6ED6C0E83F48}"/>
                  </a:ext>
                </a:extLst>
              </p:cNvPr>
              <p:cNvSpPr/>
              <p:nvPr/>
            </p:nvSpPr>
            <p:spPr>
              <a:xfrm>
                <a:off x="1357111" y="1790334"/>
                <a:ext cx="1577890" cy="1125627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CCA251-F603-45C5-BCC8-C1F286BC7F0C}"/>
                  </a:ext>
                </a:extLst>
              </p:cNvPr>
              <p:cNvSpPr/>
              <p:nvPr/>
            </p:nvSpPr>
            <p:spPr>
              <a:xfrm>
                <a:off x="3749333" y="1790335"/>
                <a:ext cx="1560910" cy="116314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D581DD-8797-49A2-ADD1-2E0133C61054}"/>
                  </a:ext>
                </a:extLst>
              </p:cNvPr>
              <p:cNvSpPr txBox="1"/>
              <p:nvPr/>
            </p:nvSpPr>
            <p:spPr>
              <a:xfrm>
                <a:off x="4204351" y="2915960"/>
                <a:ext cx="9421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Inventory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5ECEA5-0DFE-4743-89EA-489EC3040825}"/>
                  </a:ext>
                </a:extLst>
              </p:cNvPr>
              <p:cNvSpPr txBox="1"/>
              <p:nvPr/>
            </p:nvSpPr>
            <p:spPr>
              <a:xfrm>
                <a:off x="4467855" y="1809982"/>
                <a:ext cx="569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WIP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3F80D9-98B5-4C60-A9D7-CEE255BF447A}"/>
                  </a:ext>
                </a:extLst>
              </p:cNvPr>
              <p:cNvSpPr txBox="1"/>
              <p:nvPr/>
            </p:nvSpPr>
            <p:spPr>
              <a:xfrm>
                <a:off x="8356528" y="2087183"/>
                <a:ext cx="8323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Waiting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51E4BA-F8AF-4F73-87C1-DB5FBAFE8B06}"/>
                  </a:ext>
                </a:extLst>
              </p:cNvPr>
              <p:cNvSpPr txBox="1"/>
              <p:nvPr/>
            </p:nvSpPr>
            <p:spPr>
              <a:xfrm>
                <a:off x="8352438" y="2379193"/>
                <a:ext cx="627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WIP 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C54D28B-537C-40B9-A01D-79D2CB7297DD}"/>
                  </a:ext>
                </a:extLst>
              </p:cNvPr>
              <p:cNvGrpSpPr/>
              <p:nvPr/>
            </p:nvGrpSpPr>
            <p:grpSpPr>
              <a:xfrm>
                <a:off x="5865054" y="1884843"/>
                <a:ext cx="2426517" cy="1362890"/>
                <a:chOff x="6881759" y="1871066"/>
                <a:chExt cx="2426517" cy="136289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E387285-CC46-4E2F-A987-1F8169215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1759" y="1871066"/>
                  <a:ext cx="2426517" cy="1124530"/>
                </a:xfrm>
                <a:prstGeom prst="rect">
                  <a:avLst/>
                </a:prstGeom>
                <a:ln>
                  <a:solidFill>
                    <a:srgbClr val="DB7123"/>
                  </a:solidFill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6907363-465F-44AE-B3E3-24B6ADCE0FB6}"/>
                    </a:ext>
                  </a:extLst>
                </p:cNvPr>
                <p:cNvSpPr txBox="1"/>
                <p:nvPr/>
              </p:nvSpPr>
              <p:spPr>
                <a:xfrm>
                  <a:off x="7658169" y="2956957"/>
                  <a:ext cx="8723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Assembly </a:t>
                  </a:r>
                </a:p>
              </p:txBody>
            </p:sp>
          </p:grpSp>
          <p:sp>
            <p:nvSpPr>
              <p:cNvPr id="45" name="Arrow: Right 44">
                <a:extLst>
                  <a:ext uri="{FF2B5EF4-FFF2-40B4-BE49-F238E27FC236}">
                    <a16:creationId xmlns:a16="http://schemas.microsoft.com/office/drawing/2014/main" id="{4EF2566C-BBDF-4689-BBC2-1EE09C733A6D}"/>
                  </a:ext>
                </a:extLst>
              </p:cNvPr>
              <p:cNvSpPr/>
              <p:nvPr/>
            </p:nvSpPr>
            <p:spPr>
              <a:xfrm>
                <a:off x="8222120" y="2259832"/>
                <a:ext cx="1023480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C9599B6-F25E-4DD7-AD5A-40409F33FBCB}"/>
                </a:ext>
              </a:extLst>
            </p:cNvPr>
            <p:cNvSpPr/>
            <p:nvPr/>
          </p:nvSpPr>
          <p:spPr>
            <a:xfrm rot="5400000">
              <a:off x="8642382" y="3061118"/>
              <a:ext cx="575332" cy="314696"/>
            </a:xfrm>
            <a:prstGeom prst="rightArrow">
              <a:avLst>
                <a:gd name="adj1" fmla="val 41929"/>
                <a:gd name="adj2" fmla="val 50000"/>
              </a:avLst>
            </a:prstGeom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2DE33F3-598E-4C46-B8D0-995B2759ACCD}"/>
                </a:ext>
              </a:extLst>
            </p:cNvPr>
            <p:cNvGrpSpPr/>
            <p:nvPr/>
          </p:nvGrpSpPr>
          <p:grpSpPr>
            <a:xfrm>
              <a:off x="1286986" y="3287072"/>
              <a:ext cx="8429646" cy="2134527"/>
              <a:chOff x="1286986" y="3287072"/>
              <a:chExt cx="8429646" cy="213452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494A6D-CCDE-48F0-BE05-DB0A6574F52B}"/>
                  </a:ext>
                </a:extLst>
              </p:cNvPr>
              <p:cNvSpPr/>
              <p:nvPr/>
            </p:nvSpPr>
            <p:spPr>
              <a:xfrm>
                <a:off x="1357111" y="3818059"/>
                <a:ext cx="1450735" cy="1239560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l="-15000" r="-13000" b="-24000"/>
                </a:stretch>
              </a:blipFill>
              <a:ln>
                <a:solidFill>
                  <a:srgbClr val="DB7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B9BE521-D0D8-4072-A2FB-6680FCA089DE}"/>
                  </a:ext>
                </a:extLst>
              </p:cNvPr>
              <p:cNvSpPr/>
              <p:nvPr/>
            </p:nvSpPr>
            <p:spPr>
              <a:xfrm>
                <a:off x="8222120" y="3829910"/>
                <a:ext cx="1393519" cy="1265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33AA0FF0-BFA9-47E6-A80D-AA78EFD22A18}"/>
                  </a:ext>
                </a:extLst>
              </p:cNvPr>
              <p:cNvSpPr/>
              <p:nvPr/>
            </p:nvSpPr>
            <p:spPr>
              <a:xfrm rot="16200000">
                <a:off x="1805930" y="3417390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CE973-796E-4D17-9154-A8E9A19DBE68}"/>
                  </a:ext>
                </a:extLst>
              </p:cNvPr>
              <p:cNvSpPr txBox="1"/>
              <p:nvPr/>
            </p:nvSpPr>
            <p:spPr>
              <a:xfrm>
                <a:off x="5011294" y="5113822"/>
                <a:ext cx="17075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Long Cycle Time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24E97-DB76-480B-A45C-F9888332A8B0}"/>
                  </a:ext>
                </a:extLst>
              </p:cNvPr>
              <p:cNvSpPr txBox="1"/>
              <p:nvPr/>
            </p:nvSpPr>
            <p:spPr>
              <a:xfrm>
                <a:off x="1286986" y="5064562"/>
                <a:ext cx="1648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Production Control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BBE1694-C114-4CB4-BF95-CD904DBD0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0889" y="3818059"/>
                <a:ext cx="2653266" cy="1333622"/>
              </a:xfrm>
              <a:prstGeom prst="rect">
                <a:avLst/>
              </a:prstGeom>
              <a:ln>
                <a:solidFill>
                  <a:srgbClr val="DB7123"/>
                </a:solidFill>
              </a:ln>
            </p:spPr>
          </p:pic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F1B8F50-A4E9-4150-9301-A386CE48BACB}"/>
                  </a:ext>
                </a:extLst>
              </p:cNvPr>
              <p:cNvSpPr/>
              <p:nvPr/>
            </p:nvSpPr>
            <p:spPr>
              <a:xfrm rot="5400000">
                <a:off x="4400048" y="3461208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8ECF0B58-3EA5-4363-84A2-51E404DE159F}"/>
                  </a:ext>
                </a:extLst>
              </p:cNvPr>
              <p:cNvSpPr/>
              <p:nvPr/>
            </p:nvSpPr>
            <p:spPr>
              <a:xfrm rot="16200000">
                <a:off x="6679470" y="3461208"/>
                <a:ext cx="575332" cy="314696"/>
              </a:xfrm>
              <a:prstGeom prst="rightArrow">
                <a:avLst/>
              </a:prstGeom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15CDFE-7C04-4612-93BE-1899449D7483}"/>
                  </a:ext>
                </a:extLst>
              </p:cNvPr>
              <p:cNvSpPr txBox="1"/>
              <p:nvPr/>
            </p:nvSpPr>
            <p:spPr>
              <a:xfrm>
                <a:off x="5393462" y="3548141"/>
                <a:ext cx="7755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Turning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959712-6BD3-4533-AEC4-22198437D138}"/>
                  </a:ext>
                </a:extLst>
              </p:cNvPr>
              <p:cNvSpPr txBox="1"/>
              <p:nvPr/>
            </p:nvSpPr>
            <p:spPr>
              <a:xfrm>
                <a:off x="8222120" y="3563579"/>
                <a:ext cx="14945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Waiting Receive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3231E5-5559-416C-9B3C-19ACD3718B5A}"/>
                  </a:ext>
                </a:extLst>
              </p:cNvPr>
              <p:cNvSpPr txBox="1"/>
              <p:nvPr/>
            </p:nvSpPr>
            <p:spPr>
              <a:xfrm>
                <a:off x="8605372" y="5113822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Customer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97013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BE5466-8368-468C-AB1C-CC44702EBFAE}"/>
              </a:ext>
            </a:extLst>
          </p:cNvPr>
          <p:cNvSpPr txBox="1"/>
          <p:nvPr/>
        </p:nvSpPr>
        <p:spPr>
          <a:xfrm>
            <a:off x="4408343" y="136172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1 piece Flow &amp; PULL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8059D-521D-456C-B1F5-0C7EDBB27DF0}"/>
              </a:ext>
            </a:extLst>
          </p:cNvPr>
          <p:cNvSpPr txBox="1"/>
          <p:nvPr/>
        </p:nvSpPr>
        <p:spPr>
          <a:xfrm>
            <a:off x="3298302" y="5273036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 Approach to create the PULL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9EFF59-698D-48B7-9408-CF7093C54676}"/>
              </a:ext>
            </a:extLst>
          </p:cNvPr>
          <p:cNvGrpSpPr/>
          <p:nvPr/>
        </p:nvGrpSpPr>
        <p:grpSpPr>
          <a:xfrm>
            <a:off x="725999" y="3380788"/>
            <a:ext cx="7931299" cy="1209880"/>
            <a:chOff x="730339" y="2543583"/>
            <a:chExt cx="10837680" cy="16532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D1773A-974E-4FF1-8CFA-4AD2769AC1CE}"/>
                </a:ext>
              </a:extLst>
            </p:cNvPr>
            <p:cNvGrpSpPr/>
            <p:nvPr/>
          </p:nvGrpSpPr>
          <p:grpSpPr>
            <a:xfrm>
              <a:off x="850437" y="3498518"/>
              <a:ext cx="907567" cy="244056"/>
              <a:chOff x="789357" y="3096242"/>
              <a:chExt cx="907567" cy="24405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CC1C036-E356-4D74-93BA-4042B09E7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357" y="3101010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04C4C3F-C4E6-49E1-B26D-9F1A9A26A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532" y="3098626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0B2BE20-4B23-4CA7-B147-7D0846148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9707" y="3096242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C3B33AC-6603-49F6-BF64-50C3F2116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7636" y="3096242"/>
                <a:ext cx="239288" cy="239288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F575FA-B77C-439C-85AA-C61CA2DC40F5}"/>
                </a:ext>
              </a:extLst>
            </p:cNvPr>
            <p:cNvGrpSpPr/>
            <p:nvPr/>
          </p:nvGrpSpPr>
          <p:grpSpPr>
            <a:xfrm>
              <a:off x="833340" y="3847668"/>
              <a:ext cx="907567" cy="244056"/>
              <a:chOff x="789357" y="3096242"/>
              <a:chExt cx="907567" cy="24405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8C5945E-EDFA-4640-89FB-54E14E2C6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357" y="3101010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8141550-A0AC-48F1-96CE-EEB9EF0CF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532" y="3098626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3A54A5-4036-4F1A-81B3-588FAD63D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9707" y="3096242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CEB1B52-6760-4990-98B8-8A2E98B7A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7636" y="3096242"/>
                <a:ext cx="239288" cy="239288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A2DD16-49C2-47F2-86D6-FFBF7C9AA192}"/>
                </a:ext>
              </a:extLst>
            </p:cNvPr>
            <p:cNvGrpSpPr/>
            <p:nvPr/>
          </p:nvGrpSpPr>
          <p:grpSpPr>
            <a:xfrm>
              <a:off x="885866" y="2543583"/>
              <a:ext cx="773178" cy="401230"/>
              <a:chOff x="819320" y="2551806"/>
              <a:chExt cx="773178" cy="40123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93C1E75-0DCF-49EE-B049-5C38E6CAB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320" y="2561546"/>
                <a:ext cx="391490" cy="39149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BF9A9CD-6E96-47F2-A967-BF85A1EB8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008" y="2551806"/>
                <a:ext cx="391490" cy="3914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B0D63A-6617-4834-8479-107321ED66E3}"/>
                </a:ext>
              </a:extLst>
            </p:cNvPr>
            <p:cNvGrpSpPr/>
            <p:nvPr/>
          </p:nvGrpSpPr>
          <p:grpSpPr>
            <a:xfrm>
              <a:off x="833340" y="3096242"/>
              <a:ext cx="907567" cy="244056"/>
              <a:chOff x="789357" y="3096242"/>
              <a:chExt cx="907567" cy="24405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90B6DD6-5406-4F27-A6D7-A3E1FBB67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357" y="3101010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14012B0-656A-403B-8A65-798F57C0B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532" y="3098626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B04E12B-46BF-4535-970A-750D8B446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9707" y="3096242"/>
                <a:ext cx="239288" cy="23928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5DFF0E7-BACC-4ECA-AFE0-5CEE09FB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7636" y="3096242"/>
                <a:ext cx="239288" cy="239288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4271FC-BC51-4C71-9F69-EED194A9D6BF}"/>
                </a:ext>
              </a:extLst>
            </p:cNvPr>
            <p:cNvSpPr/>
            <p:nvPr/>
          </p:nvSpPr>
          <p:spPr>
            <a:xfrm>
              <a:off x="4265424" y="3498518"/>
              <a:ext cx="1700480" cy="698301"/>
            </a:xfrm>
            <a:prstGeom prst="rect">
              <a:avLst/>
            </a:prstGeom>
            <a:solidFill>
              <a:srgbClr val="24A8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C52967-37A7-4886-AC25-87C9FC1F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46" y="2683994"/>
              <a:ext cx="2287627" cy="9239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6C0CA4-D8FC-4581-8C8A-6EE79F983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8153" y="2930920"/>
              <a:ext cx="1889866" cy="115603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CDFCE9-C1A0-4CAC-864E-230CFDF494A7}"/>
                </a:ext>
              </a:extLst>
            </p:cNvPr>
            <p:cNvGrpSpPr/>
            <p:nvPr/>
          </p:nvGrpSpPr>
          <p:grpSpPr>
            <a:xfrm>
              <a:off x="730339" y="2681287"/>
              <a:ext cx="1160465" cy="1495426"/>
              <a:chOff x="730339" y="2681287"/>
              <a:chExt cx="1160465" cy="1495426"/>
            </a:xfrm>
            <a:solidFill>
              <a:srgbClr val="24A89B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EF99B71-687F-4884-A074-02353EBF4476}"/>
                  </a:ext>
                </a:extLst>
              </p:cNvPr>
              <p:cNvSpPr/>
              <p:nvPr/>
            </p:nvSpPr>
            <p:spPr>
              <a:xfrm>
                <a:off x="730339" y="2681288"/>
                <a:ext cx="45719" cy="1495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495193-EF0D-4A4F-9028-805D0C240179}"/>
                  </a:ext>
                </a:extLst>
              </p:cNvPr>
              <p:cNvSpPr/>
              <p:nvPr/>
            </p:nvSpPr>
            <p:spPr>
              <a:xfrm>
                <a:off x="1845085" y="2681287"/>
                <a:ext cx="45719" cy="14954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FF069F2-3F31-45D2-A017-C0F42CA27D97}"/>
                  </a:ext>
                </a:extLst>
              </p:cNvPr>
              <p:cNvSpPr/>
              <p:nvPr/>
            </p:nvSpPr>
            <p:spPr>
              <a:xfrm>
                <a:off x="776058" y="2868613"/>
                <a:ext cx="1069027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4468B04-7B50-4C9E-AFF9-5EC6A916FED2}"/>
                  </a:ext>
                </a:extLst>
              </p:cNvPr>
              <p:cNvSpPr/>
              <p:nvPr/>
            </p:nvSpPr>
            <p:spPr>
              <a:xfrm>
                <a:off x="776058" y="3300413"/>
                <a:ext cx="1069027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9BCA2F-F6D3-4597-B5D8-2716EAD1564D}"/>
                  </a:ext>
                </a:extLst>
              </p:cNvPr>
              <p:cNvSpPr/>
              <p:nvPr/>
            </p:nvSpPr>
            <p:spPr>
              <a:xfrm>
                <a:off x="776057" y="3700463"/>
                <a:ext cx="1069027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24D482-FCCD-4958-BCAE-424620B96ABB}"/>
                  </a:ext>
                </a:extLst>
              </p:cNvPr>
              <p:cNvSpPr/>
              <p:nvPr/>
            </p:nvSpPr>
            <p:spPr>
              <a:xfrm>
                <a:off x="758751" y="3999308"/>
                <a:ext cx="1091887" cy="119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70D3D4-EA3D-4239-9827-25FB5AB40118}"/>
                </a:ext>
              </a:extLst>
            </p:cNvPr>
            <p:cNvSpPr/>
            <p:nvPr/>
          </p:nvSpPr>
          <p:spPr>
            <a:xfrm>
              <a:off x="1863026" y="3432798"/>
              <a:ext cx="1700480" cy="698301"/>
            </a:xfrm>
            <a:prstGeom prst="rect">
              <a:avLst/>
            </a:prstGeom>
            <a:solidFill>
              <a:srgbClr val="24A8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E3E0FD-9F4E-4325-9021-C59D82DB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66" y="2690018"/>
              <a:ext cx="1023308" cy="91790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73D4F0-EB36-482F-80F9-53C4F6310967}"/>
                </a:ext>
              </a:extLst>
            </p:cNvPr>
            <p:cNvGrpSpPr/>
            <p:nvPr/>
          </p:nvGrpSpPr>
          <p:grpSpPr>
            <a:xfrm>
              <a:off x="6515266" y="2553323"/>
              <a:ext cx="2652161" cy="1619845"/>
              <a:chOff x="6605544" y="2551806"/>
              <a:chExt cx="2652161" cy="161984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4465C5-A462-40DD-8262-BE28DEBD4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5544" y="2551806"/>
                <a:ext cx="1824038" cy="10287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F18995C-ABA3-45C8-BD0C-5AF5A003C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6866" y="3035310"/>
                <a:ext cx="530206" cy="530206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31B8ED-30CB-4FB8-934F-42568D2726F2}"/>
                  </a:ext>
                </a:extLst>
              </p:cNvPr>
              <p:cNvSpPr/>
              <p:nvPr/>
            </p:nvSpPr>
            <p:spPr>
              <a:xfrm>
                <a:off x="6667823" y="3473350"/>
                <a:ext cx="2589882" cy="698301"/>
              </a:xfrm>
              <a:prstGeom prst="rect">
                <a:avLst/>
              </a:prstGeom>
              <a:solidFill>
                <a:srgbClr val="24A8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2AADEF-F238-4C98-A507-9523F19C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322" y="3109711"/>
              <a:ext cx="391490" cy="3914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66E59-CBB5-4384-9C71-CCC71552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571" y="3239916"/>
              <a:ext cx="273394" cy="27339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7A30F4-49F6-4C65-8A69-C8195B15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424" y="3239310"/>
              <a:ext cx="273394" cy="273394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152AB24-1CDE-4457-81BD-0422730FF6C5}"/>
              </a:ext>
            </a:extLst>
          </p:cNvPr>
          <p:cNvSpPr/>
          <p:nvPr/>
        </p:nvSpPr>
        <p:spPr>
          <a:xfrm>
            <a:off x="7253420" y="4481726"/>
            <a:ext cx="2843077" cy="96603"/>
          </a:xfrm>
          <a:prstGeom prst="rect">
            <a:avLst/>
          </a:prstGeom>
          <a:solidFill>
            <a:srgbClr val="24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041CB9B-FD84-4F88-828B-3F4FA4538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52" y="3579976"/>
            <a:ext cx="1627964" cy="101456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6086ADD-EF26-41E3-B0AF-1CF023FB04BE}"/>
              </a:ext>
            </a:extLst>
          </p:cNvPr>
          <p:cNvGrpSpPr/>
          <p:nvPr/>
        </p:nvGrpSpPr>
        <p:grpSpPr>
          <a:xfrm>
            <a:off x="1116358" y="2073513"/>
            <a:ext cx="1028841" cy="1492665"/>
            <a:chOff x="3207476" y="2073513"/>
            <a:chExt cx="1028841" cy="149266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B430FB8-2F6B-4C78-A113-8C088F2B1E56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29" y="3047476"/>
              <a:ext cx="0" cy="518702"/>
            </a:xfrm>
            <a:prstGeom prst="straightConnector1">
              <a:avLst/>
            </a:prstGeom>
            <a:ln>
              <a:solidFill>
                <a:srgbClr val="24A8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2F721E-B9F2-4DC9-BF38-4033675EB18F}"/>
                </a:ext>
              </a:extLst>
            </p:cNvPr>
            <p:cNvSpPr/>
            <p:nvPr/>
          </p:nvSpPr>
          <p:spPr>
            <a:xfrm>
              <a:off x="3799910" y="2952850"/>
              <a:ext cx="215040" cy="189252"/>
            </a:xfrm>
            <a:prstGeom prst="ellipse">
              <a:avLst/>
            </a:prstGeom>
            <a:solidFill>
              <a:srgbClr val="24A89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4F3C0EA-BCAE-4EDD-AAA6-AA8437321579}"/>
                </a:ext>
              </a:extLst>
            </p:cNvPr>
            <p:cNvGrpSpPr/>
            <p:nvPr/>
          </p:nvGrpSpPr>
          <p:grpSpPr>
            <a:xfrm>
              <a:off x="3207476" y="2073513"/>
              <a:ext cx="1028841" cy="971593"/>
              <a:chOff x="3720573" y="1957388"/>
              <a:chExt cx="911433" cy="86071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9E74F41-EFC7-4BE9-B39D-CF6EEC2B0DFE}"/>
                  </a:ext>
                </a:extLst>
              </p:cNvPr>
              <p:cNvSpPr/>
              <p:nvPr/>
            </p:nvSpPr>
            <p:spPr>
              <a:xfrm>
                <a:off x="3720573" y="1957388"/>
                <a:ext cx="911433" cy="860718"/>
              </a:xfrm>
              <a:prstGeom prst="ellipse">
                <a:avLst/>
              </a:prstGeom>
              <a:noFill/>
              <a:ln>
                <a:solidFill>
                  <a:srgbClr val="71CA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BF4298-791E-49C5-8962-9AA14990194F}"/>
                  </a:ext>
                </a:extLst>
              </p:cNvPr>
              <p:cNvSpPr txBox="1"/>
              <p:nvPr/>
            </p:nvSpPr>
            <p:spPr>
              <a:xfrm>
                <a:off x="3792222" y="2089457"/>
                <a:ext cx="770754" cy="518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 it is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366478-FE83-4C24-8BAC-018AA0253034}"/>
              </a:ext>
            </a:extLst>
          </p:cNvPr>
          <p:cNvCxnSpPr>
            <a:cxnSpLocks/>
          </p:cNvCxnSpPr>
          <p:nvPr/>
        </p:nvCxnSpPr>
        <p:spPr>
          <a:xfrm>
            <a:off x="7765997" y="3648490"/>
            <a:ext cx="0" cy="518702"/>
          </a:xfrm>
          <a:prstGeom prst="straightConnector1">
            <a:avLst/>
          </a:prstGeom>
          <a:ln>
            <a:solidFill>
              <a:srgbClr val="24A8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2F062624-697B-43C4-8B3E-1EB0A9FE542F}"/>
              </a:ext>
            </a:extLst>
          </p:cNvPr>
          <p:cNvSpPr/>
          <p:nvPr/>
        </p:nvSpPr>
        <p:spPr>
          <a:xfrm>
            <a:off x="7658478" y="3553864"/>
            <a:ext cx="215040" cy="189252"/>
          </a:xfrm>
          <a:prstGeom prst="ellipse">
            <a:avLst/>
          </a:prstGeom>
          <a:solidFill>
            <a:srgbClr val="24A89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21226BF-F13D-4B62-97D0-8F6ADE05F0B2}"/>
              </a:ext>
            </a:extLst>
          </p:cNvPr>
          <p:cNvSpPr/>
          <p:nvPr/>
        </p:nvSpPr>
        <p:spPr>
          <a:xfrm>
            <a:off x="7066044" y="2674527"/>
            <a:ext cx="1028841" cy="971593"/>
          </a:xfrm>
          <a:prstGeom prst="ellipse">
            <a:avLst/>
          </a:prstGeom>
          <a:noFill/>
          <a:ln>
            <a:solidFill>
              <a:srgbClr val="71C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B9E51C-52EA-48B6-B553-22BB21223632}"/>
              </a:ext>
            </a:extLst>
          </p:cNvPr>
          <p:cNvSpPr txBox="1"/>
          <p:nvPr/>
        </p:nvSpPr>
        <p:spPr>
          <a:xfrm>
            <a:off x="7146923" y="2823609"/>
            <a:ext cx="870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need One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8F040E-BB7D-43BE-8351-85F9AACDC641}"/>
              </a:ext>
            </a:extLst>
          </p:cNvPr>
          <p:cNvSpPr txBox="1"/>
          <p:nvPr/>
        </p:nvSpPr>
        <p:spPr>
          <a:xfrm>
            <a:off x="1055303" y="454679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4A89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-1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5AA0BF-4F5E-4496-9A5E-3517C5645AD8}"/>
              </a:ext>
            </a:extLst>
          </p:cNvPr>
          <p:cNvSpPr txBox="1"/>
          <p:nvPr/>
        </p:nvSpPr>
        <p:spPr>
          <a:xfrm>
            <a:off x="3202947" y="454679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4A89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-2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0F2B44-9101-44E6-8111-7D76A2FB561A}"/>
              </a:ext>
            </a:extLst>
          </p:cNvPr>
          <p:cNvSpPr txBox="1"/>
          <p:nvPr/>
        </p:nvSpPr>
        <p:spPr>
          <a:xfrm>
            <a:off x="5227816" y="454679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4A89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-3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8CC33B-71BE-477D-91B4-FB6952972DC4}"/>
              </a:ext>
            </a:extLst>
          </p:cNvPr>
          <p:cNvSpPr txBox="1"/>
          <p:nvPr/>
        </p:nvSpPr>
        <p:spPr>
          <a:xfrm>
            <a:off x="7362537" y="454679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4A89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-4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09D0BE-15AD-4D1A-AE66-7058443B836D}"/>
              </a:ext>
            </a:extLst>
          </p:cNvPr>
          <p:cNvSpPr txBox="1"/>
          <p:nvPr/>
        </p:nvSpPr>
        <p:spPr>
          <a:xfrm>
            <a:off x="1043481" y="353763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 SYSTEM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70AA87A-F6B2-4256-B61B-A1724A10D891}"/>
              </a:ext>
            </a:extLst>
          </p:cNvPr>
          <p:cNvGrpSpPr/>
          <p:nvPr/>
        </p:nvGrpSpPr>
        <p:grpSpPr>
          <a:xfrm>
            <a:off x="2594176" y="1886676"/>
            <a:ext cx="1201856" cy="1516754"/>
            <a:chOff x="3207476" y="2073513"/>
            <a:chExt cx="1201856" cy="151675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1F03131-A409-4F5D-81AD-9ED9170359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907429" y="3047476"/>
              <a:ext cx="501903" cy="542791"/>
            </a:xfrm>
            <a:prstGeom prst="straightConnector1">
              <a:avLst/>
            </a:prstGeom>
            <a:ln>
              <a:solidFill>
                <a:srgbClr val="24A8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83561CB-F626-4794-A644-79AD35BCD62C}"/>
                </a:ext>
              </a:extLst>
            </p:cNvPr>
            <p:cNvSpPr/>
            <p:nvPr/>
          </p:nvSpPr>
          <p:spPr>
            <a:xfrm>
              <a:off x="3799910" y="2952850"/>
              <a:ext cx="215040" cy="189252"/>
            </a:xfrm>
            <a:prstGeom prst="ellipse">
              <a:avLst/>
            </a:prstGeom>
            <a:solidFill>
              <a:srgbClr val="24A89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706C9-8D33-4D26-8ACA-A5FB5A98ADE3}"/>
                </a:ext>
              </a:extLst>
            </p:cNvPr>
            <p:cNvGrpSpPr/>
            <p:nvPr/>
          </p:nvGrpSpPr>
          <p:grpSpPr>
            <a:xfrm>
              <a:off x="3207476" y="2073513"/>
              <a:ext cx="1028841" cy="971593"/>
              <a:chOff x="3720573" y="1957388"/>
              <a:chExt cx="911433" cy="86071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6EBCDEF-DDD5-410C-9AEE-692E3B304F73}"/>
                  </a:ext>
                </a:extLst>
              </p:cNvPr>
              <p:cNvSpPr/>
              <p:nvPr/>
            </p:nvSpPr>
            <p:spPr>
              <a:xfrm>
                <a:off x="3720573" y="1957388"/>
                <a:ext cx="911433" cy="860718"/>
              </a:xfrm>
              <a:prstGeom prst="ellipse">
                <a:avLst/>
              </a:prstGeom>
              <a:noFill/>
              <a:ln>
                <a:solidFill>
                  <a:srgbClr val="71CA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7377CD-710E-449D-BB1D-E5B28F64CB76}"/>
                  </a:ext>
                </a:extLst>
              </p:cNvPr>
              <p:cNvSpPr txBox="1"/>
              <p:nvPr/>
            </p:nvSpPr>
            <p:spPr>
              <a:xfrm>
                <a:off x="3792222" y="2089457"/>
                <a:ext cx="770754" cy="518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 need One 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4336F0-3AD8-41E8-B40B-DF2F7D7FB50A}"/>
              </a:ext>
            </a:extLst>
          </p:cNvPr>
          <p:cNvGrpSpPr/>
          <p:nvPr/>
        </p:nvGrpSpPr>
        <p:grpSpPr>
          <a:xfrm>
            <a:off x="3783394" y="2108069"/>
            <a:ext cx="1028841" cy="1492665"/>
            <a:chOff x="3207476" y="2073513"/>
            <a:chExt cx="1028841" cy="1492665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814C0C5-E1B4-4CB0-BA42-65DBE99AECC6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29" y="3047476"/>
              <a:ext cx="0" cy="518702"/>
            </a:xfrm>
            <a:prstGeom prst="straightConnector1">
              <a:avLst/>
            </a:prstGeom>
            <a:ln>
              <a:solidFill>
                <a:srgbClr val="24A8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4D77484-8077-4557-B2A3-0D844E319A31}"/>
                </a:ext>
              </a:extLst>
            </p:cNvPr>
            <p:cNvSpPr/>
            <p:nvPr/>
          </p:nvSpPr>
          <p:spPr>
            <a:xfrm>
              <a:off x="3799910" y="2952850"/>
              <a:ext cx="215040" cy="189252"/>
            </a:xfrm>
            <a:prstGeom prst="ellipse">
              <a:avLst/>
            </a:prstGeom>
            <a:solidFill>
              <a:srgbClr val="24A89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DCE269D-C3F5-4ABD-94E0-213ACE0F7AF5}"/>
                </a:ext>
              </a:extLst>
            </p:cNvPr>
            <p:cNvGrpSpPr/>
            <p:nvPr/>
          </p:nvGrpSpPr>
          <p:grpSpPr>
            <a:xfrm>
              <a:off x="3207476" y="2073513"/>
              <a:ext cx="1028841" cy="971593"/>
              <a:chOff x="3720573" y="1957388"/>
              <a:chExt cx="911433" cy="860718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F341E06-16EB-4B9C-8681-69B715F9C33E}"/>
                  </a:ext>
                </a:extLst>
              </p:cNvPr>
              <p:cNvSpPr/>
              <p:nvPr/>
            </p:nvSpPr>
            <p:spPr>
              <a:xfrm>
                <a:off x="3720573" y="1957388"/>
                <a:ext cx="911433" cy="860718"/>
              </a:xfrm>
              <a:prstGeom prst="ellipse">
                <a:avLst/>
              </a:prstGeom>
              <a:noFill/>
              <a:ln>
                <a:solidFill>
                  <a:srgbClr val="71CA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AEB7C45-541A-4B99-B0B8-655A366B6A49}"/>
                  </a:ext>
                </a:extLst>
              </p:cNvPr>
              <p:cNvSpPr txBox="1"/>
              <p:nvPr/>
            </p:nvSpPr>
            <p:spPr>
              <a:xfrm>
                <a:off x="3792222" y="2089457"/>
                <a:ext cx="770754" cy="518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 it is 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630698F-823E-4CC3-AC1A-B527694E343A}"/>
              </a:ext>
            </a:extLst>
          </p:cNvPr>
          <p:cNvGrpSpPr/>
          <p:nvPr/>
        </p:nvGrpSpPr>
        <p:grpSpPr>
          <a:xfrm>
            <a:off x="5711249" y="2186540"/>
            <a:ext cx="1028841" cy="1492665"/>
            <a:chOff x="3207476" y="2073513"/>
            <a:chExt cx="1028841" cy="1492665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00AC578-CEBD-40B5-80CE-1F83E4947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29" y="3047476"/>
              <a:ext cx="0" cy="518702"/>
            </a:xfrm>
            <a:prstGeom prst="straightConnector1">
              <a:avLst/>
            </a:prstGeom>
            <a:ln>
              <a:solidFill>
                <a:srgbClr val="24A8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DBAD5EE-BECF-4EAE-9030-E37C5FF35C0A}"/>
                </a:ext>
              </a:extLst>
            </p:cNvPr>
            <p:cNvSpPr/>
            <p:nvPr/>
          </p:nvSpPr>
          <p:spPr>
            <a:xfrm>
              <a:off x="3799910" y="2952850"/>
              <a:ext cx="215040" cy="189252"/>
            </a:xfrm>
            <a:prstGeom prst="ellipse">
              <a:avLst/>
            </a:prstGeom>
            <a:solidFill>
              <a:srgbClr val="24A89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93D1C0F-E0F6-4C08-A212-E9699314856D}"/>
                </a:ext>
              </a:extLst>
            </p:cNvPr>
            <p:cNvGrpSpPr/>
            <p:nvPr/>
          </p:nvGrpSpPr>
          <p:grpSpPr>
            <a:xfrm>
              <a:off x="3207476" y="2073513"/>
              <a:ext cx="1028841" cy="971593"/>
              <a:chOff x="3720573" y="1957388"/>
              <a:chExt cx="911433" cy="860718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788712-DE5A-4EF3-BAC9-E645E4A8C1AC}"/>
                  </a:ext>
                </a:extLst>
              </p:cNvPr>
              <p:cNvSpPr/>
              <p:nvPr/>
            </p:nvSpPr>
            <p:spPr>
              <a:xfrm>
                <a:off x="3720573" y="1957388"/>
                <a:ext cx="911433" cy="860718"/>
              </a:xfrm>
              <a:prstGeom prst="ellipse">
                <a:avLst/>
              </a:prstGeom>
              <a:noFill/>
              <a:ln>
                <a:solidFill>
                  <a:srgbClr val="71CA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45C9D09-D8C3-45C0-8A7A-37C2FA5B48EE}"/>
                  </a:ext>
                </a:extLst>
              </p:cNvPr>
              <p:cNvSpPr txBox="1"/>
              <p:nvPr/>
            </p:nvSpPr>
            <p:spPr>
              <a:xfrm>
                <a:off x="3792222" y="2089457"/>
                <a:ext cx="770754" cy="518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 it is </a:t>
                </a:r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F1B36356-619C-4A5A-9F8E-F6D688209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0243" y="3187402"/>
            <a:ext cx="1582689" cy="1582689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C54D6A26-2900-42DC-8FF0-87C81D4DE5B1}"/>
              </a:ext>
            </a:extLst>
          </p:cNvPr>
          <p:cNvGrpSpPr/>
          <p:nvPr/>
        </p:nvGrpSpPr>
        <p:grpSpPr>
          <a:xfrm>
            <a:off x="10480342" y="2289314"/>
            <a:ext cx="1028841" cy="1068589"/>
            <a:chOff x="7218444" y="2826927"/>
            <a:chExt cx="1028841" cy="106858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3917692-9B0E-4BE4-AE13-D3DC0938859A}"/>
                </a:ext>
              </a:extLst>
            </p:cNvPr>
            <p:cNvSpPr/>
            <p:nvPr/>
          </p:nvSpPr>
          <p:spPr>
            <a:xfrm>
              <a:off x="7810878" y="3706264"/>
              <a:ext cx="215040" cy="189252"/>
            </a:xfrm>
            <a:prstGeom prst="ellipse">
              <a:avLst/>
            </a:prstGeom>
            <a:solidFill>
              <a:srgbClr val="24A89B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F3E543-D61C-421D-A039-F4341B2BAB7F}"/>
                </a:ext>
              </a:extLst>
            </p:cNvPr>
            <p:cNvSpPr/>
            <p:nvPr/>
          </p:nvSpPr>
          <p:spPr>
            <a:xfrm>
              <a:off x="7218444" y="2826927"/>
              <a:ext cx="1028841" cy="971593"/>
            </a:xfrm>
            <a:prstGeom prst="ellipse">
              <a:avLst/>
            </a:prstGeom>
            <a:noFill/>
            <a:ln>
              <a:solidFill>
                <a:srgbClr val="71CA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413E3C-6A1F-4C98-A7D8-4016089D1CA0}"/>
                </a:ext>
              </a:extLst>
            </p:cNvPr>
            <p:cNvSpPr txBox="1"/>
            <p:nvPr/>
          </p:nvSpPr>
          <p:spPr>
            <a:xfrm>
              <a:off x="7299323" y="2976009"/>
              <a:ext cx="870040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 need One NOW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44942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C9BF545-1CE7-41A3-B187-2BC674E19DFE}"/>
              </a:ext>
            </a:extLst>
          </p:cNvPr>
          <p:cNvGrpSpPr/>
          <p:nvPr/>
        </p:nvGrpSpPr>
        <p:grpSpPr>
          <a:xfrm>
            <a:off x="2681303" y="2223795"/>
            <a:ext cx="3215511" cy="892552"/>
            <a:chOff x="1532017" y="2263909"/>
            <a:chExt cx="3215511" cy="892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7F0C46-8322-4905-AD48-A0B16EA1C387}"/>
                </a:ext>
              </a:extLst>
            </p:cNvPr>
            <p:cNvSpPr txBox="1"/>
            <p:nvPr/>
          </p:nvSpPr>
          <p:spPr>
            <a:xfrm>
              <a:off x="1532017" y="2787129"/>
              <a:ext cx="32155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Automation = Self moving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85706C-0A1C-427E-BF23-B545EA4AE052}"/>
                </a:ext>
              </a:extLst>
            </p:cNvPr>
            <p:cNvSpPr txBox="1"/>
            <p:nvPr/>
          </p:nvSpPr>
          <p:spPr>
            <a:xfrm>
              <a:off x="2201861" y="2263909"/>
              <a:ext cx="2285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800" b="1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自 </a:t>
              </a:r>
              <a:r>
                <a:rPr kumimoji="0" lang="ja-JP" altLang="en-US" sz="2800" b="1" i="0" u="none" strike="noStrike" cap="none" normalizeH="0" baseline="0" dirty="0">
                  <a:ln>
                    <a:noFill/>
                  </a:ln>
                  <a:solidFill>
                    <a:srgbClr val="24A89B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動</a:t>
              </a:r>
              <a:r>
                <a:rPr kumimoji="0" lang="ja-JP" altLang="en-US" sz="2800" b="1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 化</a:t>
              </a:r>
              <a:r>
                <a:rPr kumimoji="0" lang="ja-JP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5FFB7BDD-3402-41D8-BADC-CB54A609A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BDAC2A-213E-4CAB-89AA-3DAAC7F80A41}"/>
              </a:ext>
            </a:extLst>
          </p:cNvPr>
          <p:cNvGrpSpPr/>
          <p:nvPr/>
        </p:nvGrpSpPr>
        <p:grpSpPr>
          <a:xfrm>
            <a:off x="2261092" y="3870088"/>
            <a:ext cx="4808376" cy="1694389"/>
            <a:chOff x="2261092" y="4000500"/>
            <a:chExt cx="4808376" cy="1694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459BAF-450C-43C8-B32C-68119ACD7F6F}"/>
                </a:ext>
              </a:extLst>
            </p:cNvPr>
            <p:cNvSpPr txBox="1"/>
            <p:nvPr/>
          </p:nvSpPr>
          <p:spPr>
            <a:xfrm>
              <a:off x="2775697" y="5325557"/>
              <a:ext cx="42937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Autonomation = Self working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2D565D-1AFD-4F19-81E6-E0A8E9021D6A}"/>
                </a:ext>
              </a:extLst>
            </p:cNvPr>
            <p:cNvGrpSpPr/>
            <p:nvPr/>
          </p:nvGrpSpPr>
          <p:grpSpPr>
            <a:xfrm>
              <a:off x="2261092" y="4000500"/>
              <a:ext cx="3144967" cy="1108838"/>
              <a:chOff x="-71567" y="3730945"/>
              <a:chExt cx="3144967" cy="1108838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7B0FE814-209C-4C74-85DA-64EDAF4C3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125" y="3766200"/>
                <a:ext cx="65" cy="241744"/>
              </a:xfrm>
              <a:prstGeom prst="rect">
                <a:avLst/>
              </a:prstGeom>
              <a:solidFill>
                <a:srgbClr val="F8F9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-17457" rIns="0" bIns="-17457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ED37-3BF8-4E9B-A1A1-4EA275E63C83}"/>
                  </a:ext>
                </a:extLst>
              </p:cNvPr>
              <p:cNvSpPr txBox="1"/>
              <p:nvPr/>
            </p:nvSpPr>
            <p:spPr>
              <a:xfrm>
                <a:off x="1153844" y="4023728"/>
                <a:ext cx="19195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3600" b="1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自 </a:t>
                </a:r>
                <a:r>
                  <a:rPr kumimoji="0" lang="ja-JP" altLang="en-US" sz="3600" b="1" i="0" u="none" strike="noStrike" cap="none" normalizeH="0" baseline="0" dirty="0">
                    <a:ln>
                      <a:noFill/>
                    </a:ln>
                    <a:solidFill>
                      <a:srgbClr val="24A89B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働 </a:t>
                </a:r>
                <a:r>
                  <a:rPr kumimoji="0" lang="ja-JP" altLang="en-US" sz="3600" b="1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化</a:t>
                </a:r>
                <a:r>
                  <a:rPr kumimoji="0" lang="ja-JP" altLang="en-US" sz="3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D33782C-6655-45FA-91BD-49EE7C89D7DE}"/>
                  </a:ext>
                </a:extLst>
              </p:cNvPr>
              <p:cNvGrpSpPr/>
              <p:nvPr/>
            </p:nvGrpSpPr>
            <p:grpSpPr>
              <a:xfrm>
                <a:off x="1029112" y="3822436"/>
                <a:ext cx="927288" cy="726473"/>
                <a:chOff x="947673" y="3822436"/>
                <a:chExt cx="927288" cy="72647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C0DFFF5-A1ED-46D9-97E0-2C29F1152396}"/>
                    </a:ext>
                  </a:extLst>
                </p:cNvPr>
                <p:cNvSpPr/>
                <p:nvPr/>
              </p:nvSpPr>
              <p:spPr>
                <a:xfrm>
                  <a:off x="1700148" y="3822436"/>
                  <a:ext cx="174813" cy="726473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464EEDA-E4A8-49E4-8B80-A4295BD1F267}"/>
                    </a:ext>
                  </a:extLst>
                </p:cNvPr>
                <p:cNvCxnSpPr/>
                <p:nvPr/>
              </p:nvCxnSpPr>
              <p:spPr>
                <a:xfrm flipH="1">
                  <a:off x="947673" y="3887072"/>
                  <a:ext cx="752475" cy="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5E5813-2265-48E1-8AEA-7A2C63D65BC2}"/>
                  </a:ext>
                </a:extLst>
              </p:cNvPr>
              <p:cNvSpPr txBox="1"/>
              <p:nvPr/>
            </p:nvSpPr>
            <p:spPr>
              <a:xfrm>
                <a:off x="-71567" y="3730945"/>
                <a:ext cx="1218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Human Aspect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9A8FA9-D6C2-4A23-AEF4-F36751F202F6}"/>
                  </a:ext>
                </a:extLst>
              </p:cNvPr>
              <p:cNvSpPr txBox="1"/>
              <p:nvPr/>
            </p:nvSpPr>
            <p:spPr>
              <a:xfrm>
                <a:off x="1272117" y="444949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4A89B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JI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4784DB-9F61-41C8-B2F0-AB24D5094395}"/>
                  </a:ext>
                </a:extLst>
              </p:cNvPr>
              <p:cNvSpPr txBox="1"/>
              <p:nvPr/>
            </p:nvSpPr>
            <p:spPr>
              <a:xfrm>
                <a:off x="1631424" y="4470451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4A89B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DOU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A8CAFB-053C-4ADA-AF93-82960F1F3F76}"/>
                  </a:ext>
                </a:extLst>
              </p:cNvPr>
              <p:cNvSpPr txBox="1"/>
              <p:nvPr/>
            </p:nvSpPr>
            <p:spPr>
              <a:xfrm>
                <a:off x="2454202" y="4470451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4A89B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780751-EB40-4CD3-9CFD-2E2B419429B1}"/>
              </a:ext>
            </a:extLst>
          </p:cNvPr>
          <p:cNvGrpSpPr/>
          <p:nvPr/>
        </p:nvGrpSpPr>
        <p:grpSpPr>
          <a:xfrm>
            <a:off x="232776" y="1470054"/>
            <a:ext cx="6236741" cy="707484"/>
            <a:chOff x="1293741" y="1029373"/>
            <a:chExt cx="6236741" cy="7074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A90979-C62D-4BAD-91A5-EDBDAA56782D}"/>
                </a:ext>
              </a:extLst>
            </p:cNvPr>
            <p:cNvSpPr txBox="1"/>
            <p:nvPr/>
          </p:nvSpPr>
          <p:spPr>
            <a:xfrm>
              <a:off x="1293741" y="1190903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A89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</a:t>
              </a:r>
              <a:r>
                <a:rPr lang="en-US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</a:t>
              </a:r>
              <a:r>
                <a:rPr lang="en-US" b="1" dirty="0">
                  <a:solidFill>
                    <a:srgbClr val="24A89B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MATION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C32BDD-33D5-4A02-B1DE-7D485B263C43}"/>
                </a:ext>
              </a:extLst>
            </p:cNvPr>
            <p:cNvSpPr txBox="1"/>
            <p:nvPr/>
          </p:nvSpPr>
          <p:spPr>
            <a:xfrm>
              <a:off x="3504582" y="1190903"/>
              <a:ext cx="4025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Automation with human intelligent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50099-C566-4C54-AE8F-043BF911B8EB}"/>
                </a:ext>
              </a:extLst>
            </p:cNvPr>
            <p:cNvSpPr/>
            <p:nvPr/>
          </p:nvSpPr>
          <p:spPr>
            <a:xfrm>
              <a:off x="3607975" y="1029373"/>
              <a:ext cx="45719" cy="7074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61BBF4-168B-43D9-9777-1D0D65392FF6}"/>
              </a:ext>
            </a:extLst>
          </p:cNvPr>
          <p:cNvSpPr txBox="1"/>
          <p:nvPr/>
        </p:nvSpPr>
        <p:spPr>
          <a:xfrm>
            <a:off x="406976" y="534787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JIDOKA</a:t>
            </a:r>
          </a:p>
        </p:txBody>
      </p:sp>
    </p:spTree>
    <p:extLst>
      <p:ext uri="{BB962C8B-B14F-4D97-AF65-F5344CB8AC3E}">
        <p14:creationId xmlns:p14="http://schemas.microsoft.com/office/powerpoint/2010/main" val="129149122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D53441-E373-4649-ACD0-04E10A9BB1D2}"/>
              </a:ext>
            </a:extLst>
          </p:cNvPr>
          <p:cNvGrpSpPr/>
          <p:nvPr/>
        </p:nvGrpSpPr>
        <p:grpSpPr>
          <a:xfrm>
            <a:off x="762584" y="1343993"/>
            <a:ext cx="11583807" cy="4178621"/>
            <a:chOff x="737184" y="987220"/>
            <a:chExt cx="11583807" cy="41786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AAC61B-3353-4315-B5C6-07BBFCD2C1BE}"/>
                </a:ext>
              </a:extLst>
            </p:cNvPr>
            <p:cNvGrpSpPr/>
            <p:nvPr/>
          </p:nvGrpSpPr>
          <p:grpSpPr>
            <a:xfrm>
              <a:off x="737184" y="2544425"/>
              <a:ext cx="3154271" cy="1543515"/>
              <a:chOff x="469899" y="2592387"/>
              <a:chExt cx="2412032" cy="1180307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7E38F4-B016-43C1-AEA6-EFB8205C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899" y="2592387"/>
                <a:ext cx="1819879" cy="735013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FBE490B-512A-4250-802F-F2B64A173CF0}"/>
                  </a:ext>
                </a:extLst>
              </p:cNvPr>
              <p:cNvSpPr/>
              <p:nvPr/>
            </p:nvSpPr>
            <p:spPr>
              <a:xfrm>
                <a:off x="609600" y="3290491"/>
                <a:ext cx="1497878" cy="4802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A097C26-BCD1-43EC-A60A-8C928BA81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69" y="3080335"/>
                <a:ext cx="163931" cy="16393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B252C5E-FE91-455D-9B85-0ECE62EF4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183" y="3063666"/>
                <a:ext cx="163931" cy="16393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6EC136A-7F9A-4B26-89C3-3FCEC21B4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093" y="3063666"/>
                <a:ext cx="163931" cy="16393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089B018-35ED-45D7-8C2D-6F7D2D878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6733" y="3501231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22D0B28-E263-408E-8E0A-C8D678B7F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565" y="3460754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1EFB5E5-8838-4CC9-A562-B54C05D22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5790" y="3501231"/>
                <a:ext cx="296141" cy="257976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A5310FC-1A81-47A6-A794-F0284F6A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9649" y="3325022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7990D34-D7C0-4C7D-BDA2-7796EBB8B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0703" y="3338508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104F9D0-1BF9-4824-95B2-47430DF3A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307" y="3162300"/>
                <a:ext cx="296141" cy="271463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E34C6B8-FD7E-40E1-A383-78212044B946}"/>
                </a:ext>
              </a:extLst>
            </p:cNvPr>
            <p:cNvGrpSpPr/>
            <p:nvPr/>
          </p:nvGrpSpPr>
          <p:grpSpPr>
            <a:xfrm>
              <a:off x="4497033" y="2713044"/>
              <a:ext cx="3000089" cy="1431911"/>
              <a:chOff x="4324227" y="2844667"/>
              <a:chExt cx="2089053" cy="997083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F68DAEB-CD73-4450-82F8-042180C62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4227" y="2844667"/>
                <a:ext cx="1484643" cy="99708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1DAE8BD-F765-4431-86F0-5E46BA879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7229" y="3245062"/>
                <a:ext cx="136364" cy="1363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BCDACBA-9E69-4373-BCAB-467316167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3593" y="3245859"/>
                <a:ext cx="136364" cy="13636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CF47A9D-A5EA-45B5-9B01-BE6A2CF64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9957" y="3245062"/>
                <a:ext cx="136364" cy="13636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1789393-870A-42A2-B39E-6CDFB202E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897" y="3176085"/>
                <a:ext cx="136364" cy="13636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D967C9B-AEAC-49F6-9D07-69508FDA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407" y="3529489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295F2BA-370F-4B42-9FF2-4C33D3FC0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1762" y="3256842"/>
                <a:ext cx="136364" cy="13636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F2FB618-8D00-4EA9-8DDA-DA3A40EE6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345" y="3529488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DE89A39-DAFC-4DD6-ACAB-9F6BD074F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7139" y="3531313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6CE629B7-227B-473D-BE0B-C3C3659CF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804" y="3381422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929FDD0-D0D4-4BFE-B5D1-62770B4B8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4687" y="3379597"/>
                <a:ext cx="296141" cy="27146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5BCDA0E-214F-429F-9557-2771424C8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1760" y="3242040"/>
                <a:ext cx="296141" cy="271463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2F9095-12CE-47A4-8AB1-E01268AAD361}"/>
                </a:ext>
              </a:extLst>
            </p:cNvPr>
            <p:cNvCxnSpPr/>
            <p:nvPr/>
          </p:nvCxnSpPr>
          <p:spPr>
            <a:xfrm>
              <a:off x="4088402" y="2470650"/>
              <a:ext cx="0" cy="21624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08CD8-5A95-4C5B-9B7B-2F266C9B3412}"/>
                </a:ext>
              </a:extLst>
            </p:cNvPr>
            <p:cNvSpPr txBox="1"/>
            <p:nvPr/>
          </p:nvSpPr>
          <p:spPr>
            <a:xfrm>
              <a:off x="9653545" y="2015510"/>
              <a:ext cx="26674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Human Intervene Repair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90DAA4-21CB-4322-A2E6-AC447F25608D}"/>
                </a:ext>
              </a:extLst>
            </p:cNvPr>
            <p:cNvGrpSpPr/>
            <p:nvPr/>
          </p:nvGrpSpPr>
          <p:grpSpPr>
            <a:xfrm>
              <a:off x="4220297" y="987220"/>
              <a:ext cx="5783107" cy="2459628"/>
              <a:chOff x="4220297" y="987220"/>
              <a:chExt cx="5783107" cy="245962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7FB118-5CF1-474D-817F-617615D7E48D}"/>
                  </a:ext>
                </a:extLst>
              </p:cNvPr>
              <p:cNvSpPr txBox="1"/>
              <p:nvPr/>
            </p:nvSpPr>
            <p:spPr>
              <a:xfrm>
                <a:off x="8368840" y="1192369"/>
                <a:ext cx="16345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Andon 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light</a:t>
                </a:r>
              </a:p>
            </p:txBody>
          </p:sp>
          <p:sp>
            <p:nvSpPr>
              <p:cNvPr id="45" name="Star: 7 Points 44">
                <a:extLst>
                  <a:ext uri="{FF2B5EF4-FFF2-40B4-BE49-F238E27FC236}">
                    <a16:creationId xmlns:a16="http://schemas.microsoft.com/office/drawing/2014/main" id="{5D98F67A-A739-4489-A7DC-E84C82934135}"/>
                  </a:ext>
                </a:extLst>
              </p:cNvPr>
              <p:cNvSpPr/>
              <p:nvPr/>
            </p:nvSpPr>
            <p:spPr>
              <a:xfrm>
                <a:off x="8541702" y="987220"/>
                <a:ext cx="1264920" cy="1071587"/>
              </a:xfrm>
              <a:prstGeom prst="star7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75A117-5F49-492A-AB19-C9B2FB75C5DE}"/>
                  </a:ext>
                </a:extLst>
              </p:cNvPr>
              <p:cNvSpPr txBox="1"/>
              <p:nvPr/>
            </p:nvSpPr>
            <p:spPr>
              <a:xfrm>
                <a:off x="4220297" y="2480702"/>
                <a:ext cx="16345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Automatic Feed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F8075A-F1C4-4AA7-901B-5D9FC02E673E}"/>
                  </a:ext>
                </a:extLst>
              </p:cNvPr>
              <p:cNvSpPr txBox="1"/>
              <p:nvPr/>
            </p:nvSpPr>
            <p:spPr>
              <a:xfrm>
                <a:off x="7876690" y="3108294"/>
                <a:ext cx="7624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Automatic Feed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87BD3D-8573-40D8-80D7-E752F4F1C572}"/>
                </a:ext>
              </a:extLst>
            </p:cNvPr>
            <p:cNvGrpSpPr/>
            <p:nvPr/>
          </p:nvGrpSpPr>
          <p:grpSpPr>
            <a:xfrm>
              <a:off x="7897718" y="2278517"/>
              <a:ext cx="3579791" cy="2342094"/>
              <a:chOff x="7914814" y="2248998"/>
              <a:chExt cx="3579791" cy="234209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E32C39-0913-46A1-B2DD-EBADA3B8ADA0}"/>
                  </a:ext>
                </a:extLst>
              </p:cNvPr>
              <p:cNvGrpSpPr/>
              <p:nvPr/>
            </p:nvGrpSpPr>
            <p:grpSpPr>
              <a:xfrm>
                <a:off x="8324440" y="2779566"/>
                <a:ext cx="3013695" cy="1294184"/>
                <a:chOff x="7639165" y="2788785"/>
                <a:chExt cx="2196918" cy="943432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3628BB8-7ABC-45B1-8A84-80E70FA955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9165" y="2788785"/>
                  <a:ext cx="1244985" cy="943432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C411273-50C9-40DB-B4D1-BE990F697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660" y="3450034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DA3D167-462C-417F-999C-E1C0C85BB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660" y="3325022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6D8A7CB-1DC7-4014-ACB5-8520AC7BD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660" y="3203391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094F9F03-26E9-4563-9201-E7E41090B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660" y="3084214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24047E0-124C-43ED-AC69-F323FB839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801" y="3450034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38846ED3-D89C-4DCB-926A-0BE30927E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801" y="3325022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0C59356B-2FC4-4C3F-8977-29C13C003B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801" y="3203391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EF4E0E0B-1801-496C-AAFF-9D003EED3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3801" y="3084214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46AA6F1A-65AE-4F4E-9AE8-750753534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39942" y="3446155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5839F2B-219F-4315-8106-10AF6D4AF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39942" y="3321143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0CF0FDA-1B43-4722-9DFF-4B3918B848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39942" y="3199512"/>
                  <a:ext cx="296141" cy="271463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A01632F3-00C1-4B11-A3C0-5688F560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39942" y="3080335"/>
                  <a:ext cx="296141" cy="271463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12D2308-144D-4967-8FAC-459452FEE84B}"/>
                  </a:ext>
                </a:extLst>
              </p:cNvPr>
              <p:cNvCxnSpPr/>
              <p:nvPr/>
            </p:nvCxnSpPr>
            <p:spPr>
              <a:xfrm>
                <a:off x="7914814" y="2428599"/>
                <a:ext cx="0" cy="216249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3391831-F517-4B8D-9CA9-DC1D6D5D17EC}"/>
                  </a:ext>
                </a:extLst>
              </p:cNvPr>
              <p:cNvGrpSpPr/>
              <p:nvPr/>
            </p:nvGrpSpPr>
            <p:grpSpPr>
              <a:xfrm>
                <a:off x="8832720" y="2248998"/>
                <a:ext cx="717016" cy="532302"/>
                <a:chOff x="8832720" y="2248998"/>
                <a:chExt cx="717016" cy="53230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1748251-DA52-4A12-8BC2-9E6D1BBDB150}"/>
                    </a:ext>
                  </a:extLst>
                </p:cNvPr>
                <p:cNvGrpSpPr/>
                <p:nvPr/>
              </p:nvGrpSpPr>
              <p:grpSpPr>
                <a:xfrm>
                  <a:off x="9104312" y="2544425"/>
                  <a:ext cx="139700" cy="236875"/>
                  <a:chOff x="9104312" y="2544425"/>
                  <a:chExt cx="139700" cy="23687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B70F6C0-B01E-42A3-9EE0-069A07109D02}"/>
                      </a:ext>
                    </a:extLst>
                  </p:cNvPr>
                  <p:cNvSpPr/>
                  <p:nvPr/>
                </p:nvSpPr>
                <p:spPr>
                  <a:xfrm>
                    <a:off x="9115425" y="2644775"/>
                    <a:ext cx="117475" cy="136525"/>
                  </a:xfrm>
                  <a:prstGeom prst="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0EB0D5AA-AF27-499C-A3EF-CF7244C5F96F}"/>
                      </a:ext>
                    </a:extLst>
                  </p:cNvPr>
                  <p:cNvSpPr/>
                  <p:nvPr/>
                </p:nvSpPr>
                <p:spPr>
                  <a:xfrm>
                    <a:off x="9104312" y="2544425"/>
                    <a:ext cx="139700" cy="13652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A5D1A9E-078F-4F53-B50D-34D04A8DCC24}"/>
                    </a:ext>
                  </a:extLst>
                </p:cNvPr>
                <p:cNvCxnSpPr/>
                <p:nvPr/>
              </p:nvCxnSpPr>
              <p:spPr>
                <a:xfrm flipH="1" flipV="1">
                  <a:off x="8832720" y="2360337"/>
                  <a:ext cx="190500" cy="184088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4CA25B0-2FE0-43EB-BEA2-F23BBEB82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2900" y="2271384"/>
                  <a:ext cx="117475" cy="199266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4B5D74C-DCE7-4C91-825D-5E99F7D30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06849" y="2469633"/>
                  <a:ext cx="242887" cy="99633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3F48E26-22B7-4490-9A79-48B5BA072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52224" y="2248998"/>
                  <a:ext cx="76104" cy="212754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B4A551D-58A2-4B8E-A866-B625949EC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2720" y="2643041"/>
                  <a:ext cx="170786" cy="37909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9AA4A9D-EA94-45BA-BDDD-883B8EE8B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25104" y="2643477"/>
                  <a:ext cx="170786" cy="36302"/>
                </a:xfrm>
                <a:prstGeom prst="line">
                  <a:avLst/>
                </a:prstGeom>
                <a:ln w="19050">
                  <a:solidFill>
                    <a:srgbClr val="DB71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4F8AAA-CD11-49F1-8738-220AA6A887AC}"/>
                  </a:ext>
                </a:extLst>
              </p:cNvPr>
              <p:cNvSpPr/>
              <p:nvPr/>
            </p:nvSpPr>
            <p:spPr>
              <a:xfrm>
                <a:off x="9769776" y="3686656"/>
                <a:ext cx="1707849" cy="369964"/>
              </a:xfrm>
              <a:prstGeom prst="rect">
                <a:avLst/>
              </a:prstGeom>
              <a:solidFill>
                <a:schemeClr val="bg1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4B7678-FFFF-48A3-B42B-028A3505576D}"/>
                  </a:ext>
                </a:extLst>
              </p:cNvPr>
              <p:cNvSpPr txBox="1"/>
              <p:nvPr/>
            </p:nvSpPr>
            <p:spPr>
              <a:xfrm>
                <a:off x="10218294" y="2951817"/>
                <a:ext cx="12763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Automatic Ejection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4DD194-31F8-4169-8F42-6D6504931EB6}"/>
                  </a:ext>
                </a:extLst>
              </p:cNvPr>
              <p:cNvSpPr/>
              <p:nvPr/>
            </p:nvSpPr>
            <p:spPr>
              <a:xfrm>
                <a:off x="9713168" y="3665043"/>
                <a:ext cx="243071" cy="396898"/>
              </a:xfrm>
              <a:prstGeom prst="rect">
                <a:avLst/>
              </a:prstGeom>
              <a:solidFill>
                <a:srgbClr val="565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BE32A65-6A42-443F-8753-53E30BAFB489}"/>
                  </a:ext>
                </a:extLst>
              </p:cNvPr>
              <p:cNvSpPr/>
              <p:nvPr/>
            </p:nvSpPr>
            <p:spPr>
              <a:xfrm>
                <a:off x="9858383" y="4026934"/>
                <a:ext cx="1619242" cy="45719"/>
              </a:xfrm>
              <a:prstGeom prst="rect">
                <a:avLst/>
              </a:prstGeom>
              <a:solidFill>
                <a:srgbClr val="565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DE12C8-08A2-4492-9177-33A1E05DD210}"/>
                </a:ext>
              </a:extLst>
            </p:cNvPr>
            <p:cNvSpPr txBox="1"/>
            <p:nvPr/>
          </p:nvSpPr>
          <p:spPr>
            <a:xfrm>
              <a:off x="4585468" y="4297445"/>
              <a:ext cx="25087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Watch machine cycle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AB70FA-0F0C-4956-9AC7-B2C7DED24507}"/>
                </a:ext>
              </a:extLst>
            </p:cNvPr>
            <p:cNvGrpSpPr/>
            <p:nvPr/>
          </p:nvGrpSpPr>
          <p:grpSpPr>
            <a:xfrm>
              <a:off x="9111232" y="2135537"/>
              <a:ext cx="1008393" cy="249357"/>
              <a:chOff x="9111232" y="2135537"/>
              <a:chExt cx="1008393" cy="24935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6E47627-5D02-4AAB-BC80-6991223025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15642" y="2135537"/>
                <a:ext cx="1003983" cy="1927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BC5B90-65E6-4727-AC60-72A2A7919312}"/>
                  </a:ext>
                </a:extLst>
              </p:cNvPr>
              <p:cNvCxnSpPr/>
              <p:nvPr/>
            </p:nvCxnSpPr>
            <p:spPr>
              <a:xfrm>
                <a:off x="9111232" y="2137080"/>
                <a:ext cx="0" cy="24781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7179D8-12D9-4860-B115-DDE72A8254A8}"/>
                </a:ext>
              </a:extLst>
            </p:cNvPr>
            <p:cNvSpPr txBox="1"/>
            <p:nvPr/>
          </p:nvSpPr>
          <p:spPr>
            <a:xfrm>
              <a:off x="756108" y="4242511"/>
              <a:ext cx="250879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Manual feed and cycle watch machine cycle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A8041-487C-4087-B5FD-071F5A40E0DF}"/>
                </a:ext>
              </a:extLst>
            </p:cNvPr>
            <p:cNvSpPr txBox="1"/>
            <p:nvPr/>
          </p:nvSpPr>
          <p:spPr>
            <a:xfrm>
              <a:off x="8820779" y="4290099"/>
              <a:ext cx="25087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Self –Monitoring Machine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2FCA37B-6FC9-4E2E-AFF2-BCF9763B105A}"/>
              </a:ext>
            </a:extLst>
          </p:cNvPr>
          <p:cNvSpPr txBox="1"/>
          <p:nvPr/>
        </p:nvSpPr>
        <p:spPr>
          <a:xfrm>
            <a:off x="1079668" y="337841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JIDOKA EVOLUTION </a:t>
            </a:r>
          </a:p>
        </p:txBody>
      </p:sp>
    </p:spTree>
    <p:extLst>
      <p:ext uri="{BB962C8B-B14F-4D97-AF65-F5344CB8AC3E}">
        <p14:creationId xmlns:p14="http://schemas.microsoft.com/office/powerpoint/2010/main" val="2528631279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88F1D6-3155-4755-9728-91C173265243}"/>
              </a:ext>
            </a:extLst>
          </p:cNvPr>
          <p:cNvSpPr/>
          <p:nvPr/>
        </p:nvSpPr>
        <p:spPr>
          <a:xfrm>
            <a:off x="1865441" y="4457699"/>
            <a:ext cx="6772122" cy="92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9FAAA-14B8-4862-90DB-8D55E4D21DAB}"/>
              </a:ext>
            </a:extLst>
          </p:cNvPr>
          <p:cNvSpPr/>
          <p:nvPr/>
        </p:nvSpPr>
        <p:spPr>
          <a:xfrm>
            <a:off x="1865441" y="2866230"/>
            <a:ext cx="6772122" cy="92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024E1-26D0-4C4C-BCF3-E5D6DA656A59}"/>
              </a:ext>
            </a:extLst>
          </p:cNvPr>
          <p:cNvSpPr/>
          <p:nvPr/>
        </p:nvSpPr>
        <p:spPr>
          <a:xfrm>
            <a:off x="1865441" y="1181100"/>
            <a:ext cx="6772122" cy="927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3C299-6A0C-42B6-A4CC-E2C6BB08206D}"/>
              </a:ext>
            </a:extLst>
          </p:cNvPr>
          <p:cNvSpPr/>
          <p:nvPr/>
        </p:nvSpPr>
        <p:spPr>
          <a:xfrm>
            <a:off x="0" y="1181100"/>
            <a:ext cx="2273300" cy="927100"/>
          </a:xfrm>
          <a:prstGeom prst="rect">
            <a:avLst/>
          </a:prstGeom>
          <a:solidFill>
            <a:srgbClr val="24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2696F-D12D-4490-9EE2-AD563443922F}"/>
              </a:ext>
            </a:extLst>
          </p:cNvPr>
          <p:cNvSpPr/>
          <p:nvPr/>
        </p:nvSpPr>
        <p:spPr>
          <a:xfrm>
            <a:off x="0" y="2866230"/>
            <a:ext cx="2273300" cy="927100"/>
          </a:xfrm>
          <a:prstGeom prst="rect">
            <a:avLst/>
          </a:prstGeom>
          <a:solidFill>
            <a:srgbClr val="24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62A8C0-2DB2-4C93-A49D-E8130C79CC54}"/>
              </a:ext>
            </a:extLst>
          </p:cNvPr>
          <p:cNvSpPr/>
          <p:nvPr/>
        </p:nvSpPr>
        <p:spPr>
          <a:xfrm>
            <a:off x="0" y="4457699"/>
            <a:ext cx="2273300" cy="927100"/>
          </a:xfrm>
          <a:prstGeom prst="rect">
            <a:avLst/>
          </a:prstGeom>
          <a:solidFill>
            <a:srgbClr val="24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C60107-4E65-47D7-AEF1-AB8BCDE643DA}"/>
              </a:ext>
            </a:extLst>
          </p:cNvPr>
          <p:cNvGrpSpPr/>
          <p:nvPr/>
        </p:nvGrpSpPr>
        <p:grpSpPr>
          <a:xfrm>
            <a:off x="310959" y="1473201"/>
            <a:ext cx="1703672" cy="3678880"/>
            <a:chOff x="310959" y="1473201"/>
            <a:chExt cx="1703672" cy="3678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2B6806-C653-4943-AEB5-77E4F93B2D6C}"/>
                </a:ext>
              </a:extLst>
            </p:cNvPr>
            <p:cNvSpPr txBox="1"/>
            <p:nvPr/>
          </p:nvSpPr>
          <p:spPr>
            <a:xfrm>
              <a:off x="417687" y="1473201"/>
              <a:ext cx="1499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OBJECTIVE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FCCFC4-DF13-492B-90D7-35D1D4FF9B35}"/>
                </a:ext>
              </a:extLst>
            </p:cNvPr>
            <p:cNvSpPr txBox="1"/>
            <p:nvPr/>
          </p:nvSpPr>
          <p:spPr>
            <a:xfrm>
              <a:off x="310959" y="3098947"/>
              <a:ext cx="170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SEPARATING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F2803-A12B-4308-9611-7BF75AB4D2B5}"/>
                </a:ext>
              </a:extLst>
            </p:cNvPr>
            <p:cNvSpPr txBox="1"/>
            <p:nvPr/>
          </p:nvSpPr>
          <p:spPr>
            <a:xfrm>
              <a:off x="388929" y="4690416"/>
              <a:ext cx="153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APPROACH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0EDD62-78D8-468A-AE74-9266BDC64066}"/>
              </a:ext>
            </a:extLst>
          </p:cNvPr>
          <p:cNvSpPr txBox="1"/>
          <p:nvPr/>
        </p:nvSpPr>
        <p:spPr>
          <a:xfrm>
            <a:off x="2347794" y="1519367"/>
            <a:ext cx="556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Enabling operations to build quality in every process.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DA84B-6207-4911-985F-6DFBDC908AB2}"/>
              </a:ext>
            </a:extLst>
          </p:cNvPr>
          <p:cNvSpPr txBox="1"/>
          <p:nvPr/>
        </p:nvSpPr>
        <p:spPr>
          <a:xfrm>
            <a:off x="2422289" y="3145112"/>
            <a:ext cx="536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Separating the Activities of Human from Machine.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C0C1-B449-47B7-90F1-A0D1DA005EDC}"/>
              </a:ext>
            </a:extLst>
          </p:cNvPr>
          <p:cNvSpPr txBox="1"/>
          <p:nvPr/>
        </p:nvSpPr>
        <p:spPr>
          <a:xfrm>
            <a:off x="2425332" y="4782749"/>
            <a:ext cx="465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Ability to detect and stop Immediately.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5C0419-057D-47CD-82F2-FC8CABD508A6}"/>
              </a:ext>
            </a:extLst>
          </p:cNvPr>
          <p:cNvGrpSpPr/>
          <p:nvPr/>
        </p:nvGrpSpPr>
        <p:grpSpPr>
          <a:xfrm>
            <a:off x="28717" y="207525"/>
            <a:ext cx="3054265" cy="417246"/>
            <a:chOff x="0" y="303477"/>
            <a:chExt cx="3054265" cy="4172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5E10FB-1929-4C93-A288-A2DD23C1F127}"/>
                </a:ext>
              </a:extLst>
            </p:cNvPr>
            <p:cNvGrpSpPr/>
            <p:nvPr/>
          </p:nvGrpSpPr>
          <p:grpSpPr>
            <a:xfrm>
              <a:off x="1189067" y="318866"/>
              <a:ext cx="1865198" cy="401857"/>
              <a:chOff x="179692" y="310903"/>
              <a:chExt cx="926338" cy="40185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AB7B24-A791-41AF-9033-486B2F56BCE6}"/>
                  </a:ext>
                </a:extLst>
              </p:cNvPr>
              <p:cNvSpPr txBox="1"/>
              <p:nvPr/>
            </p:nvSpPr>
            <p:spPr>
              <a:xfrm>
                <a:off x="179692" y="311105"/>
                <a:ext cx="3453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JI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4DE902-DECA-4B7A-8111-35EEE5EA8FAD}"/>
                  </a:ext>
                </a:extLst>
              </p:cNvPr>
              <p:cNvSpPr txBox="1"/>
              <p:nvPr/>
            </p:nvSpPr>
            <p:spPr>
              <a:xfrm>
                <a:off x="345909" y="312650"/>
                <a:ext cx="4009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DOU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0C44C-0EFB-4080-9EA4-12B6D7E6C62F}"/>
                  </a:ext>
                </a:extLst>
              </p:cNvPr>
              <p:cNvSpPr txBox="1"/>
              <p:nvPr/>
            </p:nvSpPr>
            <p:spPr>
              <a:xfrm>
                <a:off x="679502" y="310903"/>
                <a:ext cx="4265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C02073-BF3C-4F7A-AFF6-1794A9605295}"/>
                </a:ext>
              </a:extLst>
            </p:cNvPr>
            <p:cNvSpPr txBox="1"/>
            <p:nvPr/>
          </p:nvSpPr>
          <p:spPr>
            <a:xfrm>
              <a:off x="0" y="318866"/>
              <a:ext cx="12127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000" b="1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自 </a:t>
              </a:r>
              <a:r>
                <a:rPr kumimoji="0" lang="ja-JP" altLang="en-US" sz="2000" b="1" i="0" u="none" strike="noStrike" cap="none" normalizeH="0" baseline="0" dirty="0">
                  <a:ln>
                    <a:noFill/>
                  </a:ln>
                  <a:solidFill>
                    <a:srgbClr val="24A89B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働 </a:t>
              </a:r>
              <a:r>
                <a:rPr kumimoji="0" lang="ja-JP" altLang="en-US" sz="2000" b="1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化</a:t>
              </a:r>
              <a:r>
                <a:rPr kumimoji="0" lang="ja-JP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B0A63C-EE34-4850-9D57-5FBA818C3AC9}"/>
                </a:ext>
              </a:extLst>
            </p:cNvPr>
            <p:cNvSpPr/>
            <p:nvPr/>
          </p:nvSpPr>
          <p:spPr>
            <a:xfrm>
              <a:off x="1131300" y="303477"/>
              <a:ext cx="57767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6727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08300"/>
            <a:ext cx="12192000" cy="1206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0900" y="1905000"/>
            <a:ext cx="3098800" cy="3086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957552"/>
            <a:ext cx="5846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177C72"/>
                </a:solidFill>
                <a:latin typeface="Bahnschrift Light SemiCondensed" panose="020B0502040204020203" pitchFamily="34" charset="0"/>
              </a:rPr>
              <a:t>4 step of JIDOKA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5A99F-D9CD-4AA6-BF43-699345B0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28" y="2409102"/>
            <a:ext cx="1852944" cy="1985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47E0C-1964-4745-8F34-5D5ABC94E3B9}"/>
              </a:ext>
            </a:extLst>
          </p:cNvPr>
          <p:cNvSpPr txBox="1"/>
          <p:nvPr/>
        </p:nvSpPr>
        <p:spPr>
          <a:xfrm>
            <a:off x="1450347" y="3867472"/>
            <a:ext cx="189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Bradley Hand ITC" panose="03070402050302030203" pitchFamily="66" charset="0"/>
              </a:rPr>
              <a:t>Canpisce</a:t>
            </a:r>
            <a:endParaRPr lang="en-US" sz="3200" b="1" dirty="0">
              <a:solidFill>
                <a:srgbClr val="DB7123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1004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750" y="259116"/>
            <a:ext cx="231614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Together </a:t>
            </a:r>
          </a:p>
        </p:txBody>
      </p:sp>
      <p:sp>
        <p:nvSpPr>
          <p:cNvPr id="3" name="Rectangle 2"/>
          <p:cNvSpPr/>
          <p:nvPr/>
        </p:nvSpPr>
        <p:spPr>
          <a:xfrm>
            <a:off x="476250" y="0"/>
            <a:ext cx="571500" cy="819150"/>
          </a:xfrm>
          <a:prstGeom prst="rect">
            <a:avLst/>
          </a:prstGeom>
          <a:solidFill>
            <a:srgbClr val="89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raphic 10">
            <a:extLst>
              <a:ext uri="{FF2B5EF4-FFF2-40B4-BE49-F238E27FC236}">
                <a16:creationId xmlns:a16="http://schemas.microsoft.com/office/drawing/2014/main" id="{8F4012BC-444D-9E4F-85E5-C43BB0196CED}"/>
              </a:ext>
            </a:extLst>
          </p:cNvPr>
          <p:cNvSpPr/>
          <p:nvPr/>
        </p:nvSpPr>
        <p:spPr>
          <a:xfrm>
            <a:off x="580162" y="360557"/>
            <a:ext cx="363677" cy="288341"/>
          </a:xfrm>
          <a:custGeom>
            <a:avLst/>
            <a:gdLst>
              <a:gd name="connsiteX0" fmla="*/ 313690 w 330200"/>
              <a:gd name="connsiteY0" fmla="*/ 183356 h 266700"/>
              <a:gd name="connsiteX1" fmla="*/ 330200 w 330200"/>
              <a:gd name="connsiteY1" fmla="*/ 166688 h 266700"/>
              <a:gd name="connsiteX2" fmla="*/ 330200 w 330200"/>
              <a:gd name="connsiteY2" fmla="*/ 16669 h 266700"/>
              <a:gd name="connsiteX3" fmla="*/ 313690 w 330200"/>
              <a:gd name="connsiteY3" fmla="*/ 0 h 266700"/>
              <a:gd name="connsiteX4" fmla="*/ 16510 w 330200"/>
              <a:gd name="connsiteY4" fmla="*/ 0 h 266700"/>
              <a:gd name="connsiteX5" fmla="*/ 0 w 330200"/>
              <a:gd name="connsiteY5" fmla="*/ 16669 h 266700"/>
              <a:gd name="connsiteX6" fmla="*/ 0 w 330200"/>
              <a:gd name="connsiteY6" fmla="*/ 166688 h 266700"/>
              <a:gd name="connsiteX7" fmla="*/ 16510 w 330200"/>
              <a:gd name="connsiteY7" fmla="*/ 183356 h 266700"/>
              <a:gd name="connsiteX8" fmla="*/ 24812 w 330200"/>
              <a:gd name="connsiteY8" fmla="*/ 183356 h 266700"/>
              <a:gd name="connsiteX9" fmla="*/ 33397 w 330200"/>
              <a:gd name="connsiteY9" fmla="*/ 195644 h 266700"/>
              <a:gd name="connsiteX10" fmla="*/ 0 w 330200"/>
              <a:gd name="connsiteY10" fmla="*/ 241173 h 266700"/>
              <a:gd name="connsiteX11" fmla="*/ 0 w 330200"/>
              <a:gd name="connsiteY11" fmla="*/ 260985 h 266700"/>
              <a:gd name="connsiteX12" fmla="*/ 8207 w 330200"/>
              <a:gd name="connsiteY12" fmla="*/ 269272 h 266700"/>
              <a:gd name="connsiteX13" fmla="*/ 8302 w 330200"/>
              <a:gd name="connsiteY13" fmla="*/ 269272 h 266700"/>
              <a:gd name="connsiteX14" fmla="*/ 321898 w 330200"/>
              <a:gd name="connsiteY14" fmla="*/ 269272 h 266700"/>
              <a:gd name="connsiteX15" fmla="*/ 330199 w 330200"/>
              <a:gd name="connsiteY15" fmla="*/ 261081 h 266700"/>
              <a:gd name="connsiteX16" fmla="*/ 330200 w 330200"/>
              <a:gd name="connsiteY16" fmla="*/ 260985 h 266700"/>
              <a:gd name="connsiteX17" fmla="*/ 330200 w 330200"/>
              <a:gd name="connsiteY17" fmla="*/ 241173 h 266700"/>
              <a:gd name="connsiteX18" fmla="*/ 296803 w 330200"/>
              <a:gd name="connsiteY18" fmla="*/ 195643 h 266700"/>
              <a:gd name="connsiteX19" fmla="*/ 305388 w 330200"/>
              <a:gd name="connsiteY19" fmla="*/ 183356 h 266700"/>
              <a:gd name="connsiteX20" fmla="*/ 16510 w 330200"/>
              <a:gd name="connsiteY20" fmla="*/ 166688 h 266700"/>
              <a:gd name="connsiteX21" fmla="*/ 16510 w 330200"/>
              <a:gd name="connsiteY21" fmla="*/ 16669 h 266700"/>
              <a:gd name="connsiteX22" fmla="*/ 313690 w 330200"/>
              <a:gd name="connsiteY22" fmla="*/ 16669 h 266700"/>
              <a:gd name="connsiteX23" fmla="*/ 313690 w 330200"/>
              <a:gd name="connsiteY23" fmla="*/ 166688 h 266700"/>
              <a:gd name="connsiteX24" fmla="*/ 310105 w 330200"/>
              <a:gd name="connsiteY24" fmla="*/ 166688 h 266700"/>
              <a:gd name="connsiteX25" fmla="*/ 310577 w 330200"/>
              <a:gd name="connsiteY25" fmla="*/ 162020 h 266700"/>
              <a:gd name="connsiteX26" fmla="*/ 263122 w 330200"/>
              <a:gd name="connsiteY26" fmla="*/ 114110 h 266700"/>
              <a:gd name="connsiteX27" fmla="*/ 215668 w 330200"/>
              <a:gd name="connsiteY27" fmla="*/ 162020 h 266700"/>
              <a:gd name="connsiteX28" fmla="*/ 216139 w 330200"/>
              <a:gd name="connsiteY28" fmla="*/ 166688 h 266700"/>
              <a:gd name="connsiteX29" fmla="*/ 212083 w 330200"/>
              <a:gd name="connsiteY29" fmla="*/ 166688 h 266700"/>
              <a:gd name="connsiteX30" fmla="*/ 212554 w 330200"/>
              <a:gd name="connsiteY30" fmla="*/ 162020 h 266700"/>
              <a:gd name="connsiteX31" fmla="*/ 165100 w 330200"/>
              <a:gd name="connsiteY31" fmla="*/ 114110 h 266700"/>
              <a:gd name="connsiteX32" fmla="*/ 117646 w 330200"/>
              <a:gd name="connsiteY32" fmla="*/ 162020 h 266700"/>
              <a:gd name="connsiteX33" fmla="*/ 117646 w 330200"/>
              <a:gd name="connsiteY33" fmla="*/ 166688 h 266700"/>
              <a:gd name="connsiteX34" fmla="*/ 113589 w 330200"/>
              <a:gd name="connsiteY34" fmla="*/ 166688 h 266700"/>
              <a:gd name="connsiteX35" fmla="*/ 114061 w 330200"/>
              <a:gd name="connsiteY35" fmla="*/ 162020 h 266700"/>
              <a:gd name="connsiteX36" fmla="*/ 66889 w 330200"/>
              <a:gd name="connsiteY36" fmla="*/ 114300 h 266700"/>
              <a:gd name="connsiteX37" fmla="*/ 19623 w 330200"/>
              <a:gd name="connsiteY37" fmla="*/ 161925 h 266700"/>
              <a:gd name="connsiteX38" fmla="*/ 19623 w 330200"/>
              <a:gd name="connsiteY38" fmla="*/ 166592 h 266700"/>
              <a:gd name="connsiteX39" fmla="*/ 67078 w 330200"/>
              <a:gd name="connsiteY39" fmla="*/ 193262 h 266700"/>
              <a:gd name="connsiteX40" fmla="*/ 36133 w 330200"/>
              <a:gd name="connsiteY40" fmla="*/ 162020 h 266700"/>
              <a:gd name="connsiteX41" fmla="*/ 67078 w 330200"/>
              <a:gd name="connsiteY41" fmla="*/ 130778 h 266700"/>
              <a:gd name="connsiteX42" fmla="*/ 98022 w 330200"/>
              <a:gd name="connsiteY42" fmla="*/ 161925 h 266700"/>
              <a:gd name="connsiteX43" fmla="*/ 67172 w 330200"/>
              <a:gd name="connsiteY43" fmla="*/ 193262 h 266700"/>
              <a:gd name="connsiteX44" fmla="*/ 67078 w 330200"/>
              <a:gd name="connsiteY44" fmla="*/ 193262 h 266700"/>
              <a:gd name="connsiteX45" fmla="*/ 109343 w 330200"/>
              <a:gd name="connsiteY45" fmla="*/ 183737 h 266700"/>
              <a:gd name="connsiteX46" fmla="*/ 122646 w 330200"/>
              <a:gd name="connsiteY46" fmla="*/ 183737 h 266700"/>
              <a:gd name="connsiteX47" fmla="*/ 131137 w 330200"/>
              <a:gd name="connsiteY47" fmla="*/ 195929 h 266700"/>
              <a:gd name="connsiteX48" fmla="*/ 115853 w 330200"/>
              <a:gd name="connsiteY48" fmla="*/ 204121 h 266700"/>
              <a:gd name="connsiteX49" fmla="*/ 100664 w 330200"/>
              <a:gd name="connsiteY49" fmla="*/ 195929 h 266700"/>
              <a:gd name="connsiteX50" fmla="*/ 109343 w 330200"/>
              <a:gd name="connsiteY50" fmla="*/ 183356 h 266700"/>
              <a:gd name="connsiteX51" fmla="*/ 134156 w 330200"/>
              <a:gd name="connsiteY51" fmla="*/ 161925 h 266700"/>
              <a:gd name="connsiteX52" fmla="*/ 165100 w 330200"/>
              <a:gd name="connsiteY52" fmla="*/ 130683 h 266700"/>
              <a:gd name="connsiteX53" fmla="*/ 196044 w 330200"/>
              <a:gd name="connsiteY53" fmla="*/ 161925 h 266700"/>
              <a:gd name="connsiteX54" fmla="*/ 165100 w 330200"/>
              <a:gd name="connsiteY54" fmla="*/ 193167 h 266700"/>
              <a:gd name="connsiteX55" fmla="*/ 134156 w 330200"/>
              <a:gd name="connsiteY55" fmla="*/ 161925 h 266700"/>
              <a:gd name="connsiteX56" fmla="*/ 207554 w 330200"/>
              <a:gd name="connsiteY56" fmla="*/ 183356 h 266700"/>
              <a:gd name="connsiteX57" fmla="*/ 221045 w 330200"/>
              <a:gd name="connsiteY57" fmla="*/ 183356 h 266700"/>
              <a:gd name="connsiteX58" fmla="*/ 229536 w 330200"/>
              <a:gd name="connsiteY58" fmla="*/ 195548 h 266700"/>
              <a:gd name="connsiteX59" fmla="*/ 214347 w 330200"/>
              <a:gd name="connsiteY59" fmla="*/ 203740 h 266700"/>
              <a:gd name="connsiteX60" fmla="*/ 199063 w 330200"/>
              <a:gd name="connsiteY60" fmla="*/ 195548 h 266700"/>
              <a:gd name="connsiteX61" fmla="*/ 207554 w 330200"/>
              <a:gd name="connsiteY61" fmla="*/ 183356 h 266700"/>
              <a:gd name="connsiteX62" fmla="*/ 232178 w 330200"/>
              <a:gd name="connsiteY62" fmla="*/ 161925 h 266700"/>
              <a:gd name="connsiteX63" fmla="*/ 263122 w 330200"/>
              <a:gd name="connsiteY63" fmla="*/ 130683 h 266700"/>
              <a:gd name="connsiteX64" fmla="*/ 294067 w 330200"/>
              <a:gd name="connsiteY64" fmla="*/ 161925 h 266700"/>
              <a:gd name="connsiteX65" fmla="*/ 263122 w 330200"/>
              <a:gd name="connsiteY65" fmla="*/ 193167 h 266700"/>
              <a:gd name="connsiteX66" fmla="*/ 232178 w 330200"/>
              <a:gd name="connsiteY66" fmla="*/ 161925 h 266700"/>
              <a:gd name="connsiteX67" fmla="*/ 313690 w 330200"/>
              <a:gd name="connsiteY67" fmla="*/ 241078 h 266700"/>
              <a:gd name="connsiteX68" fmla="*/ 313690 w 330200"/>
              <a:gd name="connsiteY68" fmla="*/ 252508 h 266700"/>
              <a:gd name="connsiteX69" fmla="*/ 16510 w 330200"/>
              <a:gd name="connsiteY69" fmla="*/ 252508 h 266700"/>
              <a:gd name="connsiteX70" fmla="*/ 16510 w 330200"/>
              <a:gd name="connsiteY70" fmla="*/ 241078 h 266700"/>
              <a:gd name="connsiteX71" fmla="*/ 47169 w 330200"/>
              <a:gd name="connsiteY71" fmla="*/ 209550 h 266700"/>
              <a:gd name="connsiteX72" fmla="*/ 47171 w 330200"/>
              <a:gd name="connsiteY72" fmla="*/ 209550 h 266700"/>
              <a:gd name="connsiteX73" fmla="*/ 86701 w 330200"/>
              <a:gd name="connsiteY73" fmla="*/ 209550 h 266700"/>
              <a:gd name="connsiteX74" fmla="*/ 109909 w 330200"/>
              <a:gd name="connsiteY74" fmla="*/ 220313 h 266700"/>
              <a:gd name="connsiteX75" fmla="*/ 121912 w 330200"/>
              <a:gd name="connsiteY75" fmla="*/ 220673 h 266700"/>
              <a:gd name="connsiteX76" fmla="*/ 122268 w 330200"/>
              <a:gd name="connsiteY76" fmla="*/ 220313 h 266700"/>
              <a:gd name="connsiteX77" fmla="*/ 145477 w 330200"/>
              <a:gd name="connsiteY77" fmla="*/ 209550 h 266700"/>
              <a:gd name="connsiteX78" fmla="*/ 184723 w 330200"/>
              <a:gd name="connsiteY78" fmla="*/ 209550 h 266700"/>
              <a:gd name="connsiteX79" fmla="*/ 207554 w 330200"/>
              <a:gd name="connsiteY79" fmla="*/ 220694 h 266700"/>
              <a:gd name="connsiteX80" fmla="*/ 219557 w 330200"/>
              <a:gd name="connsiteY80" fmla="*/ 221054 h 266700"/>
              <a:gd name="connsiteX81" fmla="*/ 219913 w 330200"/>
              <a:gd name="connsiteY81" fmla="*/ 220694 h 266700"/>
              <a:gd name="connsiteX82" fmla="*/ 243499 w 330200"/>
              <a:gd name="connsiteY82" fmla="*/ 209550 h 266700"/>
              <a:gd name="connsiteX83" fmla="*/ 283029 w 330200"/>
              <a:gd name="connsiteY83" fmla="*/ 209550 h 266700"/>
              <a:gd name="connsiteX84" fmla="*/ 313691 w 330200"/>
              <a:gd name="connsiteY84" fmla="*/ 241074 h 266700"/>
              <a:gd name="connsiteX85" fmla="*/ 313690 w 330200"/>
              <a:gd name="connsiteY85" fmla="*/ 24117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0200" h="266700">
                <a:moveTo>
                  <a:pt x="313690" y="183356"/>
                </a:moveTo>
                <a:cubicBezTo>
                  <a:pt x="322808" y="183356"/>
                  <a:pt x="330200" y="175893"/>
                  <a:pt x="330200" y="166688"/>
                </a:cubicBezTo>
                <a:lnTo>
                  <a:pt x="330200" y="16669"/>
                </a:lnTo>
                <a:cubicBezTo>
                  <a:pt x="330200" y="7463"/>
                  <a:pt x="322808" y="0"/>
                  <a:pt x="313690" y="0"/>
                </a:cubicBezTo>
                <a:lnTo>
                  <a:pt x="16510" y="0"/>
                </a:lnTo>
                <a:cubicBezTo>
                  <a:pt x="7392" y="0"/>
                  <a:pt x="0" y="7463"/>
                  <a:pt x="0" y="16669"/>
                </a:cubicBezTo>
                <a:lnTo>
                  <a:pt x="0" y="166688"/>
                </a:lnTo>
                <a:cubicBezTo>
                  <a:pt x="0" y="175893"/>
                  <a:pt x="7392" y="183356"/>
                  <a:pt x="16510" y="183356"/>
                </a:cubicBezTo>
                <a:lnTo>
                  <a:pt x="24812" y="183356"/>
                </a:lnTo>
                <a:cubicBezTo>
                  <a:pt x="26969" y="187910"/>
                  <a:pt x="29871" y="192065"/>
                  <a:pt x="33397" y="195644"/>
                </a:cubicBezTo>
                <a:cubicBezTo>
                  <a:pt x="13562" y="201758"/>
                  <a:pt x="9" y="220234"/>
                  <a:pt x="0" y="241173"/>
                </a:cubicBezTo>
                <a:lnTo>
                  <a:pt x="0" y="260985"/>
                </a:lnTo>
                <a:cubicBezTo>
                  <a:pt x="0" y="265562"/>
                  <a:pt x="3674" y="269272"/>
                  <a:pt x="8207" y="269272"/>
                </a:cubicBezTo>
                <a:cubicBezTo>
                  <a:pt x="8239" y="269272"/>
                  <a:pt x="8271" y="269272"/>
                  <a:pt x="8302" y="269272"/>
                </a:cubicBezTo>
                <a:lnTo>
                  <a:pt x="321898" y="269272"/>
                </a:lnTo>
                <a:cubicBezTo>
                  <a:pt x="326431" y="269324"/>
                  <a:pt x="330147" y="265657"/>
                  <a:pt x="330199" y="261081"/>
                </a:cubicBezTo>
                <a:cubicBezTo>
                  <a:pt x="330200" y="261049"/>
                  <a:pt x="330200" y="261017"/>
                  <a:pt x="330200" y="260985"/>
                </a:cubicBezTo>
                <a:lnTo>
                  <a:pt x="330200" y="241173"/>
                </a:lnTo>
                <a:cubicBezTo>
                  <a:pt x="330191" y="220234"/>
                  <a:pt x="316638" y="201758"/>
                  <a:pt x="296803" y="195643"/>
                </a:cubicBezTo>
                <a:cubicBezTo>
                  <a:pt x="300329" y="192065"/>
                  <a:pt x="303231" y="187910"/>
                  <a:pt x="305388" y="183356"/>
                </a:cubicBezTo>
                <a:close/>
                <a:moveTo>
                  <a:pt x="16510" y="166688"/>
                </a:moveTo>
                <a:lnTo>
                  <a:pt x="16510" y="16669"/>
                </a:lnTo>
                <a:lnTo>
                  <a:pt x="313690" y="16669"/>
                </a:lnTo>
                <a:lnTo>
                  <a:pt x="313690" y="166688"/>
                </a:lnTo>
                <a:lnTo>
                  <a:pt x="310105" y="166688"/>
                </a:lnTo>
                <a:cubicBezTo>
                  <a:pt x="310360" y="165143"/>
                  <a:pt x="310518" y="163585"/>
                  <a:pt x="310577" y="162020"/>
                </a:cubicBezTo>
                <a:cubicBezTo>
                  <a:pt x="310577" y="135560"/>
                  <a:pt x="289331" y="114110"/>
                  <a:pt x="263122" y="114110"/>
                </a:cubicBezTo>
                <a:cubicBezTo>
                  <a:pt x="236914" y="114110"/>
                  <a:pt x="215668" y="135560"/>
                  <a:pt x="215668" y="162020"/>
                </a:cubicBezTo>
                <a:cubicBezTo>
                  <a:pt x="215727" y="163585"/>
                  <a:pt x="215884" y="165143"/>
                  <a:pt x="216139" y="166688"/>
                </a:cubicBezTo>
                <a:lnTo>
                  <a:pt x="212083" y="166688"/>
                </a:lnTo>
                <a:cubicBezTo>
                  <a:pt x="212338" y="165143"/>
                  <a:pt x="212496" y="163585"/>
                  <a:pt x="212554" y="162020"/>
                </a:cubicBezTo>
                <a:cubicBezTo>
                  <a:pt x="212554" y="135560"/>
                  <a:pt x="191308" y="114110"/>
                  <a:pt x="165100" y="114110"/>
                </a:cubicBezTo>
                <a:cubicBezTo>
                  <a:pt x="138892" y="114110"/>
                  <a:pt x="117646" y="135560"/>
                  <a:pt x="117646" y="162020"/>
                </a:cubicBezTo>
                <a:cubicBezTo>
                  <a:pt x="117548" y="163574"/>
                  <a:pt x="117548" y="165133"/>
                  <a:pt x="117646" y="166688"/>
                </a:cubicBezTo>
                <a:lnTo>
                  <a:pt x="113589" y="166688"/>
                </a:lnTo>
                <a:cubicBezTo>
                  <a:pt x="113844" y="165143"/>
                  <a:pt x="114002" y="163585"/>
                  <a:pt x="114061" y="162020"/>
                </a:cubicBezTo>
                <a:cubicBezTo>
                  <a:pt x="114087" y="135691"/>
                  <a:pt x="92967" y="114326"/>
                  <a:pt x="66889" y="114300"/>
                </a:cubicBezTo>
                <a:cubicBezTo>
                  <a:pt x="40811" y="114274"/>
                  <a:pt x="19649" y="135596"/>
                  <a:pt x="19623" y="161925"/>
                </a:cubicBezTo>
                <a:cubicBezTo>
                  <a:pt x="19526" y="163479"/>
                  <a:pt x="19526" y="165038"/>
                  <a:pt x="19623" y="166592"/>
                </a:cubicBezTo>
                <a:close/>
                <a:moveTo>
                  <a:pt x="67078" y="193262"/>
                </a:moveTo>
                <a:cubicBezTo>
                  <a:pt x="49988" y="193262"/>
                  <a:pt x="36133" y="179275"/>
                  <a:pt x="36133" y="162020"/>
                </a:cubicBezTo>
                <a:cubicBezTo>
                  <a:pt x="36134" y="144766"/>
                  <a:pt x="49988" y="130778"/>
                  <a:pt x="67078" y="130778"/>
                </a:cubicBezTo>
                <a:cubicBezTo>
                  <a:pt x="84131" y="130778"/>
                  <a:pt x="97970" y="144708"/>
                  <a:pt x="98022" y="161925"/>
                </a:cubicBezTo>
                <a:cubicBezTo>
                  <a:pt x="98074" y="179179"/>
                  <a:pt x="84262" y="193210"/>
                  <a:pt x="67172" y="193262"/>
                </a:cubicBezTo>
                <a:cubicBezTo>
                  <a:pt x="67141" y="193262"/>
                  <a:pt x="67109" y="193262"/>
                  <a:pt x="67078" y="193262"/>
                </a:cubicBezTo>
                <a:close/>
                <a:moveTo>
                  <a:pt x="109343" y="183737"/>
                </a:moveTo>
                <a:lnTo>
                  <a:pt x="122646" y="183737"/>
                </a:lnTo>
                <a:cubicBezTo>
                  <a:pt x="124825" y="188226"/>
                  <a:pt x="127690" y="192340"/>
                  <a:pt x="131137" y="195929"/>
                </a:cubicBezTo>
                <a:cubicBezTo>
                  <a:pt x="125598" y="197716"/>
                  <a:pt x="120422" y="200491"/>
                  <a:pt x="115853" y="204121"/>
                </a:cubicBezTo>
                <a:cubicBezTo>
                  <a:pt x="111331" y="200472"/>
                  <a:pt x="106182" y="197696"/>
                  <a:pt x="100664" y="195929"/>
                </a:cubicBezTo>
                <a:cubicBezTo>
                  <a:pt x="104210" y="192239"/>
                  <a:pt x="107141" y="187993"/>
                  <a:pt x="109343" y="183356"/>
                </a:cubicBezTo>
                <a:close/>
                <a:moveTo>
                  <a:pt x="134156" y="161925"/>
                </a:moveTo>
                <a:cubicBezTo>
                  <a:pt x="134156" y="144671"/>
                  <a:pt x="148010" y="130683"/>
                  <a:pt x="165100" y="130683"/>
                </a:cubicBezTo>
                <a:cubicBezTo>
                  <a:pt x="182190" y="130683"/>
                  <a:pt x="196044" y="144671"/>
                  <a:pt x="196044" y="161925"/>
                </a:cubicBezTo>
                <a:cubicBezTo>
                  <a:pt x="196044" y="179179"/>
                  <a:pt x="182190" y="193167"/>
                  <a:pt x="165100" y="193167"/>
                </a:cubicBezTo>
                <a:cubicBezTo>
                  <a:pt x="148010" y="193167"/>
                  <a:pt x="134156" y="179179"/>
                  <a:pt x="134156" y="161925"/>
                </a:cubicBezTo>
                <a:close/>
                <a:moveTo>
                  <a:pt x="207554" y="183356"/>
                </a:moveTo>
                <a:lnTo>
                  <a:pt x="221045" y="183356"/>
                </a:lnTo>
                <a:cubicBezTo>
                  <a:pt x="223224" y="187845"/>
                  <a:pt x="226090" y="191959"/>
                  <a:pt x="229536" y="195548"/>
                </a:cubicBezTo>
                <a:cubicBezTo>
                  <a:pt x="224018" y="197315"/>
                  <a:pt x="218869" y="200091"/>
                  <a:pt x="214347" y="203740"/>
                </a:cubicBezTo>
                <a:cubicBezTo>
                  <a:pt x="209778" y="200110"/>
                  <a:pt x="204602" y="197335"/>
                  <a:pt x="199063" y="195548"/>
                </a:cubicBezTo>
                <a:cubicBezTo>
                  <a:pt x="202510" y="191959"/>
                  <a:pt x="205375" y="187845"/>
                  <a:pt x="207554" y="183356"/>
                </a:cubicBezTo>
                <a:close/>
                <a:moveTo>
                  <a:pt x="232178" y="161925"/>
                </a:moveTo>
                <a:cubicBezTo>
                  <a:pt x="232178" y="144671"/>
                  <a:pt x="246032" y="130683"/>
                  <a:pt x="263122" y="130683"/>
                </a:cubicBezTo>
                <a:cubicBezTo>
                  <a:pt x="280212" y="130683"/>
                  <a:pt x="294067" y="144671"/>
                  <a:pt x="294067" y="161925"/>
                </a:cubicBezTo>
                <a:cubicBezTo>
                  <a:pt x="294067" y="179179"/>
                  <a:pt x="280212" y="193167"/>
                  <a:pt x="263122" y="193167"/>
                </a:cubicBezTo>
                <a:cubicBezTo>
                  <a:pt x="246032" y="193167"/>
                  <a:pt x="232178" y="179179"/>
                  <a:pt x="232178" y="161925"/>
                </a:cubicBezTo>
                <a:close/>
                <a:moveTo>
                  <a:pt x="313690" y="241078"/>
                </a:moveTo>
                <a:lnTo>
                  <a:pt x="313690" y="252508"/>
                </a:lnTo>
                <a:lnTo>
                  <a:pt x="16510" y="252508"/>
                </a:lnTo>
                <a:lnTo>
                  <a:pt x="16510" y="241078"/>
                </a:lnTo>
                <a:cubicBezTo>
                  <a:pt x="16353" y="223824"/>
                  <a:pt x="30079" y="209709"/>
                  <a:pt x="47169" y="209550"/>
                </a:cubicBezTo>
                <a:cubicBezTo>
                  <a:pt x="47170" y="209550"/>
                  <a:pt x="47171" y="209550"/>
                  <a:pt x="47171" y="209550"/>
                </a:cubicBezTo>
                <a:lnTo>
                  <a:pt x="86701" y="209550"/>
                </a:lnTo>
                <a:cubicBezTo>
                  <a:pt x="95619" y="209559"/>
                  <a:pt x="104092" y="213489"/>
                  <a:pt x="109909" y="220313"/>
                </a:cubicBezTo>
                <a:cubicBezTo>
                  <a:pt x="113125" y="223759"/>
                  <a:pt x="118499" y="223920"/>
                  <a:pt x="121912" y="220673"/>
                </a:cubicBezTo>
                <a:cubicBezTo>
                  <a:pt x="122034" y="220557"/>
                  <a:pt x="122153" y="220437"/>
                  <a:pt x="122268" y="220313"/>
                </a:cubicBezTo>
                <a:cubicBezTo>
                  <a:pt x="128086" y="213489"/>
                  <a:pt x="136558" y="209559"/>
                  <a:pt x="145477" y="209550"/>
                </a:cubicBezTo>
                <a:lnTo>
                  <a:pt x="184723" y="209550"/>
                </a:lnTo>
                <a:cubicBezTo>
                  <a:pt x="193570" y="209764"/>
                  <a:pt x="201893" y="213827"/>
                  <a:pt x="207554" y="220694"/>
                </a:cubicBezTo>
                <a:cubicBezTo>
                  <a:pt x="210770" y="224140"/>
                  <a:pt x="216144" y="224301"/>
                  <a:pt x="219557" y="221054"/>
                </a:cubicBezTo>
                <a:cubicBezTo>
                  <a:pt x="219679" y="220938"/>
                  <a:pt x="219798" y="220818"/>
                  <a:pt x="219913" y="220694"/>
                </a:cubicBezTo>
                <a:cubicBezTo>
                  <a:pt x="225745" y="213626"/>
                  <a:pt x="234387" y="209542"/>
                  <a:pt x="243499" y="209550"/>
                </a:cubicBezTo>
                <a:lnTo>
                  <a:pt x="283029" y="209550"/>
                </a:lnTo>
                <a:cubicBezTo>
                  <a:pt x="300118" y="209707"/>
                  <a:pt x="313846" y="223820"/>
                  <a:pt x="313691" y="241074"/>
                </a:cubicBezTo>
                <a:cubicBezTo>
                  <a:pt x="313691" y="241107"/>
                  <a:pt x="313690" y="241140"/>
                  <a:pt x="313690" y="241173"/>
                </a:cubicBezTo>
                <a:close/>
              </a:path>
            </a:pathLst>
          </a:custGeom>
          <a:solidFill>
            <a:schemeClr val="bg1"/>
          </a:solidFill>
          <a:ln w="925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462396" y="1264503"/>
            <a:ext cx="9130340" cy="4594049"/>
            <a:chOff x="1856096" y="1201003"/>
            <a:chExt cx="9130340" cy="4594049"/>
          </a:xfrm>
        </p:grpSpPr>
        <p:grpSp>
          <p:nvGrpSpPr>
            <p:cNvPr id="53" name="Group 52"/>
            <p:cNvGrpSpPr/>
            <p:nvPr/>
          </p:nvGrpSpPr>
          <p:grpSpPr>
            <a:xfrm>
              <a:off x="1856096" y="1748570"/>
              <a:ext cx="4004732" cy="4046482"/>
              <a:chOff x="1335283" y="1303440"/>
              <a:chExt cx="4471729" cy="4518348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35283" y="4041689"/>
                <a:ext cx="1441135" cy="51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77C7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Observe/Exposure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32434" y="3128553"/>
                <a:ext cx="1791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77C7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Learn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480182" y="2672076"/>
                <a:ext cx="2286722" cy="1077218"/>
              </a:xfrm>
              <a:prstGeom prst="rect">
                <a:avLst/>
              </a:prstGeom>
              <a:solidFill>
                <a:srgbClr val="BE4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631215" y="2954140"/>
                <a:ext cx="2099766" cy="65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Know What we Know 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28712" y="4744570"/>
                <a:ext cx="3938192" cy="1077218"/>
              </a:xfrm>
              <a:prstGeom prst="rect">
                <a:avLst/>
              </a:prstGeom>
              <a:solidFill>
                <a:srgbClr val="8918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036288" y="5036569"/>
                <a:ext cx="3031163" cy="65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Don’t’ Know What we Don’t Know 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776418" y="3667352"/>
                <a:ext cx="2990485" cy="107721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09955" y="3913383"/>
                <a:ext cx="22305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Know What we Don’t Know 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39488" y="1958864"/>
                <a:ext cx="2027415" cy="719510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07726" y="1977826"/>
                <a:ext cx="1999286" cy="65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DO Know What we Know </a:t>
                </a: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4452677" y="1303440"/>
                <a:ext cx="644458" cy="685011"/>
                <a:chOff x="4447708" y="1138090"/>
                <a:chExt cx="779500" cy="828550"/>
              </a:xfrm>
              <a:solidFill>
                <a:srgbClr val="BE412B"/>
              </a:solidFill>
            </p:grpSpPr>
            <p:sp>
              <p:nvSpPr>
                <p:cNvPr id="57" name="Graphic 518">
                  <a:extLst>
                    <a:ext uri="{FF2B5EF4-FFF2-40B4-BE49-F238E27FC236}">
                      <a16:creationId xmlns:a16="http://schemas.microsoft.com/office/drawing/2014/main" id="{A25ACF4D-5053-174D-B00C-2F97B858040B}"/>
                    </a:ext>
                  </a:extLst>
                </p:cNvPr>
                <p:cNvSpPr/>
                <p:nvPr/>
              </p:nvSpPr>
              <p:spPr>
                <a:xfrm>
                  <a:off x="4606321" y="1138090"/>
                  <a:ext cx="620887" cy="768716"/>
                </a:xfrm>
                <a:custGeom>
                  <a:avLst/>
                  <a:gdLst>
                    <a:gd name="connsiteX0" fmla="*/ 256413 w 266700"/>
                    <a:gd name="connsiteY0" fmla="*/ 1227 h 330200"/>
                    <a:gd name="connsiteX1" fmla="*/ 250031 w 266700"/>
                    <a:gd name="connsiteY1" fmla="*/ 0 h 330200"/>
                    <a:gd name="connsiteX2" fmla="*/ 238125 w 266700"/>
                    <a:gd name="connsiteY2" fmla="*/ 4812 h 330200"/>
                    <a:gd name="connsiteX3" fmla="*/ 183261 w 266700"/>
                    <a:gd name="connsiteY3" fmla="*/ 16510 h 330200"/>
                    <a:gd name="connsiteX4" fmla="*/ 137446 w 266700"/>
                    <a:gd name="connsiteY4" fmla="*/ 8774 h 330200"/>
                    <a:gd name="connsiteX5" fmla="*/ 83344 w 266700"/>
                    <a:gd name="connsiteY5" fmla="*/ 0 h 330200"/>
                    <a:gd name="connsiteX6" fmla="*/ 16669 w 266700"/>
                    <a:gd name="connsiteY6" fmla="*/ 17548 h 330200"/>
                    <a:gd name="connsiteX7" fmla="*/ 16669 w 266700"/>
                    <a:gd name="connsiteY7" fmla="*/ 0 h 330200"/>
                    <a:gd name="connsiteX8" fmla="*/ 0 w 266700"/>
                    <a:gd name="connsiteY8" fmla="*/ 0 h 330200"/>
                    <a:gd name="connsiteX9" fmla="*/ 0 w 266700"/>
                    <a:gd name="connsiteY9" fmla="*/ 330200 h 330200"/>
                    <a:gd name="connsiteX10" fmla="*/ 16669 w 266700"/>
                    <a:gd name="connsiteY10" fmla="*/ 330200 h 330200"/>
                    <a:gd name="connsiteX11" fmla="*/ 16669 w 266700"/>
                    <a:gd name="connsiteY11" fmla="*/ 188686 h 330200"/>
                    <a:gd name="connsiteX12" fmla="*/ 83344 w 266700"/>
                    <a:gd name="connsiteY12" fmla="*/ 164817 h 330200"/>
                    <a:gd name="connsiteX13" fmla="*/ 129350 w 266700"/>
                    <a:gd name="connsiteY13" fmla="*/ 172553 h 330200"/>
                    <a:gd name="connsiteX14" fmla="*/ 183356 w 266700"/>
                    <a:gd name="connsiteY14" fmla="*/ 181327 h 330200"/>
                    <a:gd name="connsiteX15" fmla="*/ 261842 w 266700"/>
                    <a:gd name="connsiteY15" fmla="*/ 160006 h 330200"/>
                    <a:gd name="connsiteX16" fmla="*/ 266700 w 266700"/>
                    <a:gd name="connsiteY16" fmla="*/ 148590 h 330200"/>
                    <a:gd name="connsiteX17" fmla="*/ 266700 w 266700"/>
                    <a:gd name="connsiteY17" fmla="*/ 16510 h 330200"/>
                    <a:gd name="connsiteX18" fmla="*/ 256413 w 266700"/>
                    <a:gd name="connsiteY18" fmla="*/ 1227 h 330200"/>
                    <a:gd name="connsiteX19" fmla="*/ 250031 w 266700"/>
                    <a:gd name="connsiteY19" fmla="*/ 148590 h 330200"/>
                    <a:gd name="connsiteX20" fmla="*/ 183356 w 266700"/>
                    <a:gd name="connsiteY20" fmla="*/ 165100 h 330200"/>
                    <a:gd name="connsiteX21" fmla="*/ 83344 w 266700"/>
                    <a:gd name="connsiteY21" fmla="*/ 148590 h 330200"/>
                    <a:gd name="connsiteX22" fmla="*/ 16669 w 266700"/>
                    <a:gd name="connsiteY22" fmla="*/ 168685 h 330200"/>
                    <a:gd name="connsiteX23" fmla="*/ 16669 w 266700"/>
                    <a:gd name="connsiteY23" fmla="*/ 36605 h 330200"/>
                    <a:gd name="connsiteX24" fmla="*/ 83344 w 266700"/>
                    <a:gd name="connsiteY24" fmla="*/ 16510 h 330200"/>
                    <a:gd name="connsiteX25" fmla="*/ 183356 w 266700"/>
                    <a:gd name="connsiteY25" fmla="*/ 33020 h 330200"/>
                    <a:gd name="connsiteX26" fmla="*/ 250031 w 266700"/>
                    <a:gd name="connsiteY26" fmla="*/ 16510 h 33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66700" h="330200">
                      <a:moveTo>
                        <a:pt x="256413" y="1227"/>
                      </a:moveTo>
                      <a:cubicBezTo>
                        <a:pt x="254388" y="405"/>
                        <a:pt x="252219" y="-12"/>
                        <a:pt x="250031" y="0"/>
                      </a:cubicBezTo>
                      <a:cubicBezTo>
                        <a:pt x="245581" y="3"/>
                        <a:pt x="241308" y="1730"/>
                        <a:pt x="238125" y="4812"/>
                      </a:cubicBezTo>
                      <a:cubicBezTo>
                        <a:pt x="226409" y="16510"/>
                        <a:pt x="196120" y="16510"/>
                        <a:pt x="183261" y="16510"/>
                      </a:cubicBezTo>
                      <a:cubicBezTo>
                        <a:pt x="167734" y="15736"/>
                        <a:pt x="152355" y="13139"/>
                        <a:pt x="137446" y="8774"/>
                      </a:cubicBezTo>
                      <a:cubicBezTo>
                        <a:pt x="119848" y="3642"/>
                        <a:pt x="101675" y="695"/>
                        <a:pt x="83344" y="0"/>
                      </a:cubicBezTo>
                      <a:cubicBezTo>
                        <a:pt x="60015" y="435"/>
                        <a:pt x="37139" y="6456"/>
                        <a:pt x="16669" y="17548"/>
                      </a:cubicBezTo>
                      <a:lnTo>
                        <a:pt x="16669" y="0"/>
                      </a:lnTo>
                      <a:lnTo>
                        <a:pt x="0" y="0"/>
                      </a:lnTo>
                      <a:lnTo>
                        <a:pt x="0" y="330200"/>
                      </a:lnTo>
                      <a:lnTo>
                        <a:pt x="16669" y="330200"/>
                      </a:lnTo>
                      <a:lnTo>
                        <a:pt x="16669" y="188686"/>
                      </a:lnTo>
                      <a:cubicBezTo>
                        <a:pt x="35712" y="173814"/>
                        <a:pt x="59101" y="165441"/>
                        <a:pt x="83344" y="164817"/>
                      </a:cubicBezTo>
                      <a:cubicBezTo>
                        <a:pt x="98933" y="165591"/>
                        <a:pt x="114376" y="168188"/>
                        <a:pt x="129350" y="172553"/>
                      </a:cubicBezTo>
                      <a:cubicBezTo>
                        <a:pt x="146913" y="177693"/>
                        <a:pt x="165056" y="180640"/>
                        <a:pt x="183356" y="181327"/>
                      </a:cubicBezTo>
                      <a:cubicBezTo>
                        <a:pt x="201835" y="181327"/>
                        <a:pt x="240506" y="181327"/>
                        <a:pt x="261842" y="160006"/>
                      </a:cubicBezTo>
                      <a:cubicBezTo>
                        <a:pt x="264888" y="156964"/>
                        <a:pt x="266628" y="152874"/>
                        <a:pt x="266700" y="148590"/>
                      </a:cubicBezTo>
                      <a:lnTo>
                        <a:pt x="266700" y="16510"/>
                      </a:lnTo>
                      <a:cubicBezTo>
                        <a:pt x="266687" y="9830"/>
                        <a:pt x="262634" y="3808"/>
                        <a:pt x="256413" y="1227"/>
                      </a:cubicBezTo>
                      <a:close/>
                      <a:moveTo>
                        <a:pt x="250031" y="148590"/>
                      </a:moveTo>
                      <a:cubicBezTo>
                        <a:pt x="233363" y="165100"/>
                        <a:pt x="200025" y="165100"/>
                        <a:pt x="183356" y="165100"/>
                      </a:cubicBezTo>
                      <a:cubicBezTo>
                        <a:pt x="150019" y="165100"/>
                        <a:pt x="116681" y="148590"/>
                        <a:pt x="83344" y="148590"/>
                      </a:cubicBezTo>
                      <a:cubicBezTo>
                        <a:pt x="59680" y="149111"/>
                        <a:pt x="36615" y="156062"/>
                        <a:pt x="16669" y="168685"/>
                      </a:cubicBezTo>
                      <a:lnTo>
                        <a:pt x="16669" y="36605"/>
                      </a:lnTo>
                      <a:cubicBezTo>
                        <a:pt x="36621" y="23995"/>
                        <a:pt x="59682" y="17045"/>
                        <a:pt x="83344" y="16510"/>
                      </a:cubicBezTo>
                      <a:cubicBezTo>
                        <a:pt x="116681" y="16510"/>
                        <a:pt x="150019" y="33020"/>
                        <a:pt x="183356" y="33020"/>
                      </a:cubicBezTo>
                      <a:cubicBezTo>
                        <a:pt x="200025" y="33020"/>
                        <a:pt x="233363" y="33020"/>
                        <a:pt x="250031" y="1651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BE412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447708" y="1846971"/>
                  <a:ext cx="657230" cy="119669"/>
                </a:xfrm>
                <a:prstGeom prst="rect">
                  <a:avLst/>
                </a:prstGeom>
                <a:grpFill/>
                <a:ln>
                  <a:solidFill>
                    <a:srgbClr val="BE41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6024963" y="1201003"/>
              <a:ext cx="4961473" cy="4594049"/>
              <a:chOff x="6073164" y="1607275"/>
              <a:chExt cx="4492624" cy="4159922"/>
            </a:xfrm>
          </p:grpSpPr>
          <p:sp>
            <p:nvSpPr>
              <p:cNvPr id="43" name="Rectangle 42"/>
              <p:cNvSpPr/>
              <p:nvPr/>
            </p:nvSpPr>
            <p:spPr>
              <a:xfrm flipH="1">
                <a:off x="6073166" y="4689979"/>
                <a:ext cx="3938192" cy="1077218"/>
              </a:xfrm>
              <a:prstGeom prst="rect">
                <a:avLst/>
              </a:prstGeom>
              <a:solidFill>
                <a:srgbClr val="8918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flipH="1">
                <a:off x="6772619" y="4981978"/>
                <a:ext cx="25392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Don’t’ Know What we Don’t Know 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 flipH="1">
                <a:off x="6073164" y="2503883"/>
                <a:ext cx="2027415" cy="719510"/>
              </a:xfrm>
              <a:prstGeom prst="rect">
                <a:avLst/>
              </a:prstGeom>
              <a:solidFill>
                <a:srgbClr val="177C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flipH="1">
                <a:off x="6109084" y="2568564"/>
                <a:ext cx="19232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DO Know What we Know 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flipH="1">
                <a:off x="8103174" y="2522872"/>
                <a:ext cx="101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LEAD</a:t>
                </a:r>
              </a:p>
              <a:p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DIRECT  </a:t>
                </a:r>
              </a:p>
              <a:p>
                <a:r>
                  <a:rPr lang="en-US" sz="12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GUIDE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9311905" y="3223393"/>
                <a:ext cx="0" cy="1443298"/>
              </a:xfrm>
              <a:prstGeom prst="straightConnector1">
                <a:avLst/>
              </a:prstGeom>
              <a:ln w="38100">
                <a:solidFill>
                  <a:srgbClr val="BE412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063649" y="3756248"/>
                <a:ext cx="1502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Coaching Mentoring 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073165" y="3210244"/>
                <a:ext cx="2990485" cy="149295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flipH="1">
                <a:off x="6655543" y="3666817"/>
                <a:ext cx="18257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Know What we Know </a:t>
                </a: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1447" y="1607275"/>
                <a:ext cx="2379728" cy="1167054"/>
              </a:xfrm>
              <a:prstGeom prst="rect">
                <a:avLst/>
              </a:prstGeom>
            </p:spPr>
          </p:pic>
          <p:grpSp>
            <p:nvGrpSpPr>
              <p:cNvPr id="60" name="Group 59"/>
              <p:cNvGrpSpPr/>
              <p:nvPr/>
            </p:nvGrpSpPr>
            <p:grpSpPr>
              <a:xfrm>
                <a:off x="6109084" y="1824507"/>
                <a:ext cx="644458" cy="705710"/>
                <a:chOff x="4447708" y="1138090"/>
                <a:chExt cx="779500" cy="853587"/>
              </a:xfrm>
              <a:solidFill>
                <a:srgbClr val="4DAEFF"/>
              </a:solidFill>
            </p:grpSpPr>
            <p:sp>
              <p:nvSpPr>
                <p:cNvPr id="61" name="Graphic 518">
                  <a:extLst>
                    <a:ext uri="{FF2B5EF4-FFF2-40B4-BE49-F238E27FC236}">
                      <a16:creationId xmlns:a16="http://schemas.microsoft.com/office/drawing/2014/main" id="{A25ACF4D-5053-174D-B00C-2F97B858040B}"/>
                    </a:ext>
                  </a:extLst>
                </p:cNvPr>
                <p:cNvSpPr/>
                <p:nvPr/>
              </p:nvSpPr>
              <p:spPr>
                <a:xfrm>
                  <a:off x="4606321" y="1138090"/>
                  <a:ext cx="620887" cy="768716"/>
                </a:xfrm>
                <a:custGeom>
                  <a:avLst/>
                  <a:gdLst>
                    <a:gd name="connsiteX0" fmla="*/ 256413 w 266700"/>
                    <a:gd name="connsiteY0" fmla="*/ 1227 h 330200"/>
                    <a:gd name="connsiteX1" fmla="*/ 250031 w 266700"/>
                    <a:gd name="connsiteY1" fmla="*/ 0 h 330200"/>
                    <a:gd name="connsiteX2" fmla="*/ 238125 w 266700"/>
                    <a:gd name="connsiteY2" fmla="*/ 4812 h 330200"/>
                    <a:gd name="connsiteX3" fmla="*/ 183261 w 266700"/>
                    <a:gd name="connsiteY3" fmla="*/ 16510 h 330200"/>
                    <a:gd name="connsiteX4" fmla="*/ 137446 w 266700"/>
                    <a:gd name="connsiteY4" fmla="*/ 8774 h 330200"/>
                    <a:gd name="connsiteX5" fmla="*/ 83344 w 266700"/>
                    <a:gd name="connsiteY5" fmla="*/ 0 h 330200"/>
                    <a:gd name="connsiteX6" fmla="*/ 16669 w 266700"/>
                    <a:gd name="connsiteY6" fmla="*/ 17548 h 330200"/>
                    <a:gd name="connsiteX7" fmla="*/ 16669 w 266700"/>
                    <a:gd name="connsiteY7" fmla="*/ 0 h 330200"/>
                    <a:gd name="connsiteX8" fmla="*/ 0 w 266700"/>
                    <a:gd name="connsiteY8" fmla="*/ 0 h 330200"/>
                    <a:gd name="connsiteX9" fmla="*/ 0 w 266700"/>
                    <a:gd name="connsiteY9" fmla="*/ 330200 h 330200"/>
                    <a:gd name="connsiteX10" fmla="*/ 16669 w 266700"/>
                    <a:gd name="connsiteY10" fmla="*/ 330200 h 330200"/>
                    <a:gd name="connsiteX11" fmla="*/ 16669 w 266700"/>
                    <a:gd name="connsiteY11" fmla="*/ 188686 h 330200"/>
                    <a:gd name="connsiteX12" fmla="*/ 83344 w 266700"/>
                    <a:gd name="connsiteY12" fmla="*/ 164817 h 330200"/>
                    <a:gd name="connsiteX13" fmla="*/ 129350 w 266700"/>
                    <a:gd name="connsiteY13" fmla="*/ 172553 h 330200"/>
                    <a:gd name="connsiteX14" fmla="*/ 183356 w 266700"/>
                    <a:gd name="connsiteY14" fmla="*/ 181327 h 330200"/>
                    <a:gd name="connsiteX15" fmla="*/ 261842 w 266700"/>
                    <a:gd name="connsiteY15" fmla="*/ 160006 h 330200"/>
                    <a:gd name="connsiteX16" fmla="*/ 266700 w 266700"/>
                    <a:gd name="connsiteY16" fmla="*/ 148590 h 330200"/>
                    <a:gd name="connsiteX17" fmla="*/ 266700 w 266700"/>
                    <a:gd name="connsiteY17" fmla="*/ 16510 h 330200"/>
                    <a:gd name="connsiteX18" fmla="*/ 256413 w 266700"/>
                    <a:gd name="connsiteY18" fmla="*/ 1227 h 330200"/>
                    <a:gd name="connsiteX19" fmla="*/ 250031 w 266700"/>
                    <a:gd name="connsiteY19" fmla="*/ 148590 h 330200"/>
                    <a:gd name="connsiteX20" fmla="*/ 183356 w 266700"/>
                    <a:gd name="connsiteY20" fmla="*/ 165100 h 330200"/>
                    <a:gd name="connsiteX21" fmla="*/ 83344 w 266700"/>
                    <a:gd name="connsiteY21" fmla="*/ 148590 h 330200"/>
                    <a:gd name="connsiteX22" fmla="*/ 16669 w 266700"/>
                    <a:gd name="connsiteY22" fmla="*/ 168685 h 330200"/>
                    <a:gd name="connsiteX23" fmla="*/ 16669 w 266700"/>
                    <a:gd name="connsiteY23" fmla="*/ 36605 h 330200"/>
                    <a:gd name="connsiteX24" fmla="*/ 83344 w 266700"/>
                    <a:gd name="connsiteY24" fmla="*/ 16510 h 330200"/>
                    <a:gd name="connsiteX25" fmla="*/ 183356 w 266700"/>
                    <a:gd name="connsiteY25" fmla="*/ 33020 h 330200"/>
                    <a:gd name="connsiteX26" fmla="*/ 250031 w 266700"/>
                    <a:gd name="connsiteY26" fmla="*/ 16510 h 33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66700" h="330200">
                      <a:moveTo>
                        <a:pt x="256413" y="1227"/>
                      </a:moveTo>
                      <a:cubicBezTo>
                        <a:pt x="254388" y="405"/>
                        <a:pt x="252219" y="-12"/>
                        <a:pt x="250031" y="0"/>
                      </a:cubicBezTo>
                      <a:cubicBezTo>
                        <a:pt x="245581" y="3"/>
                        <a:pt x="241308" y="1730"/>
                        <a:pt x="238125" y="4812"/>
                      </a:cubicBezTo>
                      <a:cubicBezTo>
                        <a:pt x="226409" y="16510"/>
                        <a:pt x="196120" y="16510"/>
                        <a:pt x="183261" y="16510"/>
                      </a:cubicBezTo>
                      <a:cubicBezTo>
                        <a:pt x="167734" y="15736"/>
                        <a:pt x="152355" y="13139"/>
                        <a:pt x="137446" y="8774"/>
                      </a:cubicBezTo>
                      <a:cubicBezTo>
                        <a:pt x="119848" y="3642"/>
                        <a:pt x="101675" y="695"/>
                        <a:pt x="83344" y="0"/>
                      </a:cubicBezTo>
                      <a:cubicBezTo>
                        <a:pt x="60015" y="435"/>
                        <a:pt x="37139" y="6456"/>
                        <a:pt x="16669" y="17548"/>
                      </a:cubicBezTo>
                      <a:lnTo>
                        <a:pt x="16669" y="0"/>
                      </a:lnTo>
                      <a:lnTo>
                        <a:pt x="0" y="0"/>
                      </a:lnTo>
                      <a:lnTo>
                        <a:pt x="0" y="330200"/>
                      </a:lnTo>
                      <a:lnTo>
                        <a:pt x="16669" y="330200"/>
                      </a:lnTo>
                      <a:lnTo>
                        <a:pt x="16669" y="188686"/>
                      </a:lnTo>
                      <a:cubicBezTo>
                        <a:pt x="35712" y="173814"/>
                        <a:pt x="59101" y="165441"/>
                        <a:pt x="83344" y="164817"/>
                      </a:cubicBezTo>
                      <a:cubicBezTo>
                        <a:pt x="98933" y="165591"/>
                        <a:pt x="114376" y="168188"/>
                        <a:pt x="129350" y="172553"/>
                      </a:cubicBezTo>
                      <a:cubicBezTo>
                        <a:pt x="146913" y="177693"/>
                        <a:pt x="165056" y="180640"/>
                        <a:pt x="183356" y="181327"/>
                      </a:cubicBezTo>
                      <a:cubicBezTo>
                        <a:pt x="201835" y="181327"/>
                        <a:pt x="240506" y="181327"/>
                        <a:pt x="261842" y="160006"/>
                      </a:cubicBezTo>
                      <a:cubicBezTo>
                        <a:pt x="264888" y="156964"/>
                        <a:pt x="266628" y="152874"/>
                        <a:pt x="266700" y="148590"/>
                      </a:cubicBezTo>
                      <a:lnTo>
                        <a:pt x="266700" y="16510"/>
                      </a:lnTo>
                      <a:cubicBezTo>
                        <a:pt x="266687" y="9830"/>
                        <a:pt x="262634" y="3808"/>
                        <a:pt x="256413" y="1227"/>
                      </a:cubicBezTo>
                      <a:close/>
                      <a:moveTo>
                        <a:pt x="250031" y="148590"/>
                      </a:moveTo>
                      <a:cubicBezTo>
                        <a:pt x="233363" y="165100"/>
                        <a:pt x="200025" y="165100"/>
                        <a:pt x="183356" y="165100"/>
                      </a:cubicBezTo>
                      <a:cubicBezTo>
                        <a:pt x="150019" y="165100"/>
                        <a:pt x="116681" y="148590"/>
                        <a:pt x="83344" y="148590"/>
                      </a:cubicBezTo>
                      <a:cubicBezTo>
                        <a:pt x="59680" y="149111"/>
                        <a:pt x="36615" y="156062"/>
                        <a:pt x="16669" y="168685"/>
                      </a:cubicBezTo>
                      <a:lnTo>
                        <a:pt x="16669" y="36605"/>
                      </a:lnTo>
                      <a:cubicBezTo>
                        <a:pt x="36621" y="23995"/>
                        <a:pt x="59682" y="17045"/>
                        <a:pt x="83344" y="16510"/>
                      </a:cubicBezTo>
                      <a:cubicBezTo>
                        <a:pt x="116681" y="16510"/>
                        <a:pt x="150019" y="33020"/>
                        <a:pt x="183356" y="33020"/>
                      </a:cubicBezTo>
                      <a:cubicBezTo>
                        <a:pt x="200025" y="33020"/>
                        <a:pt x="233363" y="33020"/>
                        <a:pt x="250031" y="16510"/>
                      </a:cubicBezTo>
                      <a:close/>
                    </a:path>
                  </a:pathLst>
                </a:custGeom>
                <a:solidFill>
                  <a:srgbClr val="31313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447708" y="1872009"/>
                  <a:ext cx="657230" cy="119668"/>
                </a:xfrm>
                <a:prstGeom prst="rect">
                  <a:avLst/>
                </a:prstGeom>
                <a:solidFill>
                  <a:srgbClr val="3131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6862282" y="1681865"/>
                <a:ext cx="15021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Key To Success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490706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8759B-05FF-4ACF-B4B3-7D854BFA7BF6}"/>
              </a:ext>
            </a:extLst>
          </p:cNvPr>
          <p:cNvSpPr txBox="1"/>
          <p:nvPr/>
        </p:nvSpPr>
        <p:spPr>
          <a:xfrm>
            <a:off x="1050915" y="316772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STEP OF JIDOKA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32FF2D-CD26-4C89-A98C-BAB8BD2ACFC6}"/>
              </a:ext>
            </a:extLst>
          </p:cNvPr>
          <p:cNvGrpSpPr/>
          <p:nvPr/>
        </p:nvGrpSpPr>
        <p:grpSpPr>
          <a:xfrm>
            <a:off x="693885" y="2609835"/>
            <a:ext cx="2163187" cy="2696110"/>
            <a:chOff x="606353" y="1930358"/>
            <a:chExt cx="2163187" cy="2696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1A877B-0F34-4A0A-B9C2-27301BE2A44A}"/>
                </a:ext>
              </a:extLst>
            </p:cNvPr>
            <p:cNvSpPr txBox="1"/>
            <p:nvPr/>
          </p:nvSpPr>
          <p:spPr>
            <a:xfrm>
              <a:off x="606353" y="4041693"/>
              <a:ext cx="2143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Machine detect abnormalities.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E5EE76-6235-48F3-B824-DB5A997D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15" y="1930358"/>
              <a:ext cx="2143125" cy="214312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A177EE-615A-4EDE-A24C-35588AC38188}"/>
              </a:ext>
            </a:extLst>
          </p:cNvPr>
          <p:cNvGrpSpPr/>
          <p:nvPr/>
        </p:nvGrpSpPr>
        <p:grpSpPr>
          <a:xfrm>
            <a:off x="3415099" y="1796310"/>
            <a:ext cx="2143125" cy="2800921"/>
            <a:chOff x="3600679" y="1930358"/>
            <a:chExt cx="2143125" cy="28009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AD84D7-AE62-4E9D-B591-0242E4585CBE}"/>
                </a:ext>
              </a:extLst>
            </p:cNvPr>
            <p:cNvSpPr txBox="1"/>
            <p:nvPr/>
          </p:nvSpPr>
          <p:spPr>
            <a:xfrm>
              <a:off x="3600679" y="3900282"/>
              <a:ext cx="2143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Machine automatic stop, send out the signal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6440AA-6A1C-43C3-B4A5-6CF80FC05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679" y="1930358"/>
              <a:ext cx="2143125" cy="214312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A3C123-7661-40E6-8CB8-44ACD8559413}"/>
              </a:ext>
            </a:extLst>
          </p:cNvPr>
          <p:cNvGrpSpPr/>
          <p:nvPr/>
        </p:nvGrpSpPr>
        <p:grpSpPr>
          <a:xfrm>
            <a:off x="6264579" y="2604867"/>
            <a:ext cx="2533649" cy="2899728"/>
            <a:chOff x="6203715" y="2077772"/>
            <a:chExt cx="2533649" cy="28997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ADC1F9-2972-4913-9E03-BDF7C3D01896}"/>
                </a:ext>
              </a:extLst>
            </p:cNvPr>
            <p:cNvSpPr txBox="1"/>
            <p:nvPr/>
          </p:nvSpPr>
          <p:spPr>
            <a:xfrm>
              <a:off x="6203715" y="3900282"/>
              <a:ext cx="2533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Human resolve the abnormalities, enable ,machine continue to work. 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9CE211-70A4-4007-9711-855D22B4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977" y="2077772"/>
              <a:ext cx="2143125" cy="21431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D2776-1724-47AE-9BA4-4FDC1C155067}"/>
              </a:ext>
            </a:extLst>
          </p:cNvPr>
          <p:cNvGrpSpPr/>
          <p:nvPr/>
        </p:nvGrpSpPr>
        <p:grpSpPr>
          <a:xfrm>
            <a:off x="8993490" y="1928512"/>
            <a:ext cx="2726865" cy="3218381"/>
            <a:chOff x="8867585" y="2005340"/>
            <a:chExt cx="2726865" cy="32183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7361D1-A704-4F05-8E83-BE6A8E58C08B}"/>
                </a:ext>
              </a:extLst>
            </p:cNvPr>
            <p:cNvSpPr txBox="1"/>
            <p:nvPr/>
          </p:nvSpPr>
          <p:spPr>
            <a:xfrm>
              <a:off x="8867585" y="3900282"/>
              <a:ext cx="27268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Human identify the root cause (observe) to derive improvement action ( for frequent repeated problem)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13C0CA-0160-46AE-8FC0-0870A9F8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455" y="2005340"/>
              <a:ext cx="2143125" cy="21431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B63F30-4794-49DC-8067-F92B2D0322FF}"/>
              </a:ext>
            </a:extLst>
          </p:cNvPr>
          <p:cNvSpPr txBox="1"/>
          <p:nvPr/>
        </p:nvSpPr>
        <p:spPr>
          <a:xfrm>
            <a:off x="1050915" y="2492719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8AD41A-DC1F-4FED-B264-4641FB2C9DE6}"/>
              </a:ext>
            </a:extLst>
          </p:cNvPr>
          <p:cNvSpPr txBox="1"/>
          <p:nvPr/>
        </p:nvSpPr>
        <p:spPr>
          <a:xfrm>
            <a:off x="3864535" y="1723386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E6C9C-F2EC-4475-A893-8E496178990E}"/>
              </a:ext>
            </a:extLst>
          </p:cNvPr>
          <p:cNvSpPr txBox="1"/>
          <p:nvPr/>
        </p:nvSpPr>
        <p:spPr>
          <a:xfrm>
            <a:off x="6855144" y="2492719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03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56760-F545-4D67-BDFD-4A477D6DBDF8}"/>
              </a:ext>
            </a:extLst>
          </p:cNvPr>
          <p:cNvSpPr txBox="1"/>
          <p:nvPr/>
        </p:nvSpPr>
        <p:spPr>
          <a:xfrm>
            <a:off x="9708044" y="1796310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9756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04</a:t>
            </a:r>
          </a:p>
        </p:txBody>
      </p:sp>
    </p:spTree>
    <p:extLst>
      <p:ext uri="{BB962C8B-B14F-4D97-AF65-F5344CB8AC3E}">
        <p14:creationId xmlns:p14="http://schemas.microsoft.com/office/powerpoint/2010/main" val="2920946615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CD793DD-824E-4822-9965-D4632097ECF2}"/>
              </a:ext>
            </a:extLst>
          </p:cNvPr>
          <p:cNvSpPr/>
          <p:nvPr/>
        </p:nvSpPr>
        <p:spPr>
          <a:xfrm>
            <a:off x="629702" y="2667000"/>
            <a:ext cx="641569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3C162-804B-4370-B4F1-029C74CF1370}"/>
              </a:ext>
            </a:extLst>
          </p:cNvPr>
          <p:cNvSpPr/>
          <p:nvPr/>
        </p:nvSpPr>
        <p:spPr>
          <a:xfrm>
            <a:off x="629702" y="3638376"/>
            <a:ext cx="641569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90B1D-730B-4957-B6ED-A659A3E0BF2E}"/>
              </a:ext>
            </a:extLst>
          </p:cNvPr>
          <p:cNvSpPr/>
          <p:nvPr/>
        </p:nvSpPr>
        <p:spPr>
          <a:xfrm>
            <a:off x="641686" y="4655843"/>
            <a:ext cx="641569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60877B-B926-4034-88D3-7D9CE30360D9}"/>
              </a:ext>
            </a:extLst>
          </p:cNvPr>
          <p:cNvGrpSpPr/>
          <p:nvPr/>
        </p:nvGrpSpPr>
        <p:grpSpPr>
          <a:xfrm>
            <a:off x="3525685" y="1327181"/>
            <a:ext cx="4306414" cy="1107996"/>
            <a:chOff x="3048000" y="3244334"/>
            <a:chExt cx="4306414" cy="11079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8E64A8-93E3-4E44-9D2C-F23E4814D3D5}"/>
                </a:ext>
              </a:extLst>
            </p:cNvPr>
            <p:cNvGrpSpPr/>
            <p:nvPr/>
          </p:nvGrpSpPr>
          <p:grpSpPr>
            <a:xfrm>
              <a:off x="3048000" y="3244334"/>
              <a:ext cx="1295400" cy="1107996"/>
              <a:chOff x="3048000" y="3244334"/>
              <a:chExt cx="1295400" cy="11079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727C13-E394-43D8-81C9-68F67D95D60E}"/>
                  </a:ext>
                </a:extLst>
              </p:cNvPr>
              <p:cNvSpPr txBox="1"/>
              <p:nvPr/>
            </p:nvSpPr>
            <p:spPr>
              <a:xfrm>
                <a:off x="3048000" y="3244334"/>
                <a:ext cx="6477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ja-JP" altLang="en-US" sz="6600" b="1" i="0" u="none" strike="noStrike" cap="none" normalizeH="0" baseline="0" dirty="0">
                    <a:ln>
                      <a:noFill/>
                    </a:ln>
                    <a:solidFill>
                      <a:srgbClr val="19756C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善</a:t>
                </a:r>
                <a:endParaRPr lang="en-US" sz="6600" b="1" dirty="0">
                  <a:solidFill>
                    <a:srgbClr val="19756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F9B40F-8AE7-4F2C-8485-A0D92A5C3AD0}"/>
                  </a:ext>
                </a:extLst>
              </p:cNvPr>
              <p:cNvSpPr txBox="1"/>
              <p:nvPr/>
            </p:nvSpPr>
            <p:spPr>
              <a:xfrm>
                <a:off x="4057650" y="3244334"/>
                <a:ext cx="285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Zen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01C798-CAA8-445D-85CC-4C0CDA11C2AB}"/>
                </a:ext>
              </a:extLst>
            </p:cNvPr>
            <p:cNvSpPr txBox="1"/>
            <p:nvPr/>
          </p:nvSpPr>
          <p:spPr>
            <a:xfrm>
              <a:off x="4479909" y="3516855"/>
              <a:ext cx="2874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9756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Good (Or Better)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1D03DE-4365-46CF-A783-D5C532B0D2AC}"/>
              </a:ext>
            </a:extLst>
          </p:cNvPr>
          <p:cNvGrpSpPr/>
          <p:nvPr/>
        </p:nvGrpSpPr>
        <p:grpSpPr>
          <a:xfrm>
            <a:off x="501564" y="1330417"/>
            <a:ext cx="2708568" cy="967079"/>
            <a:chOff x="1163101" y="1510546"/>
            <a:chExt cx="2708568" cy="9670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A7A89A-D8E3-442D-87BB-EE1AB3BBEE43}"/>
                </a:ext>
              </a:extLst>
            </p:cNvPr>
            <p:cNvGrpSpPr/>
            <p:nvPr/>
          </p:nvGrpSpPr>
          <p:grpSpPr>
            <a:xfrm>
              <a:off x="1163101" y="1510546"/>
              <a:ext cx="1276659" cy="967079"/>
              <a:chOff x="3064473" y="1771803"/>
              <a:chExt cx="1276659" cy="96707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E99C4-958A-42D0-A2DC-29A3A31798DE}"/>
                  </a:ext>
                </a:extLst>
              </p:cNvPr>
              <p:cNvSpPr txBox="1"/>
              <p:nvPr/>
            </p:nvSpPr>
            <p:spPr>
              <a:xfrm>
                <a:off x="3064473" y="1771803"/>
                <a:ext cx="6106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ja-JP" altLang="en-US" sz="5400" b="1" i="0" u="none" strike="noStrike" cap="none" normalizeH="0" baseline="0" dirty="0">
                    <a:ln>
                      <a:noFill/>
                    </a:ln>
                    <a:solidFill>
                      <a:srgbClr val="19756C"/>
                    </a:solidFill>
                    <a:effectLst/>
                    <a:latin typeface="Tahoma" panose="020B0604030504040204" pitchFamily="34" charset="0"/>
                    <a:cs typeface="Tahoma" panose="020B0604030504040204" pitchFamily="34" charset="0"/>
                  </a:rPr>
                  <a:t>改</a:t>
                </a:r>
                <a:endParaRPr lang="en-US" sz="5400" b="1" dirty="0">
                  <a:solidFill>
                    <a:srgbClr val="19756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18D5E5-D96F-457E-B9CB-67FE747EDF6F}"/>
                  </a:ext>
                </a:extLst>
              </p:cNvPr>
              <p:cNvSpPr txBox="1"/>
              <p:nvPr/>
            </p:nvSpPr>
            <p:spPr>
              <a:xfrm>
                <a:off x="4055382" y="1815552"/>
                <a:ext cx="285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Kai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4CDF46-ADBE-49B7-A608-905BC0B3DD09}"/>
                </a:ext>
              </a:extLst>
            </p:cNvPr>
            <p:cNvSpPr txBox="1"/>
            <p:nvPr/>
          </p:nvSpPr>
          <p:spPr>
            <a:xfrm>
              <a:off x="2526429" y="1788734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19756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Change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D04F37-3799-47B3-8CB5-AFB4B836B452}"/>
              </a:ext>
            </a:extLst>
          </p:cNvPr>
          <p:cNvSpPr txBox="1"/>
          <p:nvPr/>
        </p:nvSpPr>
        <p:spPr>
          <a:xfrm>
            <a:off x="823302" y="2710749"/>
            <a:ext cx="641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 Efforts to change current conditions/Practice towards perfection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C9B1-D378-42C3-97CB-D52910C600F4}"/>
              </a:ext>
            </a:extLst>
          </p:cNvPr>
          <p:cNvSpPr txBox="1"/>
          <p:nvPr/>
        </p:nvSpPr>
        <p:spPr>
          <a:xfrm>
            <a:off x="806893" y="3678818"/>
            <a:ext cx="625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think that every think is working as it should, you cannot do Kaizen 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4760F-F960-4A1D-BD56-2003305FAFC5}"/>
              </a:ext>
            </a:extLst>
          </p:cNvPr>
          <p:cNvSpPr txBox="1"/>
          <p:nvPr/>
        </p:nvSpPr>
        <p:spPr>
          <a:xfrm>
            <a:off x="806894" y="4825120"/>
            <a:ext cx="66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Taiichi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Onno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“Father of TPS (Toyota Production System)”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C05D8-E9CA-4364-9CBA-B8D9F5DD28A3}"/>
              </a:ext>
            </a:extLst>
          </p:cNvPr>
          <p:cNvSpPr txBox="1"/>
          <p:nvPr/>
        </p:nvSpPr>
        <p:spPr>
          <a:xfrm>
            <a:off x="352034" y="402767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KAIZEN ? </a:t>
            </a:r>
          </a:p>
        </p:txBody>
      </p:sp>
    </p:spTree>
    <p:extLst>
      <p:ext uri="{BB962C8B-B14F-4D97-AF65-F5344CB8AC3E}">
        <p14:creationId xmlns:p14="http://schemas.microsoft.com/office/powerpoint/2010/main" val="2314832462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1528" y="1984191"/>
            <a:ext cx="53044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"The message of the Kaizen strategy is that not a day should go by without some kind of improvement being made somewhere in the company."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"Kaizen is everyday improvement, everybody improvement, everywhere improvement.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means ongoing improvement involving everybody, without spending much money."</a:t>
            </a:r>
          </a:p>
        </p:txBody>
      </p:sp>
      <p:sp>
        <p:nvSpPr>
          <p:cNvPr id="3" name="Rectangle 2"/>
          <p:cNvSpPr/>
          <p:nvPr/>
        </p:nvSpPr>
        <p:spPr>
          <a:xfrm>
            <a:off x="741528" y="134009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solidFill>
                  <a:srgbClr val="409D9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Kaizen ?</a:t>
            </a:r>
          </a:p>
        </p:txBody>
      </p:sp>
      <p:sp>
        <p:nvSpPr>
          <p:cNvPr id="4" name="Rectangle 3"/>
          <p:cNvSpPr/>
          <p:nvPr/>
        </p:nvSpPr>
        <p:spPr>
          <a:xfrm>
            <a:off x="7165073" y="1227554"/>
            <a:ext cx="3384646" cy="40404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92369" y="5254614"/>
            <a:ext cx="3411940" cy="491319"/>
          </a:xfrm>
          <a:prstGeom prst="rect">
            <a:avLst/>
          </a:prstGeom>
          <a:solidFill>
            <a:srgbClr val="177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92369" y="5207885"/>
            <a:ext cx="2342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Masaaki Imai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</a:t>
            </a: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Institute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Ltd.</a:t>
            </a:r>
          </a:p>
        </p:txBody>
      </p:sp>
    </p:spTree>
    <p:extLst>
      <p:ext uri="{BB962C8B-B14F-4D97-AF65-F5344CB8AC3E}">
        <p14:creationId xmlns:p14="http://schemas.microsoft.com/office/powerpoint/2010/main" val="3844011143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7881" y="1748644"/>
            <a:ext cx="43354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does not only mean "Continuous Improvement", but Kaizen has a broad meaning , namely:</a:t>
            </a:r>
          </a:p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096370" y="2948973"/>
          <a:ext cx="3816823" cy="280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7112364" y="1895273"/>
            <a:ext cx="3926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only that , Kaizen must be done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1112" y="5892005"/>
            <a:ext cx="406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me (Starting with yourself) 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345981" y="2948973"/>
          <a:ext cx="3816823" cy="280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Rectangle 10"/>
          <p:cNvSpPr/>
          <p:nvPr/>
        </p:nvSpPr>
        <p:spPr>
          <a:xfrm>
            <a:off x="454925" y="463280"/>
            <a:ext cx="2541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409D9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Kaizen ?</a:t>
            </a:r>
          </a:p>
        </p:txBody>
      </p:sp>
    </p:spTree>
    <p:extLst>
      <p:ext uri="{BB962C8B-B14F-4D97-AF65-F5344CB8AC3E}">
        <p14:creationId xmlns:p14="http://schemas.microsoft.com/office/powerpoint/2010/main" val="1660660642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3540" y="1915790"/>
            <a:ext cx="4444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is not only done by Production or Engineering /Maintenance employee , but Kaizen is </a:t>
            </a:r>
          </a:p>
          <a:p>
            <a:pPr algn="ctr"/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99901" y="5870138"/>
            <a:ext cx="3191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WHOLE COMPANY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6711" y="1571559"/>
            <a:ext cx="4640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Although Kaizen is done on the ground, Kaizen must be started by the managers, because they need to lead &amp; Coach as 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3874" y="3267294"/>
            <a:ext cx="3643952" cy="2451669"/>
          </a:xfrm>
          <a:prstGeom prst="rect">
            <a:avLst/>
          </a:prstGeom>
          <a:blipFill>
            <a:blip r:embed="rId2"/>
            <a:stretch>
              <a:fillRect l="-18000" t="-8000" r="-14000" b="-19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444854" y="3267294"/>
            <a:ext cx="3643952" cy="2933708"/>
            <a:chOff x="5320351" y="2798116"/>
            <a:chExt cx="3643952" cy="2933708"/>
          </a:xfrm>
        </p:grpSpPr>
        <p:sp>
          <p:nvSpPr>
            <p:cNvPr id="7" name="Rectangle 6"/>
            <p:cNvSpPr/>
            <p:nvPr/>
          </p:nvSpPr>
          <p:spPr>
            <a:xfrm>
              <a:off x="6230859" y="5331714"/>
              <a:ext cx="21932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LEAN LEADERS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0351" y="2798116"/>
              <a:ext cx="3643952" cy="2451669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 l="-18000" t="-12000" r="-21000" b="-53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791800" y="299506"/>
            <a:ext cx="317083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Kaizen ?</a:t>
            </a:r>
          </a:p>
        </p:txBody>
      </p:sp>
    </p:spTree>
    <p:extLst>
      <p:ext uri="{BB962C8B-B14F-4D97-AF65-F5344CB8AC3E}">
        <p14:creationId xmlns:p14="http://schemas.microsoft.com/office/powerpoint/2010/main" val="4203049028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5F862F-F641-427D-A254-EAF85CAA5272}"/>
              </a:ext>
            </a:extLst>
          </p:cNvPr>
          <p:cNvSpPr/>
          <p:nvPr/>
        </p:nvSpPr>
        <p:spPr>
          <a:xfrm>
            <a:off x="2829636" y="3181660"/>
            <a:ext cx="8115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Efforts to find solutions to reach the targets, not efforts to find excuses why can not reach the targets.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919F7-8987-4172-AC5E-E6C079B96280}"/>
              </a:ext>
            </a:extLst>
          </p:cNvPr>
          <p:cNvSpPr/>
          <p:nvPr/>
        </p:nvSpPr>
        <p:spPr>
          <a:xfrm>
            <a:off x="2829636" y="2113301"/>
            <a:ext cx="8484358" cy="55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 minded - do not blame others, but to be better together.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3DD2D-33F9-4998-9E35-34DE7E815809}"/>
              </a:ext>
            </a:extLst>
          </p:cNvPr>
          <p:cNvSpPr/>
          <p:nvPr/>
        </p:nvSpPr>
        <p:spPr>
          <a:xfrm>
            <a:off x="2829636" y="4710588"/>
            <a:ext cx="7924800" cy="55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Commitment and persistent to implement what is decided –sustainable.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8FE9E5-9F2B-4AFB-B7E4-D370626B91F4}"/>
              </a:ext>
            </a:extLst>
          </p:cNvPr>
          <p:cNvSpPr/>
          <p:nvPr/>
        </p:nvSpPr>
        <p:spPr>
          <a:xfrm>
            <a:off x="1624084" y="2102432"/>
            <a:ext cx="941695" cy="7506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7BE61-7E7C-4926-9419-26C5EED66678}"/>
              </a:ext>
            </a:extLst>
          </p:cNvPr>
          <p:cNvSpPr/>
          <p:nvPr/>
        </p:nvSpPr>
        <p:spPr>
          <a:xfrm>
            <a:off x="1624084" y="3406510"/>
            <a:ext cx="941695" cy="750627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A9DCD0-4F4F-4D01-B87C-4E222CA6F30F}"/>
              </a:ext>
            </a:extLst>
          </p:cNvPr>
          <p:cNvSpPr/>
          <p:nvPr/>
        </p:nvSpPr>
        <p:spPr>
          <a:xfrm>
            <a:off x="1624084" y="4710588"/>
            <a:ext cx="941695" cy="750627"/>
          </a:xfrm>
          <a:prstGeom prst="rect">
            <a:avLst/>
          </a:prstGeom>
          <a:blipFill dpi="0" rotWithShape="1">
            <a:blip r:embed="rId4"/>
            <a:srcRect/>
            <a:stretch>
              <a:fillRect l="-18000" r="-17000"/>
            </a:stretch>
          </a:blipFill>
          <a:ln>
            <a:solidFill>
              <a:srgbClr val="177C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C8B5A-0915-4DD2-AA1D-0480088B071B}"/>
              </a:ext>
            </a:extLst>
          </p:cNvPr>
          <p:cNvSpPr/>
          <p:nvPr/>
        </p:nvSpPr>
        <p:spPr>
          <a:xfrm>
            <a:off x="1034116" y="39487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OF THUMB</a:t>
            </a:r>
          </a:p>
        </p:txBody>
      </p:sp>
    </p:spTree>
    <p:extLst>
      <p:ext uri="{BB962C8B-B14F-4D97-AF65-F5344CB8AC3E}">
        <p14:creationId xmlns:p14="http://schemas.microsoft.com/office/powerpoint/2010/main" val="214047194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6CC580-5AE4-46C8-B814-4C50B9A9AA99}"/>
              </a:ext>
            </a:extLst>
          </p:cNvPr>
          <p:cNvSpPr/>
          <p:nvPr/>
        </p:nvSpPr>
        <p:spPr>
          <a:xfrm>
            <a:off x="1024983" y="33459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MINDSET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7F3F6A-21A5-454C-A42C-25EF41DCC10B}"/>
              </a:ext>
            </a:extLst>
          </p:cNvPr>
          <p:cNvGraphicFramePr/>
          <p:nvPr/>
        </p:nvGraphicFramePr>
        <p:xfrm>
          <a:off x="1410269" y="1744394"/>
          <a:ext cx="9371462" cy="358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4573948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1264" y="2620355"/>
            <a:ext cx="66191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Creatively to get solutions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"Do Not use Wallet“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9" y="1739267"/>
            <a:ext cx="3454948" cy="34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09783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5112A0-7356-4534-AF53-002675814BC7}"/>
              </a:ext>
            </a:extLst>
          </p:cNvPr>
          <p:cNvSpPr/>
          <p:nvPr/>
        </p:nvSpPr>
        <p:spPr>
          <a:xfrm>
            <a:off x="1097868" y="32919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FOCUS ON 3 ASPECTS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89BD4E-1FA7-46D7-9C66-F2CF8E0163E7}"/>
              </a:ext>
            </a:extLst>
          </p:cNvPr>
          <p:cNvGrpSpPr/>
          <p:nvPr/>
        </p:nvGrpSpPr>
        <p:grpSpPr>
          <a:xfrm>
            <a:off x="837137" y="1971822"/>
            <a:ext cx="10619240" cy="3738307"/>
            <a:chOff x="494237" y="2124222"/>
            <a:chExt cx="10619240" cy="37383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A60161-9B33-4563-B020-6CE29DB29293}"/>
                </a:ext>
              </a:extLst>
            </p:cNvPr>
            <p:cNvSpPr/>
            <p:nvPr/>
          </p:nvSpPr>
          <p:spPr>
            <a:xfrm>
              <a:off x="2968283" y="2124222"/>
              <a:ext cx="1223889" cy="115355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57901D-593D-48F4-8082-B17198B6E106}"/>
                </a:ext>
              </a:extLst>
            </p:cNvPr>
            <p:cNvSpPr/>
            <p:nvPr/>
          </p:nvSpPr>
          <p:spPr>
            <a:xfrm>
              <a:off x="7568419" y="2126488"/>
              <a:ext cx="1223889" cy="115355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7000" t="-6000" r="-12000" b="-32000"/>
              </a:stretch>
            </a:blip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BAB466-5FE4-4F9F-B91B-FFEED96479F1}"/>
                </a:ext>
              </a:extLst>
            </p:cNvPr>
            <p:cNvSpPr/>
            <p:nvPr/>
          </p:nvSpPr>
          <p:spPr>
            <a:xfrm>
              <a:off x="5242560" y="3884949"/>
              <a:ext cx="1223889" cy="1153551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15000" t="-3000" r="-13000"/>
              </a:stretch>
            </a:blip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28801D-6125-4394-9EF6-B3507A4E16F1}"/>
                </a:ext>
              </a:extLst>
            </p:cNvPr>
            <p:cNvSpPr/>
            <p:nvPr/>
          </p:nvSpPr>
          <p:spPr>
            <a:xfrm>
              <a:off x="494237" y="2331665"/>
              <a:ext cx="279243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TOPICC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Direction/Approach, KPI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SOP/WI/FORM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847358-00F8-479C-96DB-99970C85930B}"/>
                </a:ext>
              </a:extLst>
            </p:cNvPr>
            <p:cNvSpPr/>
            <p:nvPr/>
          </p:nvSpPr>
          <p:spPr>
            <a:xfrm>
              <a:off x="4806462" y="2354443"/>
              <a:ext cx="219924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 manage system </a:t>
              </a:r>
            </a:p>
            <a:p>
              <a:pPr algn="ctr"/>
              <a:r>
                <a:rPr lang="en-US" sz="14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 manage tool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B5D85-C54C-44B3-97DF-62FBEE0F6E5B}"/>
                </a:ext>
              </a:extLst>
            </p:cNvPr>
            <p:cNvSpPr/>
            <p:nvPr/>
          </p:nvSpPr>
          <p:spPr>
            <a:xfrm>
              <a:off x="4149969" y="5123865"/>
              <a:ext cx="43516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Internal staff at multiple level (behavior, competence, altitude, commitment )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External contractor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2B7A0-CB40-4170-852C-799FA9D83B64}"/>
                </a:ext>
              </a:extLst>
            </p:cNvPr>
            <p:cNvSpPr/>
            <p:nvPr/>
          </p:nvSpPr>
          <p:spPr>
            <a:xfrm>
              <a:off x="8989254" y="2365520"/>
              <a:ext cx="21242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Operation Tools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Administrative Tools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0AB482-913A-4AF0-A6A5-D80A18158529}"/>
                </a:ext>
              </a:extLst>
            </p:cNvPr>
            <p:cNvCxnSpPr/>
            <p:nvPr/>
          </p:nvCxnSpPr>
          <p:spPr>
            <a:xfrm>
              <a:off x="4557933" y="2335432"/>
              <a:ext cx="2593144" cy="0"/>
            </a:xfrm>
            <a:prstGeom prst="straightConnector1">
              <a:avLst/>
            </a:prstGeom>
            <a:ln w="28575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9C177B-8FDB-412C-9557-70FD0DD6E440}"/>
                </a:ext>
              </a:extLst>
            </p:cNvPr>
            <p:cNvCxnSpPr/>
            <p:nvPr/>
          </p:nvCxnSpPr>
          <p:spPr>
            <a:xfrm flipH="1">
              <a:off x="4557933" y="3074096"/>
              <a:ext cx="2593144" cy="0"/>
            </a:xfrm>
            <a:prstGeom prst="straightConnector1">
              <a:avLst/>
            </a:prstGeom>
            <a:ln w="28575">
              <a:solidFill>
                <a:srgbClr val="177C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C55A57-3D25-4AB1-B6F7-F8F12043AEDC}"/>
                </a:ext>
              </a:extLst>
            </p:cNvPr>
            <p:cNvGrpSpPr/>
            <p:nvPr/>
          </p:nvGrpSpPr>
          <p:grpSpPr>
            <a:xfrm>
              <a:off x="3286672" y="3277773"/>
              <a:ext cx="1764540" cy="1588175"/>
              <a:chOff x="3286672" y="3277773"/>
              <a:chExt cx="1764540" cy="158817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592450-0A9F-4873-907D-5AF0907B6BA3}"/>
                  </a:ext>
                </a:extLst>
              </p:cNvPr>
              <p:cNvGrpSpPr/>
              <p:nvPr/>
            </p:nvGrpSpPr>
            <p:grpSpPr>
              <a:xfrm rot="5400000" flipH="1">
                <a:off x="3740943" y="3275269"/>
                <a:ext cx="1206304" cy="1391742"/>
                <a:chOff x="3580227" y="3538395"/>
                <a:chExt cx="1441939" cy="1216485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E1D76C8-A196-47DF-8164-06E1F9BA2B0D}"/>
                    </a:ext>
                  </a:extLst>
                </p:cNvPr>
                <p:cNvCxnSpPr/>
                <p:nvPr/>
              </p:nvCxnSpPr>
              <p:spPr>
                <a:xfrm flipH="1">
                  <a:off x="3580227" y="4754880"/>
                  <a:ext cx="1441939" cy="0"/>
                </a:xfrm>
                <a:prstGeom prst="line">
                  <a:avLst/>
                </a:prstGeom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24F30EC-EB1C-4ABA-A982-40FCCF9D98C6}"/>
                    </a:ext>
                  </a:extLst>
                </p:cNvPr>
                <p:cNvCxnSpPr/>
                <p:nvPr/>
              </p:nvCxnSpPr>
              <p:spPr>
                <a:xfrm flipV="1">
                  <a:off x="3580227" y="3538395"/>
                  <a:ext cx="0" cy="1216485"/>
                </a:xfrm>
                <a:prstGeom prst="straightConnector1">
                  <a:avLst/>
                </a:prstGeom>
                <a:ln w="38100">
                  <a:solidFill>
                    <a:srgbClr val="177C7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950D352-E3AF-448F-96BB-127B76C9A4E1}"/>
                  </a:ext>
                </a:extLst>
              </p:cNvPr>
              <p:cNvGrpSpPr/>
              <p:nvPr/>
            </p:nvGrpSpPr>
            <p:grpSpPr>
              <a:xfrm>
                <a:off x="3286672" y="3277773"/>
                <a:ext cx="1764540" cy="1588175"/>
                <a:chOff x="3580227" y="3366698"/>
                <a:chExt cx="1764540" cy="1388182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45AFAD7-50D2-4709-A7F1-CF41E589DE3A}"/>
                    </a:ext>
                  </a:extLst>
                </p:cNvPr>
                <p:cNvCxnSpPr/>
                <p:nvPr/>
              </p:nvCxnSpPr>
              <p:spPr>
                <a:xfrm flipH="1">
                  <a:off x="3580228" y="4754880"/>
                  <a:ext cx="1764539" cy="0"/>
                </a:xfrm>
                <a:prstGeom prst="line">
                  <a:avLst/>
                </a:prstGeom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1BDEC5EB-72F7-4034-9877-E32F359629FC}"/>
                    </a:ext>
                  </a:extLst>
                </p:cNvPr>
                <p:cNvCxnSpPr/>
                <p:nvPr/>
              </p:nvCxnSpPr>
              <p:spPr>
                <a:xfrm flipV="1">
                  <a:off x="3580227" y="3366698"/>
                  <a:ext cx="1" cy="1388182"/>
                </a:xfrm>
                <a:prstGeom prst="straightConnector1">
                  <a:avLst/>
                </a:prstGeom>
                <a:ln w="38100">
                  <a:solidFill>
                    <a:srgbClr val="177C7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B1C6C9-862A-47C1-A99E-A1198CB9B5AB}"/>
                </a:ext>
              </a:extLst>
            </p:cNvPr>
            <p:cNvSpPr/>
            <p:nvPr/>
          </p:nvSpPr>
          <p:spPr>
            <a:xfrm>
              <a:off x="2568770" y="3628994"/>
              <a:ext cx="1819418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 Create, apply (use) to Guide, Manage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14073D-D3FA-47EF-B68E-25CAA088C056}"/>
                </a:ext>
              </a:extLst>
            </p:cNvPr>
            <p:cNvGrpSpPr/>
            <p:nvPr/>
          </p:nvGrpSpPr>
          <p:grpSpPr>
            <a:xfrm flipH="1">
              <a:off x="6551334" y="3250597"/>
              <a:ext cx="1764540" cy="1588175"/>
              <a:chOff x="3286672" y="3277773"/>
              <a:chExt cx="1764540" cy="158817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56D5D70-63BB-4250-AA71-392244DB1CB7}"/>
                  </a:ext>
                </a:extLst>
              </p:cNvPr>
              <p:cNvGrpSpPr/>
              <p:nvPr/>
            </p:nvGrpSpPr>
            <p:grpSpPr>
              <a:xfrm rot="5400000" flipH="1">
                <a:off x="3740943" y="3275269"/>
                <a:ext cx="1206304" cy="1391742"/>
                <a:chOff x="3580227" y="3538395"/>
                <a:chExt cx="1441939" cy="1216485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31FF563-C1C0-484A-9194-47254B0E9AB9}"/>
                    </a:ext>
                  </a:extLst>
                </p:cNvPr>
                <p:cNvCxnSpPr/>
                <p:nvPr/>
              </p:nvCxnSpPr>
              <p:spPr>
                <a:xfrm flipH="1">
                  <a:off x="3580227" y="4754880"/>
                  <a:ext cx="1441939" cy="0"/>
                </a:xfrm>
                <a:prstGeom prst="line">
                  <a:avLst/>
                </a:prstGeom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F4DA8169-56CC-4E6C-B652-DFFD6168FA94}"/>
                    </a:ext>
                  </a:extLst>
                </p:cNvPr>
                <p:cNvCxnSpPr/>
                <p:nvPr/>
              </p:nvCxnSpPr>
              <p:spPr>
                <a:xfrm flipV="1">
                  <a:off x="3580227" y="3538395"/>
                  <a:ext cx="0" cy="1216485"/>
                </a:xfrm>
                <a:prstGeom prst="straightConnector1">
                  <a:avLst/>
                </a:prstGeom>
                <a:ln w="38100">
                  <a:solidFill>
                    <a:srgbClr val="177C7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D771FC3-5F8C-487F-80D1-20EA4700FAF3}"/>
                  </a:ext>
                </a:extLst>
              </p:cNvPr>
              <p:cNvGrpSpPr/>
              <p:nvPr/>
            </p:nvGrpSpPr>
            <p:grpSpPr>
              <a:xfrm>
                <a:off x="3286672" y="3277773"/>
                <a:ext cx="1764540" cy="1588175"/>
                <a:chOff x="3580227" y="3366698"/>
                <a:chExt cx="1764540" cy="1388182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6ECB04B-464A-412F-82A9-15315E1D20CB}"/>
                    </a:ext>
                  </a:extLst>
                </p:cNvPr>
                <p:cNvCxnSpPr/>
                <p:nvPr/>
              </p:nvCxnSpPr>
              <p:spPr>
                <a:xfrm flipH="1">
                  <a:off x="3580228" y="4754880"/>
                  <a:ext cx="1764539" cy="0"/>
                </a:xfrm>
                <a:prstGeom prst="line">
                  <a:avLst/>
                </a:prstGeom>
                <a:ln w="38100">
                  <a:solidFill>
                    <a:srgbClr val="177C7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D03602B-252B-4340-A20E-64E62F9C4D6D}"/>
                    </a:ext>
                  </a:extLst>
                </p:cNvPr>
                <p:cNvCxnSpPr/>
                <p:nvPr/>
              </p:nvCxnSpPr>
              <p:spPr>
                <a:xfrm flipV="1">
                  <a:off x="3580227" y="3366698"/>
                  <a:ext cx="1" cy="1388182"/>
                </a:xfrm>
                <a:prstGeom prst="straightConnector1">
                  <a:avLst/>
                </a:prstGeom>
                <a:ln w="38100">
                  <a:solidFill>
                    <a:srgbClr val="177C7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0DB573-EF80-4F80-B145-57BF3F9FB6CF}"/>
                </a:ext>
              </a:extLst>
            </p:cNvPr>
            <p:cNvSpPr/>
            <p:nvPr/>
          </p:nvSpPr>
          <p:spPr>
            <a:xfrm>
              <a:off x="7348023" y="3557030"/>
              <a:ext cx="164123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 help To Create, Apply (Use)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27127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827" y="78621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Focus on 3 Aspects </a:t>
            </a:r>
          </a:p>
        </p:txBody>
      </p:sp>
      <p:sp>
        <p:nvSpPr>
          <p:cNvPr id="3" name="Rectangle 2"/>
          <p:cNvSpPr/>
          <p:nvPr/>
        </p:nvSpPr>
        <p:spPr>
          <a:xfrm>
            <a:off x="4857750" y="2894737"/>
            <a:ext cx="6819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Teams and System Thinking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"94%" of Problems in business are systems driven and only 6% are people driven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3889" r="8302" b="1111"/>
          <a:stretch/>
        </p:blipFill>
        <p:spPr>
          <a:xfrm>
            <a:off x="1637124" y="1967751"/>
            <a:ext cx="2633843" cy="351864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560924" y="5562600"/>
            <a:ext cx="2529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Edwards Deming </a:t>
            </a:r>
          </a:p>
          <a:p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1900-1993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96126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5077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6669F5-CD62-4851-B106-C67AE61333C3}"/>
              </a:ext>
            </a:extLst>
          </p:cNvPr>
          <p:cNvSpPr/>
          <p:nvPr/>
        </p:nvSpPr>
        <p:spPr>
          <a:xfrm>
            <a:off x="0" y="-1940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77C72">
                  <a:alpha val="0"/>
                  <a:lumMod val="82000"/>
                  <a:lumOff val="18000"/>
                </a:srgbClr>
              </a:gs>
              <a:gs pos="100000">
                <a:srgbClr val="19AFA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32561" y="3191560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>
                <a:latin typeface="Candara" panose="020E0502030303020204" pitchFamily="34" charset="0"/>
              </a:rPr>
              <a:t>Give a MAN a FISH, and you feed him for a day </a:t>
            </a:r>
          </a:p>
          <a:p>
            <a:pPr algn="just"/>
            <a:r>
              <a:rPr lang="en-US" sz="3200" dirty="0">
                <a:latin typeface="Candara" panose="020E0502030303020204" pitchFamily="34" charset="0"/>
              </a:rPr>
              <a:t>Show him how to catch a fish, and you feed him for a lifetime. </a:t>
            </a:r>
          </a:p>
        </p:txBody>
      </p:sp>
    </p:spTree>
    <p:extLst>
      <p:ext uri="{BB962C8B-B14F-4D97-AF65-F5344CB8AC3E}">
        <p14:creationId xmlns:p14="http://schemas.microsoft.com/office/powerpoint/2010/main" val="4250799032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425AE3-76B4-4798-9FDB-118E10AD77C8}"/>
              </a:ext>
            </a:extLst>
          </p:cNvPr>
          <p:cNvSpPr/>
          <p:nvPr/>
        </p:nvSpPr>
        <p:spPr>
          <a:xfrm>
            <a:off x="1021318" y="39965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3-1-3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46571B-DEA5-4E70-BDD4-10FA081ABC9A}"/>
              </a:ext>
            </a:extLst>
          </p:cNvPr>
          <p:cNvGrpSpPr/>
          <p:nvPr/>
        </p:nvGrpSpPr>
        <p:grpSpPr>
          <a:xfrm>
            <a:off x="632472" y="1684004"/>
            <a:ext cx="10411098" cy="3945732"/>
            <a:chOff x="537222" y="1550654"/>
            <a:chExt cx="10411098" cy="39457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623954-3D45-4018-8382-75DE6C9FECD0}"/>
                </a:ext>
              </a:extLst>
            </p:cNvPr>
            <p:cNvGrpSpPr/>
            <p:nvPr/>
          </p:nvGrpSpPr>
          <p:grpSpPr>
            <a:xfrm>
              <a:off x="722727" y="2038096"/>
              <a:ext cx="3086100" cy="3009900"/>
              <a:chOff x="942975" y="2019300"/>
              <a:chExt cx="3086100" cy="30099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8F4C2B-6383-48B4-8624-B92A9D96CBDD}"/>
                  </a:ext>
                </a:extLst>
              </p:cNvPr>
              <p:cNvSpPr/>
              <p:nvPr/>
            </p:nvSpPr>
            <p:spPr>
              <a:xfrm>
                <a:off x="1009650" y="2590800"/>
                <a:ext cx="2952750" cy="24384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177C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2B013E2-922C-4B5D-A38B-25B6DBD1D4BC}"/>
                  </a:ext>
                </a:extLst>
              </p:cNvPr>
              <p:cNvSpPr/>
              <p:nvPr/>
            </p:nvSpPr>
            <p:spPr>
              <a:xfrm>
                <a:off x="942975" y="2019300"/>
                <a:ext cx="3086100" cy="666750"/>
              </a:xfrm>
              <a:prstGeom prst="rect">
                <a:avLst/>
              </a:prstGeom>
              <a:solidFill>
                <a:srgbClr val="177C7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BFC779-D172-45CA-8C3D-3CD83DD0F695}"/>
                </a:ext>
              </a:extLst>
            </p:cNvPr>
            <p:cNvGrpSpPr/>
            <p:nvPr/>
          </p:nvGrpSpPr>
          <p:grpSpPr>
            <a:xfrm>
              <a:off x="4199352" y="2038096"/>
              <a:ext cx="3086100" cy="3010003"/>
              <a:chOff x="942975" y="2590800"/>
              <a:chExt cx="3086100" cy="301000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6E07E8-31FF-487C-87F8-CA5295074B41}"/>
                  </a:ext>
                </a:extLst>
              </p:cNvPr>
              <p:cNvSpPr/>
              <p:nvPr/>
            </p:nvSpPr>
            <p:spPr>
              <a:xfrm>
                <a:off x="1009650" y="2590800"/>
                <a:ext cx="2952750" cy="24384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177C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8923A66-F848-412D-A210-1ECA4492C892}"/>
                  </a:ext>
                </a:extLst>
              </p:cNvPr>
              <p:cNvSpPr/>
              <p:nvPr/>
            </p:nvSpPr>
            <p:spPr>
              <a:xfrm>
                <a:off x="942975" y="4934053"/>
                <a:ext cx="3086100" cy="666750"/>
              </a:xfrm>
              <a:prstGeom prst="rect">
                <a:avLst/>
              </a:prstGeom>
              <a:solidFill>
                <a:srgbClr val="177C7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65992E-EBB4-4870-B998-174D495B1A79}"/>
                </a:ext>
              </a:extLst>
            </p:cNvPr>
            <p:cNvGrpSpPr/>
            <p:nvPr/>
          </p:nvGrpSpPr>
          <p:grpSpPr>
            <a:xfrm>
              <a:off x="7542627" y="2038096"/>
              <a:ext cx="3086100" cy="3009900"/>
              <a:chOff x="942975" y="2019300"/>
              <a:chExt cx="3086100" cy="30099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76AE16-8F67-450C-8BA4-03E9AF19DD02}"/>
                  </a:ext>
                </a:extLst>
              </p:cNvPr>
              <p:cNvSpPr/>
              <p:nvPr/>
            </p:nvSpPr>
            <p:spPr>
              <a:xfrm>
                <a:off x="1009650" y="2590800"/>
                <a:ext cx="2952750" cy="24384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177C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F8461D-D287-47B0-8DD1-5CB377FA9A6C}"/>
                  </a:ext>
                </a:extLst>
              </p:cNvPr>
              <p:cNvSpPr/>
              <p:nvPr/>
            </p:nvSpPr>
            <p:spPr>
              <a:xfrm>
                <a:off x="942975" y="2019300"/>
                <a:ext cx="3086100" cy="666750"/>
              </a:xfrm>
              <a:prstGeom prst="rect">
                <a:avLst/>
              </a:prstGeom>
              <a:solidFill>
                <a:srgbClr val="177C7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28C79A-DE45-4D2B-9C30-F8FE125922C2}"/>
                </a:ext>
              </a:extLst>
            </p:cNvPr>
            <p:cNvSpPr/>
            <p:nvPr/>
          </p:nvSpPr>
          <p:spPr>
            <a:xfrm>
              <a:off x="1500420" y="2109860"/>
              <a:ext cx="19159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 Kaizen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E4FDF5-6C8F-4F6E-A75C-29A970B57BA7}"/>
                </a:ext>
              </a:extLst>
            </p:cNvPr>
            <p:cNvSpPr/>
            <p:nvPr/>
          </p:nvSpPr>
          <p:spPr>
            <a:xfrm>
              <a:off x="874540" y="3179522"/>
              <a:ext cx="275272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 weeks stared for the preparation.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weeks of Direction, Plan, Analyze, Narrow down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C64DD9-D118-4C7B-9607-8510D8D80573}"/>
                </a:ext>
              </a:extLst>
            </p:cNvPr>
            <p:cNvSpPr/>
            <p:nvPr/>
          </p:nvSpPr>
          <p:spPr>
            <a:xfrm>
              <a:off x="1252872" y="5096276"/>
              <a:ext cx="19960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Very Crucial!!!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22374C7-9170-4A50-9C64-35F0CCA75DC1}"/>
                </a:ext>
              </a:extLst>
            </p:cNvPr>
            <p:cNvSpPr/>
            <p:nvPr/>
          </p:nvSpPr>
          <p:spPr>
            <a:xfrm>
              <a:off x="537222" y="2011411"/>
              <a:ext cx="777693" cy="72011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2D3361-3EB2-4744-8B25-0C4B58BB5365}"/>
                </a:ext>
              </a:extLst>
            </p:cNvPr>
            <p:cNvSpPr/>
            <p:nvPr/>
          </p:nvSpPr>
          <p:spPr>
            <a:xfrm>
              <a:off x="6690999" y="4354664"/>
              <a:ext cx="777693" cy="72011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F07214-8DE7-4C94-8E2E-4D6885AEC0D6}"/>
                </a:ext>
              </a:extLst>
            </p:cNvPr>
            <p:cNvSpPr/>
            <p:nvPr/>
          </p:nvSpPr>
          <p:spPr>
            <a:xfrm>
              <a:off x="10170627" y="2011411"/>
              <a:ext cx="777693" cy="72011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77C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832EA3-D41A-4BB3-B43D-72F19097F501}"/>
                </a:ext>
              </a:extLst>
            </p:cNvPr>
            <p:cNvSpPr/>
            <p:nvPr/>
          </p:nvSpPr>
          <p:spPr>
            <a:xfrm>
              <a:off x="4433553" y="4453113"/>
              <a:ext cx="2265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Kaizen Week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B2ED3C-7E1C-47AF-93EF-5BA8A0E8D543}"/>
                </a:ext>
              </a:extLst>
            </p:cNvPr>
            <p:cNvSpPr/>
            <p:nvPr/>
          </p:nvSpPr>
          <p:spPr>
            <a:xfrm>
              <a:off x="4557687" y="2570468"/>
              <a:ext cx="24128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 Week focus efforts to make the changes happen, achieve the Kaizen target Week of Action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93384A-1C08-4517-9B5B-23DAB25C0F61}"/>
                </a:ext>
              </a:extLst>
            </p:cNvPr>
            <p:cNvSpPr/>
            <p:nvPr/>
          </p:nvSpPr>
          <p:spPr>
            <a:xfrm>
              <a:off x="4826125" y="1550654"/>
              <a:ext cx="18325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Very Focus !!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294472-883A-4AE6-ABF4-26E147D875CC}"/>
                </a:ext>
              </a:extLst>
            </p:cNvPr>
            <p:cNvSpPr/>
            <p:nvPr/>
          </p:nvSpPr>
          <p:spPr>
            <a:xfrm>
              <a:off x="7991397" y="2166756"/>
              <a:ext cx="20778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Post Kaizen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9CF7AF-14BC-467B-93BE-1BDDB24155BD}"/>
                </a:ext>
              </a:extLst>
            </p:cNvPr>
            <p:cNvSpPr/>
            <p:nvPr/>
          </p:nvSpPr>
          <p:spPr>
            <a:xfrm>
              <a:off x="8007738" y="2929619"/>
              <a:ext cx="204513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 to 3 months to ensure sustainability of Performance Weeks of Monitoring, fine tuning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3818EE-143C-4DFE-BD40-818589DA23F1}"/>
                </a:ext>
              </a:extLst>
            </p:cNvPr>
            <p:cNvSpPr/>
            <p:nvPr/>
          </p:nvSpPr>
          <p:spPr>
            <a:xfrm>
              <a:off x="7963414" y="5096276"/>
              <a:ext cx="22445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177C7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Very Essential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37809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A94E1E-0701-4C53-A904-A49FA603CBDE}"/>
              </a:ext>
            </a:extLst>
          </p:cNvPr>
          <p:cNvGrpSpPr/>
          <p:nvPr/>
        </p:nvGrpSpPr>
        <p:grpSpPr>
          <a:xfrm>
            <a:off x="293207" y="1080816"/>
            <a:ext cx="11355543" cy="4858326"/>
            <a:chOff x="257486" y="691574"/>
            <a:chExt cx="11355543" cy="52710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2E3AEF-179F-40AA-970B-A38CEA1E8018}"/>
                </a:ext>
              </a:extLst>
            </p:cNvPr>
            <p:cNvSpPr/>
            <p:nvPr/>
          </p:nvSpPr>
          <p:spPr>
            <a:xfrm>
              <a:off x="257486" y="695902"/>
              <a:ext cx="2807746" cy="52667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0B1EB7-FECD-435F-875A-234077BC8989}"/>
                </a:ext>
              </a:extLst>
            </p:cNvPr>
            <p:cNvSpPr/>
            <p:nvPr/>
          </p:nvSpPr>
          <p:spPr>
            <a:xfrm>
              <a:off x="3083432" y="691574"/>
              <a:ext cx="2807746" cy="5266747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D199CB-DF58-429B-BB5E-C263C1B8FBC9}"/>
                </a:ext>
              </a:extLst>
            </p:cNvPr>
            <p:cNvSpPr/>
            <p:nvPr/>
          </p:nvSpPr>
          <p:spPr>
            <a:xfrm>
              <a:off x="5930253" y="695902"/>
              <a:ext cx="2807746" cy="526674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E5F5A3-14D4-4CF1-844B-725CC55DF80F}"/>
                </a:ext>
              </a:extLst>
            </p:cNvPr>
            <p:cNvSpPr/>
            <p:nvPr/>
          </p:nvSpPr>
          <p:spPr>
            <a:xfrm>
              <a:off x="8805283" y="691574"/>
              <a:ext cx="2807746" cy="5266747"/>
            </a:xfrm>
            <a:prstGeom prst="rect">
              <a:avLst/>
            </a:prstGeom>
            <a:solidFill>
              <a:srgbClr val="F5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4E161C-458C-488C-87A6-B9DEC4228413}"/>
                </a:ext>
              </a:extLst>
            </p:cNvPr>
            <p:cNvSpPr txBox="1"/>
            <p:nvPr/>
          </p:nvSpPr>
          <p:spPr>
            <a:xfrm>
              <a:off x="9171060" y="2290846"/>
              <a:ext cx="2249986" cy="3248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Identify the opportunities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A3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Current condition Understanding 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Pre-Kaizen Activities: Kaizen focus approach, Gemba observation, Fishbone, LAT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Activities pace vs Takt Time setup control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D837B0-04BD-4BE2-8812-686BC915908F}"/>
                </a:ext>
              </a:extLst>
            </p:cNvPr>
            <p:cNvGrpSpPr/>
            <p:nvPr/>
          </p:nvGrpSpPr>
          <p:grpSpPr>
            <a:xfrm>
              <a:off x="1248325" y="929624"/>
              <a:ext cx="826068" cy="1232161"/>
              <a:chOff x="1248325" y="998407"/>
              <a:chExt cx="826068" cy="123216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5509C73-8FF8-448B-B3FC-5CF71A778F8D}"/>
                  </a:ext>
                </a:extLst>
              </p:cNvPr>
              <p:cNvGrpSpPr/>
              <p:nvPr/>
            </p:nvGrpSpPr>
            <p:grpSpPr>
              <a:xfrm>
                <a:off x="1248325" y="998407"/>
                <a:ext cx="826068" cy="826065"/>
                <a:chOff x="3605371" y="1380708"/>
                <a:chExt cx="826068" cy="826065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1283418-B4AA-41E1-B5BB-28DDBA427321}"/>
                    </a:ext>
                  </a:extLst>
                </p:cNvPr>
                <p:cNvSpPr/>
                <p:nvPr/>
              </p:nvSpPr>
              <p:spPr>
                <a:xfrm>
                  <a:off x="3605371" y="1380708"/>
                  <a:ext cx="826068" cy="826065"/>
                </a:xfrm>
                <a:prstGeom prst="ellipse">
                  <a:avLst/>
                </a:prstGeom>
                <a:solidFill>
                  <a:schemeClr val="tx1"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51">
                  <a:extLst>
                    <a:ext uri="{FF2B5EF4-FFF2-40B4-BE49-F238E27FC236}">
                      <a16:creationId xmlns:a16="http://schemas.microsoft.com/office/drawing/2014/main" id="{E29400A9-D55D-49C6-A500-80D414D0284F}"/>
                    </a:ext>
                  </a:extLst>
                </p:cNvPr>
                <p:cNvSpPr/>
                <p:nvPr/>
              </p:nvSpPr>
              <p:spPr>
                <a:xfrm>
                  <a:off x="3765537" y="1584606"/>
                  <a:ext cx="495103" cy="418269"/>
                </a:xfrm>
                <a:custGeom>
                  <a:avLst/>
                  <a:gdLst>
                    <a:gd name="connsiteX0" fmla="*/ 82668 w 327961"/>
                    <a:gd name="connsiteY0" fmla="*/ 179283 h 277068"/>
                    <a:gd name="connsiteX1" fmla="*/ 118331 w 327961"/>
                    <a:gd name="connsiteY1" fmla="*/ 260774 h 277068"/>
                    <a:gd name="connsiteX2" fmla="*/ 151351 w 327961"/>
                    <a:gd name="connsiteY2" fmla="*/ 244476 h 277068"/>
                    <a:gd name="connsiteX3" fmla="*/ 122765 w 327961"/>
                    <a:gd name="connsiteY3" fmla="*/ 179283 h 277068"/>
                    <a:gd name="connsiteX4" fmla="*/ 261921 w 327961"/>
                    <a:gd name="connsiteY4" fmla="*/ 89501 h 277068"/>
                    <a:gd name="connsiteX5" fmla="*/ 261921 w 327961"/>
                    <a:gd name="connsiteY5" fmla="*/ 154696 h 277068"/>
                    <a:gd name="connsiteX6" fmla="*/ 270571 w 327961"/>
                    <a:gd name="connsiteY6" fmla="*/ 146156 h 277068"/>
                    <a:gd name="connsiteX7" fmla="*/ 261921 w 327961"/>
                    <a:gd name="connsiteY7" fmla="*/ 89501 h 277068"/>
                    <a:gd name="connsiteX8" fmla="*/ 55498 w 327961"/>
                    <a:gd name="connsiteY8" fmla="*/ 81492 h 277068"/>
                    <a:gd name="connsiteX9" fmla="*/ 16197 w 327961"/>
                    <a:gd name="connsiteY9" fmla="*/ 120290 h 277068"/>
                    <a:gd name="connsiteX10" fmla="*/ 55498 w 327961"/>
                    <a:gd name="connsiteY10" fmla="*/ 162984 h 277068"/>
                    <a:gd name="connsiteX11" fmla="*/ 63800 w 327961"/>
                    <a:gd name="connsiteY11" fmla="*/ 162984 h 277068"/>
                    <a:gd name="connsiteX12" fmla="*/ 63800 w 327961"/>
                    <a:gd name="connsiteY12" fmla="*/ 81492 h 277068"/>
                    <a:gd name="connsiteX13" fmla="*/ 280788 w 327961"/>
                    <a:gd name="connsiteY13" fmla="*/ 45356 h 277068"/>
                    <a:gd name="connsiteX14" fmla="*/ 327961 w 327961"/>
                    <a:gd name="connsiteY14" fmla="*/ 122191 h 277068"/>
                    <a:gd name="connsiteX15" fmla="*/ 280788 w 327961"/>
                    <a:gd name="connsiteY15" fmla="*/ 199119 h 277068"/>
                    <a:gd name="connsiteX16" fmla="*/ 271354 w 327961"/>
                    <a:gd name="connsiteY16" fmla="*/ 185522 h 277068"/>
                    <a:gd name="connsiteX17" fmla="*/ 311168 w 327961"/>
                    <a:gd name="connsiteY17" fmla="*/ 122191 h 277068"/>
                    <a:gd name="connsiteX18" fmla="*/ 271354 w 327961"/>
                    <a:gd name="connsiteY18" fmla="*/ 58953 h 277068"/>
                    <a:gd name="connsiteX19" fmla="*/ 245411 w 327961"/>
                    <a:gd name="connsiteY19" fmla="*/ 16298 h 277068"/>
                    <a:gd name="connsiteX20" fmla="*/ 162861 w 327961"/>
                    <a:gd name="connsiteY20" fmla="*/ 81492 h 277068"/>
                    <a:gd name="connsiteX21" fmla="*/ 80310 w 327961"/>
                    <a:gd name="connsiteY21" fmla="*/ 81492 h 277068"/>
                    <a:gd name="connsiteX22" fmla="*/ 80310 w 327961"/>
                    <a:gd name="connsiteY22" fmla="*/ 162984 h 277068"/>
                    <a:gd name="connsiteX23" fmla="*/ 163144 w 327961"/>
                    <a:gd name="connsiteY23" fmla="*/ 162984 h 277068"/>
                    <a:gd name="connsiteX24" fmla="*/ 245694 w 327961"/>
                    <a:gd name="connsiteY24" fmla="*/ 228178 h 277068"/>
                    <a:gd name="connsiteX25" fmla="*/ 245411 w 327961"/>
                    <a:gd name="connsiteY25" fmla="*/ 0 h 277068"/>
                    <a:gd name="connsiteX26" fmla="*/ 252487 w 327961"/>
                    <a:gd name="connsiteY26" fmla="*/ 1583 h 277068"/>
                    <a:gd name="connsiteX27" fmla="*/ 261921 w 327961"/>
                    <a:gd name="connsiteY27" fmla="*/ 16298 h 277068"/>
                    <a:gd name="connsiteX28" fmla="*/ 261921 w 327961"/>
                    <a:gd name="connsiteY28" fmla="*/ 70968 h 277068"/>
                    <a:gd name="connsiteX29" fmla="*/ 294941 w 327961"/>
                    <a:gd name="connsiteY29" fmla="*/ 122192 h 277068"/>
                    <a:gd name="connsiteX30" fmla="*/ 262015 w 327961"/>
                    <a:gd name="connsiteY30" fmla="*/ 173508 h 277068"/>
                    <a:gd name="connsiteX31" fmla="*/ 262015 w 327961"/>
                    <a:gd name="connsiteY31" fmla="*/ 228178 h 277068"/>
                    <a:gd name="connsiteX32" fmla="*/ 252581 w 327961"/>
                    <a:gd name="connsiteY32" fmla="*/ 242893 h 277068"/>
                    <a:gd name="connsiteX33" fmla="*/ 245411 w 327961"/>
                    <a:gd name="connsiteY33" fmla="*/ 244476 h 277068"/>
                    <a:gd name="connsiteX34" fmla="*/ 235128 w 327961"/>
                    <a:gd name="connsiteY34" fmla="*/ 240937 h 277068"/>
                    <a:gd name="connsiteX35" fmla="*/ 157106 w 327961"/>
                    <a:gd name="connsiteY35" fmla="*/ 179283 h 277068"/>
                    <a:gd name="connsiteX36" fmla="*/ 140973 w 327961"/>
                    <a:gd name="connsiteY36" fmla="*/ 179283 h 277068"/>
                    <a:gd name="connsiteX37" fmla="*/ 166446 w 327961"/>
                    <a:gd name="connsiteY37" fmla="*/ 238050 h 277068"/>
                    <a:gd name="connsiteX38" fmla="*/ 158710 w 327961"/>
                    <a:gd name="connsiteY38" fmla="*/ 259098 h 277068"/>
                    <a:gd name="connsiteX39" fmla="*/ 125690 w 327961"/>
                    <a:gd name="connsiteY39" fmla="*/ 275396 h 277068"/>
                    <a:gd name="connsiteX40" fmla="*/ 112576 w 327961"/>
                    <a:gd name="connsiteY40" fmla="*/ 276048 h 277068"/>
                    <a:gd name="connsiteX41" fmla="*/ 103141 w 327961"/>
                    <a:gd name="connsiteY41" fmla="*/ 267201 h 277068"/>
                    <a:gd name="connsiteX42" fmla="*/ 64932 w 327961"/>
                    <a:gd name="connsiteY42" fmla="*/ 179283 h 277068"/>
                    <a:gd name="connsiteX43" fmla="*/ 55498 w 327961"/>
                    <a:gd name="connsiteY43" fmla="*/ 179283 h 277068"/>
                    <a:gd name="connsiteX44" fmla="*/ 48 w 327961"/>
                    <a:gd name="connsiteY44" fmla="*/ 124544 h 277068"/>
                    <a:gd name="connsiteX45" fmla="*/ 55498 w 327961"/>
                    <a:gd name="connsiteY45" fmla="*/ 65193 h 277068"/>
                    <a:gd name="connsiteX46" fmla="*/ 157106 w 327961"/>
                    <a:gd name="connsiteY46" fmla="*/ 65193 h 277068"/>
                    <a:gd name="connsiteX47" fmla="*/ 235128 w 327961"/>
                    <a:gd name="connsiteY47" fmla="*/ 3539 h 277068"/>
                    <a:gd name="connsiteX48" fmla="*/ 245411 w 327961"/>
                    <a:gd name="connsiteY48" fmla="*/ 0 h 27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961" h="277068">
                      <a:moveTo>
                        <a:pt x="82668" y="179283"/>
                      </a:moveTo>
                      <a:lnTo>
                        <a:pt x="118331" y="260774"/>
                      </a:lnTo>
                      <a:lnTo>
                        <a:pt x="151351" y="244476"/>
                      </a:lnTo>
                      <a:lnTo>
                        <a:pt x="122765" y="179283"/>
                      </a:lnTo>
                      <a:close/>
                      <a:moveTo>
                        <a:pt x="261921" y="89501"/>
                      </a:moveTo>
                      <a:lnTo>
                        <a:pt x="261921" y="154696"/>
                      </a:lnTo>
                      <a:cubicBezTo>
                        <a:pt x="265220" y="152292"/>
                        <a:pt x="268136" y="149413"/>
                        <a:pt x="270571" y="146156"/>
                      </a:cubicBezTo>
                      <a:cubicBezTo>
                        <a:pt x="284030" y="128154"/>
                        <a:pt x="280157" y="102789"/>
                        <a:pt x="261921" y="89501"/>
                      </a:cubicBezTo>
                      <a:close/>
                      <a:moveTo>
                        <a:pt x="55498" y="81492"/>
                      </a:moveTo>
                      <a:cubicBezTo>
                        <a:pt x="34228" y="82496"/>
                        <a:pt x="17214" y="99292"/>
                        <a:pt x="16197" y="120290"/>
                      </a:cubicBezTo>
                      <a:cubicBezTo>
                        <a:pt x="15106" y="142793"/>
                        <a:pt x="32702" y="161908"/>
                        <a:pt x="55498" y="162984"/>
                      </a:cubicBezTo>
                      <a:lnTo>
                        <a:pt x="63800" y="162984"/>
                      </a:lnTo>
                      <a:lnTo>
                        <a:pt x="63800" y="81492"/>
                      </a:lnTo>
                      <a:close/>
                      <a:moveTo>
                        <a:pt x="280788" y="45356"/>
                      </a:moveTo>
                      <a:cubicBezTo>
                        <a:pt x="309382" y="60713"/>
                        <a:pt x="327400" y="90062"/>
                        <a:pt x="327961" y="122191"/>
                      </a:cubicBezTo>
                      <a:cubicBezTo>
                        <a:pt x="327414" y="154347"/>
                        <a:pt x="309397" y="183731"/>
                        <a:pt x="280788" y="199119"/>
                      </a:cubicBezTo>
                      <a:lnTo>
                        <a:pt x="271354" y="185522"/>
                      </a:lnTo>
                      <a:cubicBezTo>
                        <a:pt x="295407" y="173238"/>
                        <a:pt x="310694" y="148920"/>
                        <a:pt x="311168" y="122191"/>
                      </a:cubicBezTo>
                      <a:cubicBezTo>
                        <a:pt x="310660" y="95496"/>
                        <a:pt x="295377" y="71222"/>
                        <a:pt x="271354" y="58953"/>
                      </a:cubicBezTo>
                      <a:close/>
                      <a:moveTo>
                        <a:pt x="245411" y="16298"/>
                      </a:moveTo>
                      <a:lnTo>
                        <a:pt x="162861" y="81492"/>
                      </a:lnTo>
                      <a:lnTo>
                        <a:pt x="80310" y="81492"/>
                      </a:lnTo>
                      <a:lnTo>
                        <a:pt x="80310" y="162984"/>
                      </a:lnTo>
                      <a:lnTo>
                        <a:pt x="163144" y="162984"/>
                      </a:lnTo>
                      <a:lnTo>
                        <a:pt x="245694" y="228178"/>
                      </a:lnTo>
                      <a:close/>
                      <a:moveTo>
                        <a:pt x="245411" y="0"/>
                      </a:moveTo>
                      <a:cubicBezTo>
                        <a:pt x="247856" y="27"/>
                        <a:pt x="250268" y="567"/>
                        <a:pt x="252487" y="1583"/>
                      </a:cubicBezTo>
                      <a:cubicBezTo>
                        <a:pt x="258229" y="4297"/>
                        <a:pt x="261894" y="10014"/>
                        <a:pt x="261921" y="16298"/>
                      </a:cubicBezTo>
                      <a:lnTo>
                        <a:pt x="261921" y="70968"/>
                      </a:lnTo>
                      <a:cubicBezTo>
                        <a:pt x="282022" y="80317"/>
                        <a:pt x="294875" y="100256"/>
                        <a:pt x="294941" y="122192"/>
                      </a:cubicBezTo>
                      <a:cubicBezTo>
                        <a:pt x="294905" y="144133"/>
                        <a:pt x="282094" y="164100"/>
                        <a:pt x="262015" y="173508"/>
                      </a:cubicBezTo>
                      <a:lnTo>
                        <a:pt x="262015" y="228178"/>
                      </a:lnTo>
                      <a:cubicBezTo>
                        <a:pt x="261988" y="234463"/>
                        <a:pt x="258323" y="240179"/>
                        <a:pt x="252581" y="242893"/>
                      </a:cubicBezTo>
                      <a:cubicBezTo>
                        <a:pt x="250334" y="243922"/>
                        <a:pt x="247888" y="244462"/>
                        <a:pt x="245411" y="244476"/>
                      </a:cubicBezTo>
                      <a:cubicBezTo>
                        <a:pt x="241675" y="244486"/>
                        <a:pt x="238048" y="243237"/>
                        <a:pt x="235128" y="240937"/>
                      </a:cubicBezTo>
                      <a:lnTo>
                        <a:pt x="157106" y="179283"/>
                      </a:lnTo>
                      <a:lnTo>
                        <a:pt x="140973" y="179283"/>
                      </a:lnTo>
                      <a:lnTo>
                        <a:pt x="166446" y="238050"/>
                      </a:lnTo>
                      <a:cubicBezTo>
                        <a:pt x="169930" y="245981"/>
                        <a:pt x="166535" y="255218"/>
                        <a:pt x="158710" y="259098"/>
                      </a:cubicBezTo>
                      <a:lnTo>
                        <a:pt x="125690" y="275396"/>
                      </a:lnTo>
                      <a:cubicBezTo>
                        <a:pt x="121592" y="277372"/>
                        <a:pt x="116854" y="277608"/>
                        <a:pt x="112576" y="276048"/>
                      </a:cubicBezTo>
                      <a:cubicBezTo>
                        <a:pt x="108324" y="274518"/>
                        <a:pt x="104907" y="271313"/>
                        <a:pt x="103141" y="267201"/>
                      </a:cubicBezTo>
                      <a:lnTo>
                        <a:pt x="64932" y="179283"/>
                      </a:lnTo>
                      <a:lnTo>
                        <a:pt x="55498" y="179283"/>
                      </a:lnTo>
                      <a:cubicBezTo>
                        <a:pt x="25392" y="178082"/>
                        <a:pt x="1265" y="154264"/>
                        <a:pt x="48" y="124544"/>
                      </a:cubicBezTo>
                      <a:cubicBezTo>
                        <a:pt x="-1242" y="93038"/>
                        <a:pt x="23584" y="66467"/>
                        <a:pt x="55498" y="65193"/>
                      </a:cubicBezTo>
                      <a:lnTo>
                        <a:pt x="157106" y="65193"/>
                      </a:lnTo>
                      <a:lnTo>
                        <a:pt x="235128" y="3539"/>
                      </a:lnTo>
                      <a:cubicBezTo>
                        <a:pt x="238048" y="1239"/>
                        <a:pt x="241675" y="-10"/>
                        <a:pt x="2454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2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36D12E-0651-4DA1-8A53-46DE0B361DB1}"/>
                  </a:ext>
                </a:extLst>
              </p:cNvPr>
              <p:cNvSpPr txBox="1"/>
              <p:nvPr/>
            </p:nvSpPr>
            <p:spPr>
              <a:xfrm>
                <a:off x="1365115" y="1898489"/>
                <a:ext cx="592489" cy="332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50AF02-33F0-44C4-960B-C70AB29C159A}"/>
                </a:ext>
              </a:extLst>
            </p:cNvPr>
            <p:cNvSpPr txBox="1"/>
            <p:nvPr/>
          </p:nvSpPr>
          <p:spPr>
            <a:xfrm>
              <a:off x="589628" y="2454731"/>
              <a:ext cx="2080953" cy="109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Sustainability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Activation of Countermeasure  of  control mechanism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286B04-D43A-43CC-9B8A-64BE4595484C}"/>
                </a:ext>
              </a:extLst>
            </p:cNvPr>
            <p:cNvSpPr txBox="1"/>
            <p:nvPr/>
          </p:nvSpPr>
          <p:spPr>
            <a:xfrm>
              <a:off x="6207554" y="2454731"/>
              <a:ext cx="2221977" cy="18903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Post Kaizen Monitor include actual pace against Takt Time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Action item completion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Integration into Daily Management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1459A6-7474-4B51-A923-546A0BAAEC40}"/>
                </a:ext>
              </a:extLst>
            </p:cNvPr>
            <p:cNvSpPr txBox="1"/>
            <p:nvPr/>
          </p:nvSpPr>
          <p:spPr>
            <a:xfrm>
              <a:off x="3345896" y="2454731"/>
              <a:ext cx="2220960" cy="3017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Prioritize focus Decision from Root cause identification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Develop Hypothesis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Test &amp; Proven Hypothesis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Solution Decision Managing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Set New Standard (include control mechanism)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0848B5-8413-4675-A73E-386FD6BE66A8}"/>
                </a:ext>
              </a:extLst>
            </p:cNvPr>
            <p:cNvGrpSpPr/>
            <p:nvPr/>
          </p:nvGrpSpPr>
          <p:grpSpPr>
            <a:xfrm>
              <a:off x="4107848" y="929624"/>
              <a:ext cx="826068" cy="1300944"/>
              <a:chOff x="4107848" y="929624"/>
              <a:chExt cx="826068" cy="130094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54DFFC-82E1-407E-86D8-57D03456075D}"/>
                  </a:ext>
                </a:extLst>
              </p:cNvPr>
              <p:cNvSpPr txBox="1"/>
              <p:nvPr/>
            </p:nvSpPr>
            <p:spPr>
              <a:xfrm>
                <a:off x="4140353" y="1898489"/>
                <a:ext cx="761058" cy="332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DO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C534921-BB1C-4910-9096-7140423D4F76}"/>
                  </a:ext>
                </a:extLst>
              </p:cNvPr>
              <p:cNvGrpSpPr/>
              <p:nvPr/>
            </p:nvGrpSpPr>
            <p:grpSpPr>
              <a:xfrm>
                <a:off x="4107848" y="929624"/>
                <a:ext cx="826068" cy="826065"/>
                <a:chOff x="3605371" y="1380708"/>
                <a:chExt cx="826068" cy="8260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8EE06DB-C8D4-4C3A-9768-8F770D5CA82A}"/>
                    </a:ext>
                  </a:extLst>
                </p:cNvPr>
                <p:cNvSpPr/>
                <p:nvPr/>
              </p:nvSpPr>
              <p:spPr>
                <a:xfrm>
                  <a:off x="3605371" y="1380708"/>
                  <a:ext cx="826068" cy="826065"/>
                </a:xfrm>
                <a:prstGeom prst="ellipse">
                  <a:avLst/>
                </a:prstGeom>
                <a:solidFill>
                  <a:schemeClr val="tx1"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F1E29E4B-7147-41BA-A2BA-10C783888209}"/>
                    </a:ext>
                  </a:extLst>
                </p:cNvPr>
                <p:cNvSpPr/>
                <p:nvPr/>
              </p:nvSpPr>
              <p:spPr>
                <a:xfrm>
                  <a:off x="3765537" y="1584606"/>
                  <a:ext cx="495103" cy="418269"/>
                </a:xfrm>
                <a:custGeom>
                  <a:avLst/>
                  <a:gdLst>
                    <a:gd name="connsiteX0" fmla="*/ 82668 w 327961"/>
                    <a:gd name="connsiteY0" fmla="*/ 179283 h 277068"/>
                    <a:gd name="connsiteX1" fmla="*/ 118331 w 327961"/>
                    <a:gd name="connsiteY1" fmla="*/ 260774 h 277068"/>
                    <a:gd name="connsiteX2" fmla="*/ 151351 w 327961"/>
                    <a:gd name="connsiteY2" fmla="*/ 244476 h 277068"/>
                    <a:gd name="connsiteX3" fmla="*/ 122765 w 327961"/>
                    <a:gd name="connsiteY3" fmla="*/ 179283 h 277068"/>
                    <a:gd name="connsiteX4" fmla="*/ 261921 w 327961"/>
                    <a:gd name="connsiteY4" fmla="*/ 89501 h 277068"/>
                    <a:gd name="connsiteX5" fmla="*/ 261921 w 327961"/>
                    <a:gd name="connsiteY5" fmla="*/ 154696 h 277068"/>
                    <a:gd name="connsiteX6" fmla="*/ 270571 w 327961"/>
                    <a:gd name="connsiteY6" fmla="*/ 146156 h 277068"/>
                    <a:gd name="connsiteX7" fmla="*/ 261921 w 327961"/>
                    <a:gd name="connsiteY7" fmla="*/ 89501 h 277068"/>
                    <a:gd name="connsiteX8" fmla="*/ 55498 w 327961"/>
                    <a:gd name="connsiteY8" fmla="*/ 81492 h 277068"/>
                    <a:gd name="connsiteX9" fmla="*/ 16197 w 327961"/>
                    <a:gd name="connsiteY9" fmla="*/ 120290 h 277068"/>
                    <a:gd name="connsiteX10" fmla="*/ 55498 w 327961"/>
                    <a:gd name="connsiteY10" fmla="*/ 162984 h 277068"/>
                    <a:gd name="connsiteX11" fmla="*/ 63800 w 327961"/>
                    <a:gd name="connsiteY11" fmla="*/ 162984 h 277068"/>
                    <a:gd name="connsiteX12" fmla="*/ 63800 w 327961"/>
                    <a:gd name="connsiteY12" fmla="*/ 81492 h 277068"/>
                    <a:gd name="connsiteX13" fmla="*/ 280788 w 327961"/>
                    <a:gd name="connsiteY13" fmla="*/ 45356 h 277068"/>
                    <a:gd name="connsiteX14" fmla="*/ 327961 w 327961"/>
                    <a:gd name="connsiteY14" fmla="*/ 122191 h 277068"/>
                    <a:gd name="connsiteX15" fmla="*/ 280788 w 327961"/>
                    <a:gd name="connsiteY15" fmla="*/ 199119 h 277068"/>
                    <a:gd name="connsiteX16" fmla="*/ 271354 w 327961"/>
                    <a:gd name="connsiteY16" fmla="*/ 185522 h 277068"/>
                    <a:gd name="connsiteX17" fmla="*/ 311168 w 327961"/>
                    <a:gd name="connsiteY17" fmla="*/ 122191 h 277068"/>
                    <a:gd name="connsiteX18" fmla="*/ 271354 w 327961"/>
                    <a:gd name="connsiteY18" fmla="*/ 58953 h 277068"/>
                    <a:gd name="connsiteX19" fmla="*/ 245411 w 327961"/>
                    <a:gd name="connsiteY19" fmla="*/ 16298 h 277068"/>
                    <a:gd name="connsiteX20" fmla="*/ 162861 w 327961"/>
                    <a:gd name="connsiteY20" fmla="*/ 81492 h 277068"/>
                    <a:gd name="connsiteX21" fmla="*/ 80310 w 327961"/>
                    <a:gd name="connsiteY21" fmla="*/ 81492 h 277068"/>
                    <a:gd name="connsiteX22" fmla="*/ 80310 w 327961"/>
                    <a:gd name="connsiteY22" fmla="*/ 162984 h 277068"/>
                    <a:gd name="connsiteX23" fmla="*/ 163144 w 327961"/>
                    <a:gd name="connsiteY23" fmla="*/ 162984 h 277068"/>
                    <a:gd name="connsiteX24" fmla="*/ 245694 w 327961"/>
                    <a:gd name="connsiteY24" fmla="*/ 228178 h 277068"/>
                    <a:gd name="connsiteX25" fmla="*/ 245411 w 327961"/>
                    <a:gd name="connsiteY25" fmla="*/ 0 h 277068"/>
                    <a:gd name="connsiteX26" fmla="*/ 252487 w 327961"/>
                    <a:gd name="connsiteY26" fmla="*/ 1583 h 277068"/>
                    <a:gd name="connsiteX27" fmla="*/ 261921 w 327961"/>
                    <a:gd name="connsiteY27" fmla="*/ 16298 h 277068"/>
                    <a:gd name="connsiteX28" fmla="*/ 261921 w 327961"/>
                    <a:gd name="connsiteY28" fmla="*/ 70968 h 277068"/>
                    <a:gd name="connsiteX29" fmla="*/ 294941 w 327961"/>
                    <a:gd name="connsiteY29" fmla="*/ 122192 h 277068"/>
                    <a:gd name="connsiteX30" fmla="*/ 262015 w 327961"/>
                    <a:gd name="connsiteY30" fmla="*/ 173508 h 277068"/>
                    <a:gd name="connsiteX31" fmla="*/ 262015 w 327961"/>
                    <a:gd name="connsiteY31" fmla="*/ 228178 h 277068"/>
                    <a:gd name="connsiteX32" fmla="*/ 252581 w 327961"/>
                    <a:gd name="connsiteY32" fmla="*/ 242893 h 277068"/>
                    <a:gd name="connsiteX33" fmla="*/ 245411 w 327961"/>
                    <a:gd name="connsiteY33" fmla="*/ 244476 h 277068"/>
                    <a:gd name="connsiteX34" fmla="*/ 235128 w 327961"/>
                    <a:gd name="connsiteY34" fmla="*/ 240937 h 277068"/>
                    <a:gd name="connsiteX35" fmla="*/ 157106 w 327961"/>
                    <a:gd name="connsiteY35" fmla="*/ 179283 h 277068"/>
                    <a:gd name="connsiteX36" fmla="*/ 140973 w 327961"/>
                    <a:gd name="connsiteY36" fmla="*/ 179283 h 277068"/>
                    <a:gd name="connsiteX37" fmla="*/ 166446 w 327961"/>
                    <a:gd name="connsiteY37" fmla="*/ 238050 h 277068"/>
                    <a:gd name="connsiteX38" fmla="*/ 158710 w 327961"/>
                    <a:gd name="connsiteY38" fmla="*/ 259098 h 277068"/>
                    <a:gd name="connsiteX39" fmla="*/ 125690 w 327961"/>
                    <a:gd name="connsiteY39" fmla="*/ 275396 h 277068"/>
                    <a:gd name="connsiteX40" fmla="*/ 112576 w 327961"/>
                    <a:gd name="connsiteY40" fmla="*/ 276048 h 277068"/>
                    <a:gd name="connsiteX41" fmla="*/ 103141 w 327961"/>
                    <a:gd name="connsiteY41" fmla="*/ 267201 h 277068"/>
                    <a:gd name="connsiteX42" fmla="*/ 64932 w 327961"/>
                    <a:gd name="connsiteY42" fmla="*/ 179283 h 277068"/>
                    <a:gd name="connsiteX43" fmla="*/ 55498 w 327961"/>
                    <a:gd name="connsiteY43" fmla="*/ 179283 h 277068"/>
                    <a:gd name="connsiteX44" fmla="*/ 48 w 327961"/>
                    <a:gd name="connsiteY44" fmla="*/ 124544 h 277068"/>
                    <a:gd name="connsiteX45" fmla="*/ 55498 w 327961"/>
                    <a:gd name="connsiteY45" fmla="*/ 65193 h 277068"/>
                    <a:gd name="connsiteX46" fmla="*/ 157106 w 327961"/>
                    <a:gd name="connsiteY46" fmla="*/ 65193 h 277068"/>
                    <a:gd name="connsiteX47" fmla="*/ 235128 w 327961"/>
                    <a:gd name="connsiteY47" fmla="*/ 3539 h 277068"/>
                    <a:gd name="connsiteX48" fmla="*/ 245411 w 327961"/>
                    <a:gd name="connsiteY48" fmla="*/ 0 h 27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961" h="277068">
                      <a:moveTo>
                        <a:pt x="82668" y="179283"/>
                      </a:moveTo>
                      <a:lnTo>
                        <a:pt x="118331" y="260774"/>
                      </a:lnTo>
                      <a:lnTo>
                        <a:pt x="151351" y="244476"/>
                      </a:lnTo>
                      <a:lnTo>
                        <a:pt x="122765" y="179283"/>
                      </a:lnTo>
                      <a:close/>
                      <a:moveTo>
                        <a:pt x="261921" y="89501"/>
                      </a:moveTo>
                      <a:lnTo>
                        <a:pt x="261921" y="154696"/>
                      </a:lnTo>
                      <a:cubicBezTo>
                        <a:pt x="265220" y="152292"/>
                        <a:pt x="268136" y="149413"/>
                        <a:pt x="270571" y="146156"/>
                      </a:cubicBezTo>
                      <a:cubicBezTo>
                        <a:pt x="284030" y="128154"/>
                        <a:pt x="280157" y="102789"/>
                        <a:pt x="261921" y="89501"/>
                      </a:cubicBezTo>
                      <a:close/>
                      <a:moveTo>
                        <a:pt x="55498" y="81492"/>
                      </a:moveTo>
                      <a:cubicBezTo>
                        <a:pt x="34228" y="82496"/>
                        <a:pt x="17214" y="99292"/>
                        <a:pt x="16197" y="120290"/>
                      </a:cubicBezTo>
                      <a:cubicBezTo>
                        <a:pt x="15106" y="142793"/>
                        <a:pt x="32702" y="161908"/>
                        <a:pt x="55498" y="162984"/>
                      </a:cubicBezTo>
                      <a:lnTo>
                        <a:pt x="63800" y="162984"/>
                      </a:lnTo>
                      <a:lnTo>
                        <a:pt x="63800" y="81492"/>
                      </a:lnTo>
                      <a:close/>
                      <a:moveTo>
                        <a:pt x="280788" y="45356"/>
                      </a:moveTo>
                      <a:cubicBezTo>
                        <a:pt x="309382" y="60713"/>
                        <a:pt x="327400" y="90062"/>
                        <a:pt x="327961" y="122191"/>
                      </a:cubicBezTo>
                      <a:cubicBezTo>
                        <a:pt x="327414" y="154347"/>
                        <a:pt x="309397" y="183731"/>
                        <a:pt x="280788" y="199119"/>
                      </a:cubicBezTo>
                      <a:lnTo>
                        <a:pt x="271354" y="185522"/>
                      </a:lnTo>
                      <a:cubicBezTo>
                        <a:pt x="295407" y="173238"/>
                        <a:pt x="310694" y="148920"/>
                        <a:pt x="311168" y="122191"/>
                      </a:cubicBezTo>
                      <a:cubicBezTo>
                        <a:pt x="310660" y="95496"/>
                        <a:pt x="295377" y="71222"/>
                        <a:pt x="271354" y="58953"/>
                      </a:cubicBezTo>
                      <a:close/>
                      <a:moveTo>
                        <a:pt x="245411" y="16298"/>
                      </a:moveTo>
                      <a:lnTo>
                        <a:pt x="162861" y="81492"/>
                      </a:lnTo>
                      <a:lnTo>
                        <a:pt x="80310" y="81492"/>
                      </a:lnTo>
                      <a:lnTo>
                        <a:pt x="80310" y="162984"/>
                      </a:lnTo>
                      <a:lnTo>
                        <a:pt x="163144" y="162984"/>
                      </a:lnTo>
                      <a:lnTo>
                        <a:pt x="245694" y="228178"/>
                      </a:lnTo>
                      <a:close/>
                      <a:moveTo>
                        <a:pt x="245411" y="0"/>
                      </a:moveTo>
                      <a:cubicBezTo>
                        <a:pt x="247856" y="27"/>
                        <a:pt x="250268" y="567"/>
                        <a:pt x="252487" y="1583"/>
                      </a:cubicBezTo>
                      <a:cubicBezTo>
                        <a:pt x="258229" y="4297"/>
                        <a:pt x="261894" y="10014"/>
                        <a:pt x="261921" y="16298"/>
                      </a:cubicBezTo>
                      <a:lnTo>
                        <a:pt x="261921" y="70968"/>
                      </a:lnTo>
                      <a:cubicBezTo>
                        <a:pt x="282022" y="80317"/>
                        <a:pt x="294875" y="100256"/>
                        <a:pt x="294941" y="122192"/>
                      </a:cubicBezTo>
                      <a:cubicBezTo>
                        <a:pt x="294905" y="144133"/>
                        <a:pt x="282094" y="164100"/>
                        <a:pt x="262015" y="173508"/>
                      </a:cubicBezTo>
                      <a:lnTo>
                        <a:pt x="262015" y="228178"/>
                      </a:lnTo>
                      <a:cubicBezTo>
                        <a:pt x="261988" y="234463"/>
                        <a:pt x="258323" y="240179"/>
                        <a:pt x="252581" y="242893"/>
                      </a:cubicBezTo>
                      <a:cubicBezTo>
                        <a:pt x="250334" y="243922"/>
                        <a:pt x="247888" y="244462"/>
                        <a:pt x="245411" y="244476"/>
                      </a:cubicBezTo>
                      <a:cubicBezTo>
                        <a:pt x="241675" y="244486"/>
                        <a:pt x="238048" y="243237"/>
                        <a:pt x="235128" y="240937"/>
                      </a:cubicBezTo>
                      <a:lnTo>
                        <a:pt x="157106" y="179283"/>
                      </a:lnTo>
                      <a:lnTo>
                        <a:pt x="140973" y="179283"/>
                      </a:lnTo>
                      <a:lnTo>
                        <a:pt x="166446" y="238050"/>
                      </a:lnTo>
                      <a:cubicBezTo>
                        <a:pt x="169930" y="245981"/>
                        <a:pt x="166535" y="255218"/>
                        <a:pt x="158710" y="259098"/>
                      </a:cubicBezTo>
                      <a:lnTo>
                        <a:pt x="125690" y="275396"/>
                      </a:lnTo>
                      <a:cubicBezTo>
                        <a:pt x="121592" y="277372"/>
                        <a:pt x="116854" y="277608"/>
                        <a:pt x="112576" y="276048"/>
                      </a:cubicBezTo>
                      <a:cubicBezTo>
                        <a:pt x="108324" y="274518"/>
                        <a:pt x="104907" y="271313"/>
                        <a:pt x="103141" y="267201"/>
                      </a:cubicBezTo>
                      <a:lnTo>
                        <a:pt x="64932" y="179283"/>
                      </a:lnTo>
                      <a:lnTo>
                        <a:pt x="55498" y="179283"/>
                      </a:lnTo>
                      <a:cubicBezTo>
                        <a:pt x="25392" y="178082"/>
                        <a:pt x="1265" y="154264"/>
                        <a:pt x="48" y="124544"/>
                      </a:cubicBezTo>
                      <a:cubicBezTo>
                        <a:pt x="-1242" y="93038"/>
                        <a:pt x="23584" y="66467"/>
                        <a:pt x="55498" y="65193"/>
                      </a:cubicBezTo>
                      <a:lnTo>
                        <a:pt x="157106" y="65193"/>
                      </a:lnTo>
                      <a:lnTo>
                        <a:pt x="235128" y="3539"/>
                      </a:lnTo>
                      <a:cubicBezTo>
                        <a:pt x="238048" y="1239"/>
                        <a:pt x="241675" y="-10"/>
                        <a:pt x="2454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2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846272-6649-47E0-9576-A15276087B4A}"/>
                </a:ext>
              </a:extLst>
            </p:cNvPr>
            <p:cNvGrpSpPr/>
            <p:nvPr/>
          </p:nvGrpSpPr>
          <p:grpSpPr>
            <a:xfrm>
              <a:off x="6967637" y="929624"/>
              <a:ext cx="1005868" cy="1187106"/>
              <a:chOff x="6967637" y="1043462"/>
              <a:chExt cx="1005868" cy="118710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0C2E8-21FD-45E4-A0B7-67058FF096F3}"/>
                  </a:ext>
                </a:extLst>
              </p:cNvPr>
              <p:cNvSpPr txBox="1"/>
              <p:nvPr/>
            </p:nvSpPr>
            <p:spPr>
              <a:xfrm>
                <a:off x="6967637" y="1898489"/>
                <a:ext cx="1005868" cy="332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CHECK 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99DDD3-FB91-4240-AC39-F9B2EFB8284C}"/>
                  </a:ext>
                </a:extLst>
              </p:cNvPr>
              <p:cNvGrpSpPr/>
              <p:nvPr/>
            </p:nvGrpSpPr>
            <p:grpSpPr>
              <a:xfrm>
                <a:off x="7057537" y="1043462"/>
                <a:ext cx="826068" cy="826065"/>
                <a:chOff x="3605371" y="1380708"/>
                <a:chExt cx="826068" cy="8260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F257BF5-848C-4DDA-9A1B-4C36951020AF}"/>
                    </a:ext>
                  </a:extLst>
                </p:cNvPr>
                <p:cNvSpPr/>
                <p:nvPr/>
              </p:nvSpPr>
              <p:spPr>
                <a:xfrm>
                  <a:off x="3605371" y="1380708"/>
                  <a:ext cx="826068" cy="826065"/>
                </a:xfrm>
                <a:prstGeom prst="ellipse">
                  <a:avLst/>
                </a:prstGeom>
                <a:solidFill>
                  <a:schemeClr val="tx1"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51">
                  <a:extLst>
                    <a:ext uri="{FF2B5EF4-FFF2-40B4-BE49-F238E27FC236}">
                      <a16:creationId xmlns:a16="http://schemas.microsoft.com/office/drawing/2014/main" id="{F1421D30-6C63-4B5C-8B1D-EB229CB35380}"/>
                    </a:ext>
                  </a:extLst>
                </p:cNvPr>
                <p:cNvSpPr/>
                <p:nvPr/>
              </p:nvSpPr>
              <p:spPr>
                <a:xfrm>
                  <a:off x="3765537" y="1584606"/>
                  <a:ext cx="495103" cy="418269"/>
                </a:xfrm>
                <a:custGeom>
                  <a:avLst/>
                  <a:gdLst>
                    <a:gd name="connsiteX0" fmla="*/ 82668 w 327961"/>
                    <a:gd name="connsiteY0" fmla="*/ 179283 h 277068"/>
                    <a:gd name="connsiteX1" fmla="*/ 118331 w 327961"/>
                    <a:gd name="connsiteY1" fmla="*/ 260774 h 277068"/>
                    <a:gd name="connsiteX2" fmla="*/ 151351 w 327961"/>
                    <a:gd name="connsiteY2" fmla="*/ 244476 h 277068"/>
                    <a:gd name="connsiteX3" fmla="*/ 122765 w 327961"/>
                    <a:gd name="connsiteY3" fmla="*/ 179283 h 277068"/>
                    <a:gd name="connsiteX4" fmla="*/ 261921 w 327961"/>
                    <a:gd name="connsiteY4" fmla="*/ 89501 h 277068"/>
                    <a:gd name="connsiteX5" fmla="*/ 261921 w 327961"/>
                    <a:gd name="connsiteY5" fmla="*/ 154696 h 277068"/>
                    <a:gd name="connsiteX6" fmla="*/ 270571 w 327961"/>
                    <a:gd name="connsiteY6" fmla="*/ 146156 h 277068"/>
                    <a:gd name="connsiteX7" fmla="*/ 261921 w 327961"/>
                    <a:gd name="connsiteY7" fmla="*/ 89501 h 277068"/>
                    <a:gd name="connsiteX8" fmla="*/ 55498 w 327961"/>
                    <a:gd name="connsiteY8" fmla="*/ 81492 h 277068"/>
                    <a:gd name="connsiteX9" fmla="*/ 16197 w 327961"/>
                    <a:gd name="connsiteY9" fmla="*/ 120290 h 277068"/>
                    <a:gd name="connsiteX10" fmla="*/ 55498 w 327961"/>
                    <a:gd name="connsiteY10" fmla="*/ 162984 h 277068"/>
                    <a:gd name="connsiteX11" fmla="*/ 63800 w 327961"/>
                    <a:gd name="connsiteY11" fmla="*/ 162984 h 277068"/>
                    <a:gd name="connsiteX12" fmla="*/ 63800 w 327961"/>
                    <a:gd name="connsiteY12" fmla="*/ 81492 h 277068"/>
                    <a:gd name="connsiteX13" fmla="*/ 280788 w 327961"/>
                    <a:gd name="connsiteY13" fmla="*/ 45356 h 277068"/>
                    <a:gd name="connsiteX14" fmla="*/ 327961 w 327961"/>
                    <a:gd name="connsiteY14" fmla="*/ 122191 h 277068"/>
                    <a:gd name="connsiteX15" fmla="*/ 280788 w 327961"/>
                    <a:gd name="connsiteY15" fmla="*/ 199119 h 277068"/>
                    <a:gd name="connsiteX16" fmla="*/ 271354 w 327961"/>
                    <a:gd name="connsiteY16" fmla="*/ 185522 h 277068"/>
                    <a:gd name="connsiteX17" fmla="*/ 311168 w 327961"/>
                    <a:gd name="connsiteY17" fmla="*/ 122191 h 277068"/>
                    <a:gd name="connsiteX18" fmla="*/ 271354 w 327961"/>
                    <a:gd name="connsiteY18" fmla="*/ 58953 h 277068"/>
                    <a:gd name="connsiteX19" fmla="*/ 245411 w 327961"/>
                    <a:gd name="connsiteY19" fmla="*/ 16298 h 277068"/>
                    <a:gd name="connsiteX20" fmla="*/ 162861 w 327961"/>
                    <a:gd name="connsiteY20" fmla="*/ 81492 h 277068"/>
                    <a:gd name="connsiteX21" fmla="*/ 80310 w 327961"/>
                    <a:gd name="connsiteY21" fmla="*/ 81492 h 277068"/>
                    <a:gd name="connsiteX22" fmla="*/ 80310 w 327961"/>
                    <a:gd name="connsiteY22" fmla="*/ 162984 h 277068"/>
                    <a:gd name="connsiteX23" fmla="*/ 163144 w 327961"/>
                    <a:gd name="connsiteY23" fmla="*/ 162984 h 277068"/>
                    <a:gd name="connsiteX24" fmla="*/ 245694 w 327961"/>
                    <a:gd name="connsiteY24" fmla="*/ 228178 h 277068"/>
                    <a:gd name="connsiteX25" fmla="*/ 245411 w 327961"/>
                    <a:gd name="connsiteY25" fmla="*/ 0 h 277068"/>
                    <a:gd name="connsiteX26" fmla="*/ 252487 w 327961"/>
                    <a:gd name="connsiteY26" fmla="*/ 1583 h 277068"/>
                    <a:gd name="connsiteX27" fmla="*/ 261921 w 327961"/>
                    <a:gd name="connsiteY27" fmla="*/ 16298 h 277068"/>
                    <a:gd name="connsiteX28" fmla="*/ 261921 w 327961"/>
                    <a:gd name="connsiteY28" fmla="*/ 70968 h 277068"/>
                    <a:gd name="connsiteX29" fmla="*/ 294941 w 327961"/>
                    <a:gd name="connsiteY29" fmla="*/ 122192 h 277068"/>
                    <a:gd name="connsiteX30" fmla="*/ 262015 w 327961"/>
                    <a:gd name="connsiteY30" fmla="*/ 173508 h 277068"/>
                    <a:gd name="connsiteX31" fmla="*/ 262015 w 327961"/>
                    <a:gd name="connsiteY31" fmla="*/ 228178 h 277068"/>
                    <a:gd name="connsiteX32" fmla="*/ 252581 w 327961"/>
                    <a:gd name="connsiteY32" fmla="*/ 242893 h 277068"/>
                    <a:gd name="connsiteX33" fmla="*/ 245411 w 327961"/>
                    <a:gd name="connsiteY33" fmla="*/ 244476 h 277068"/>
                    <a:gd name="connsiteX34" fmla="*/ 235128 w 327961"/>
                    <a:gd name="connsiteY34" fmla="*/ 240937 h 277068"/>
                    <a:gd name="connsiteX35" fmla="*/ 157106 w 327961"/>
                    <a:gd name="connsiteY35" fmla="*/ 179283 h 277068"/>
                    <a:gd name="connsiteX36" fmla="*/ 140973 w 327961"/>
                    <a:gd name="connsiteY36" fmla="*/ 179283 h 277068"/>
                    <a:gd name="connsiteX37" fmla="*/ 166446 w 327961"/>
                    <a:gd name="connsiteY37" fmla="*/ 238050 h 277068"/>
                    <a:gd name="connsiteX38" fmla="*/ 158710 w 327961"/>
                    <a:gd name="connsiteY38" fmla="*/ 259098 h 277068"/>
                    <a:gd name="connsiteX39" fmla="*/ 125690 w 327961"/>
                    <a:gd name="connsiteY39" fmla="*/ 275396 h 277068"/>
                    <a:gd name="connsiteX40" fmla="*/ 112576 w 327961"/>
                    <a:gd name="connsiteY40" fmla="*/ 276048 h 277068"/>
                    <a:gd name="connsiteX41" fmla="*/ 103141 w 327961"/>
                    <a:gd name="connsiteY41" fmla="*/ 267201 h 277068"/>
                    <a:gd name="connsiteX42" fmla="*/ 64932 w 327961"/>
                    <a:gd name="connsiteY42" fmla="*/ 179283 h 277068"/>
                    <a:gd name="connsiteX43" fmla="*/ 55498 w 327961"/>
                    <a:gd name="connsiteY43" fmla="*/ 179283 h 277068"/>
                    <a:gd name="connsiteX44" fmla="*/ 48 w 327961"/>
                    <a:gd name="connsiteY44" fmla="*/ 124544 h 277068"/>
                    <a:gd name="connsiteX45" fmla="*/ 55498 w 327961"/>
                    <a:gd name="connsiteY45" fmla="*/ 65193 h 277068"/>
                    <a:gd name="connsiteX46" fmla="*/ 157106 w 327961"/>
                    <a:gd name="connsiteY46" fmla="*/ 65193 h 277068"/>
                    <a:gd name="connsiteX47" fmla="*/ 235128 w 327961"/>
                    <a:gd name="connsiteY47" fmla="*/ 3539 h 277068"/>
                    <a:gd name="connsiteX48" fmla="*/ 245411 w 327961"/>
                    <a:gd name="connsiteY48" fmla="*/ 0 h 27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961" h="277068">
                      <a:moveTo>
                        <a:pt x="82668" y="179283"/>
                      </a:moveTo>
                      <a:lnTo>
                        <a:pt x="118331" y="260774"/>
                      </a:lnTo>
                      <a:lnTo>
                        <a:pt x="151351" y="244476"/>
                      </a:lnTo>
                      <a:lnTo>
                        <a:pt x="122765" y="179283"/>
                      </a:lnTo>
                      <a:close/>
                      <a:moveTo>
                        <a:pt x="261921" y="89501"/>
                      </a:moveTo>
                      <a:lnTo>
                        <a:pt x="261921" y="154696"/>
                      </a:lnTo>
                      <a:cubicBezTo>
                        <a:pt x="265220" y="152292"/>
                        <a:pt x="268136" y="149413"/>
                        <a:pt x="270571" y="146156"/>
                      </a:cubicBezTo>
                      <a:cubicBezTo>
                        <a:pt x="284030" y="128154"/>
                        <a:pt x="280157" y="102789"/>
                        <a:pt x="261921" y="89501"/>
                      </a:cubicBezTo>
                      <a:close/>
                      <a:moveTo>
                        <a:pt x="55498" y="81492"/>
                      </a:moveTo>
                      <a:cubicBezTo>
                        <a:pt x="34228" y="82496"/>
                        <a:pt x="17214" y="99292"/>
                        <a:pt x="16197" y="120290"/>
                      </a:cubicBezTo>
                      <a:cubicBezTo>
                        <a:pt x="15106" y="142793"/>
                        <a:pt x="32702" y="161908"/>
                        <a:pt x="55498" y="162984"/>
                      </a:cubicBezTo>
                      <a:lnTo>
                        <a:pt x="63800" y="162984"/>
                      </a:lnTo>
                      <a:lnTo>
                        <a:pt x="63800" y="81492"/>
                      </a:lnTo>
                      <a:close/>
                      <a:moveTo>
                        <a:pt x="280788" y="45356"/>
                      </a:moveTo>
                      <a:cubicBezTo>
                        <a:pt x="309382" y="60713"/>
                        <a:pt x="327400" y="90062"/>
                        <a:pt x="327961" y="122191"/>
                      </a:cubicBezTo>
                      <a:cubicBezTo>
                        <a:pt x="327414" y="154347"/>
                        <a:pt x="309397" y="183731"/>
                        <a:pt x="280788" y="199119"/>
                      </a:cubicBezTo>
                      <a:lnTo>
                        <a:pt x="271354" y="185522"/>
                      </a:lnTo>
                      <a:cubicBezTo>
                        <a:pt x="295407" y="173238"/>
                        <a:pt x="310694" y="148920"/>
                        <a:pt x="311168" y="122191"/>
                      </a:cubicBezTo>
                      <a:cubicBezTo>
                        <a:pt x="310660" y="95496"/>
                        <a:pt x="295377" y="71222"/>
                        <a:pt x="271354" y="58953"/>
                      </a:cubicBezTo>
                      <a:close/>
                      <a:moveTo>
                        <a:pt x="245411" y="16298"/>
                      </a:moveTo>
                      <a:lnTo>
                        <a:pt x="162861" y="81492"/>
                      </a:lnTo>
                      <a:lnTo>
                        <a:pt x="80310" y="81492"/>
                      </a:lnTo>
                      <a:lnTo>
                        <a:pt x="80310" y="162984"/>
                      </a:lnTo>
                      <a:lnTo>
                        <a:pt x="163144" y="162984"/>
                      </a:lnTo>
                      <a:lnTo>
                        <a:pt x="245694" y="228178"/>
                      </a:lnTo>
                      <a:close/>
                      <a:moveTo>
                        <a:pt x="245411" y="0"/>
                      </a:moveTo>
                      <a:cubicBezTo>
                        <a:pt x="247856" y="27"/>
                        <a:pt x="250268" y="567"/>
                        <a:pt x="252487" y="1583"/>
                      </a:cubicBezTo>
                      <a:cubicBezTo>
                        <a:pt x="258229" y="4297"/>
                        <a:pt x="261894" y="10014"/>
                        <a:pt x="261921" y="16298"/>
                      </a:cubicBezTo>
                      <a:lnTo>
                        <a:pt x="261921" y="70968"/>
                      </a:lnTo>
                      <a:cubicBezTo>
                        <a:pt x="282022" y="80317"/>
                        <a:pt x="294875" y="100256"/>
                        <a:pt x="294941" y="122192"/>
                      </a:cubicBezTo>
                      <a:cubicBezTo>
                        <a:pt x="294905" y="144133"/>
                        <a:pt x="282094" y="164100"/>
                        <a:pt x="262015" y="173508"/>
                      </a:cubicBezTo>
                      <a:lnTo>
                        <a:pt x="262015" y="228178"/>
                      </a:lnTo>
                      <a:cubicBezTo>
                        <a:pt x="261988" y="234463"/>
                        <a:pt x="258323" y="240179"/>
                        <a:pt x="252581" y="242893"/>
                      </a:cubicBezTo>
                      <a:cubicBezTo>
                        <a:pt x="250334" y="243922"/>
                        <a:pt x="247888" y="244462"/>
                        <a:pt x="245411" y="244476"/>
                      </a:cubicBezTo>
                      <a:cubicBezTo>
                        <a:pt x="241675" y="244486"/>
                        <a:pt x="238048" y="243237"/>
                        <a:pt x="235128" y="240937"/>
                      </a:cubicBezTo>
                      <a:lnTo>
                        <a:pt x="157106" y="179283"/>
                      </a:lnTo>
                      <a:lnTo>
                        <a:pt x="140973" y="179283"/>
                      </a:lnTo>
                      <a:lnTo>
                        <a:pt x="166446" y="238050"/>
                      </a:lnTo>
                      <a:cubicBezTo>
                        <a:pt x="169930" y="245981"/>
                        <a:pt x="166535" y="255218"/>
                        <a:pt x="158710" y="259098"/>
                      </a:cubicBezTo>
                      <a:lnTo>
                        <a:pt x="125690" y="275396"/>
                      </a:lnTo>
                      <a:cubicBezTo>
                        <a:pt x="121592" y="277372"/>
                        <a:pt x="116854" y="277608"/>
                        <a:pt x="112576" y="276048"/>
                      </a:cubicBezTo>
                      <a:cubicBezTo>
                        <a:pt x="108324" y="274518"/>
                        <a:pt x="104907" y="271313"/>
                        <a:pt x="103141" y="267201"/>
                      </a:cubicBezTo>
                      <a:lnTo>
                        <a:pt x="64932" y="179283"/>
                      </a:lnTo>
                      <a:lnTo>
                        <a:pt x="55498" y="179283"/>
                      </a:lnTo>
                      <a:cubicBezTo>
                        <a:pt x="25392" y="178082"/>
                        <a:pt x="1265" y="154264"/>
                        <a:pt x="48" y="124544"/>
                      </a:cubicBezTo>
                      <a:cubicBezTo>
                        <a:pt x="-1242" y="93038"/>
                        <a:pt x="23584" y="66467"/>
                        <a:pt x="55498" y="65193"/>
                      </a:cubicBezTo>
                      <a:lnTo>
                        <a:pt x="157106" y="65193"/>
                      </a:lnTo>
                      <a:lnTo>
                        <a:pt x="235128" y="3539"/>
                      </a:lnTo>
                      <a:cubicBezTo>
                        <a:pt x="238048" y="1239"/>
                        <a:pt x="241675" y="-10"/>
                        <a:pt x="2454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2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313721-4797-4FF1-847D-058793824560}"/>
                </a:ext>
              </a:extLst>
            </p:cNvPr>
            <p:cNvGrpSpPr/>
            <p:nvPr/>
          </p:nvGrpSpPr>
          <p:grpSpPr>
            <a:xfrm>
              <a:off x="9569927" y="929624"/>
              <a:ext cx="1462886" cy="1232161"/>
              <a:chOff x="9569927" y="998407"/>
              <a:chExt cx="1462886" cy="123216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E297D6-6FFF-424B-A806-C7A4670D1BEB}"/>
                  </a:ext>
                </a:extLst>
              </p:cNvPr>
              <p:cNvSpPr txBox="1"/>
              <p:nvPr/>
            </p:nvSpPr>
            <p:spPr>
              <a:xfrm>
                <a:off x="9569927" y="1898489"/>
                <a:ext cx="1462886" cy="332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IDENTIFY 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06B4B3C-798D-4FF9-BDA6-CFEFCEDE3D36}"/>
                  </a:ext>
                </a:extLst>
              </p:cNvPr>
              <p:cNvGrpSpPr/>
              <p:nvPr/>
            </p:nvGrpSpPr>
            <p:grpSpPr>
              <a:xfrm>
                <a:off x="9888336" y="998407"/>
                <a:ext cx="826068" cy="826065"/>
                <a:chOff x="3605371" y="1380708"/>
                <a:chExt cx="826068" cy="8260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8A38CF4-02AE-4BD1-A5E6-07DB395F5950}"/>
                    </a:ext>
                  </a:extLst>
                </p:cNvPr>
                <p:cNvSpPr/>
                <p:nvPr/>
              </p:nvSpPr>
              <p:spPr>
                <a:xfrm>
                  <a:off x="3605371" y="1380708"/>
                  <a:ext cx="826068" cy="826065"/>
                </a:xfrm>
                <a:prstGeom prst="ellipse">
                  <a:avLst/>
                </a:prstGeom>
                <a:solidFill>
                  <a:schemeClr val="tx1">
                    <a:alpha val="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51">
                  <a:extLst>
                    <a:ext uri="{FF2B5EF4-FFF2-40B4-BE49-F238E27FC236}">
                      <a16:creationId xmlns:a16="http://schemas.microsoft.com/office/drawing/2014/main" id="{DB1EEB04-D23D-41F9-A522-F4C80FD8C9C2}"/>
                    </a:ext>
                  </a:extLst>
                </p:cNvPr>
                <p:cNvSpPr/>
                <p:nvPr/>
              </p:nvSpPr>
              <p:spPr>
                <a:xfrm>
                  <a:off x="3765537" y="1584606"/>
                  <a:ext cx="495103" cy="418269"/>
                </a:xfrm>
                <a:custGeom>
                  <a:avLst/>
                  <a:gdLst>
                    <a:gd name="connsiteX0" fmla="*/ 82668 w 327961"/>
                    <a:gd name="connsiteY0" fmla="*/ 179283 h 277068"/>
                    <a:gd name="connsiteX1" fmla="*/ 118331 w 327961"/>
                    <a:gd name="connsiteY1" fmla="*/ 260774 h 277068"/>
                    <a:gd name="connsiteX2" fmla="*/ 151351 w 327961"/>
                    <a:gd name="connsiteY2" fmla="*/ 244476 h 277068"/>
                    <a:gd name="connsiteX3" fmla="*/ 122765 w 327961"/>
                    <a:gd name="connsiteY3" fmla="*/ 179283 h 277068"/>
                    <a:gd name="connsiteX4" fmla="*/ 261921 w 327961"/>
                    <a:gd name="connsiteY4" fmla="*/ 89501 h 277068"/>
                    <a:gd name="connsiteX5" fmla="*/ 261921 w 327961"/>
                    <a:gd name="connsiteY5" fmla="*/ 154696 h 277068"/>
                    <a:gd name="connsiteX6" fmla="*/ 270571 w 327961"/>
                    <a:gd name="connsiteY6" fmla="*/ 146156 h 277068"/>
                    <a:gd name="connsiteX7" fmla="*/ 261921 w 327961"/>
                    <a:gd name="connsiteY7" fmla="*/ 89501 h 277068"/>
                    <a:gd name="connsiteX8" fmla="*/ 55498 w 327961"/>
                    <a:gd name="connsiteY8" fmla="*/ 81492 h 277068"/>
                    <a:gd name="connsiteX9" fmla="*/ 16197 w 327961"/>
                    <a:gd name="connsiteY9" fmla="*/ 120290 h 277068"/>
                    <a:gd name="connsiteX10" fmla="*/ 55498 w 327961"/>
                    <a:gd name="connsiteY10" fmla="*/ 162984 h 277068"/>
                    <a:gd name="connsiteX11" fmla="*/ 63800 w 327961"/>
                    <a:gd name="connsiteY11" fmla="*/ 162984 h 277068"/>
                    <a:gd name="connsiteX12" fmla="*/ 63800 w 327961"/>
                    <a:gd name="connsiteY12" fmla="*/ 81492 h 277068"/>
                    <a:gd name="connsiteX13" fmla="*/ 280788 w 327961"/>
                    <a:gd name="connsiteY13" fmla="*/ 45356 h 277068"/>
                    <a:gd name="connsiteX14" fmla="*/ 327961 w 327961"/>
                    <a:gd name="connsiteY14" fmla="*/ 122191 h 277068"/>
                    <a:gd name="connsiteX15" fmla="*/ 280788 w 327961"/>
                    <a:gd name="connsiteY15" fmla="*/ 199119 h 277068"/>
                    <a:gd name="connsiteX16" fmla="*/ 271354 w 327961"/>
                    <a:gd name="connsiteY16" fmla="*/ 185522 h 277068"/>
                    <a:gd name="connsiteX17" fmla="*/ 311168 w 327961"/>
                    <a:gd name="connsiteY17" fmla="*/ 122191 h 277068"/>
                    <a:gd name="connsiteX18" fmla="*/ 271354 w 327961"/>
                    <a:gd name="connsiteY18" fmla="*/ 58953 h 277068"/>
                    <a:gd name="connsiteX19" fmla="*/ 245411 w 327961"/>
                    <a:gd name="connsiteY19" fmla="*/ 16298 h 277068"/>
                    <a:gd name="connsiteX20" fmla="*/ 162861 w 327961"/>
                    <a:gd name="connsiteY20" fmla="*/ 81492 h 277068"/>
                    <a:gd name="connsiteX21" fmla="*/ 80310 w 327961"/>
                    <a:gd name="connsiteY21" fmla="*/ 81492 h 277068"/>
                    <a:gd name="connsiteX22" fmla="*/ 80310 w 327961"/>
                    <a:gd name="connsiteY22" fmla="*/ 162984 h 277068"/>
                    <a:gd name="connsiteX23" fmla="*/ 163144 w 327961"/>
                    <a:gd name="connsiteY23" fmla="*/ 162984 h 277068"/>
                    <a:gd name="connsiteX24" fmla="*/ 245694 w 327961"/>
                    <a:gd name="connsiteY24" fmla="*/ 228178 h 277068"/>
                    <a:gd name="connsiteX25" fmla="*/ 245411 w 327961"/>
                    <a:gd name="connsiteY25" fmla="*/ 0 h 277068"/>
                    <a:gd name="connsiteX26" fmla="*/ 252487 w 327961"/>
                    <a:gd name="connsiteY26" fmla="*/ 1583 h 277068"/>
                    <a:gd name="connsiteX27" fmla="*/ 261921 w 327961"/>
                    <a:gd name="connsiteY27" fmla="*/ 16298 h 277068"/>
                    <a:gd name="connsiteX28" fmla="*/ 261921 w 327961"/>
                    <a:gd name="connsiteY28" fmla="*/ 70968 h 277068"/>
                    <a:gd name="connsiteX29" fmla="*/ 294941 w 327961"/>
                    <a:gd name="connsiteY29" fmla="*/ 122192 h 277068"/>
                    <a:gd name="connsiteX30" fmla="*/ 262015 w 327961"/>
                    <a:gd name="connsiteY30" fmla="*/ 173508 h 277068"/>
                    <a:gd name="connsiteX31" fmla="*/ 262015 w 327961"/>
                    <a:gd name="connsiteY31" fmla="*/ 228178 h 277068"/>
                    <a:gd name="connsiteX32" fmla="*/ 252581 w 327961"/>
                    <a:gd name="connsiteY32" fmla="*/ 242893 h 277068"/>
                    <a:gd name="connsiteX33" fmla="*/ 245411 w 327961"/>
                    <a:gd name="connsiteY33" fmla="*/ 244476 h 277068"/>
                    <a:gd name="connsiteX34" fmla="*/ 235128 w 327961"/>
                    <a:gd name="connsiteY34" fmla="*/ 240937 h 277068"/>
                    <a:gd name="connsiteX35" fmla="*/ 157106 w 327961"/>
                    <a:gd name="connsiteY35" fmla="*/ 179283 h 277068"/>
                    <a:gd name="connsiteX36" fmla="*/ 140973 w 327961"/>
                    <a:gd name="connsiteY36" fmla="*/ 179283 h 277068"/>
                    <a:gd name="connsiteX37" fmla="*/ 166446 w 327961"/>
                    <a:gd name="connsiteY37" fmla="*/ 238050 h 277068"/>
                    <a:gd name="connsiteX38" fmla="*/ 158710 w 327961"/>
                    <a:gd name="connsiteY38" fmla="*/ 259098 h 277068"/>
                    <a:gd name="connsiteX39" fmla="*/ 125690 w 327961"/>
                    <a:gd name="connsiteY39" fmla="*/ 275396 h 277068"/>
                    <a:gd name="connsiteX40" fmla="*/ 112576 w 327961"/>
                    <a:gd name="connsiteY40" fmla="*/ 276048 h 277068"/>
                    <a:gd name="connsiteX41" fmla="*/ 103141 w 327961"/>
                    <a:gd name="connsiteY41" fmla="*/ 267201 h 277068"/>
                    <a:gd name="connsiteX42" fmla="*/ 64932 w 327961"/>
                    <a:gd name="connsiteY42" fmla="*/ 179283 h 277068"/>
                    <a:gd name="connsiteX43" fmla="*/ 55498 w 327961"/>
                    <a:gd name="connsiteY43" fmla="*/ 179283 h 277068"/>
                    <a:gd name="connsiteX44" fmla="*/ 48 w 327961"/>
                    <a:gd name="connsiteY44" fmla="*/ 124544 h 277068"/>
                    <a:gd name="connsiteX45" fmla="*/ 55498 w 327961"/>
                    <a:gd name="connsiteY45" fmla="*/ 65193 h 277068"/>
                    <a:gd name="connsiteX46" fmla="*/ 157106 w 327961"/>
                    <a:gd name="connsiteY46" fmla="*/ 65193 h 277068"/>
                    <a:gd name="connsiteX47" fmla="*/ 235128 w 327961"/>
                    <a:gd name="connsiteY47" fmla="*/ 3539 h 277068"/>
                    <a:gd name="connsiteX48" fmla="*/ 245411 w 327961"/>
                    <a:gd name="connsiteY48" fmla="*/ 0 h 277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961" h="277068">
                      <a:moveTo>
                        <a:pt x="82668" y="179283"/>
                      </a:moveTo>
                      <a:lnTo>
                        <a:pt x="118331" y="260774"/>
                      </a:lnTo>
                      <a:lnTo>
                        <a:pt x="151351" y="244476"/>
                      </a:lnTo>
                      <a:lnTo>
                        <a:pt x="122765" y="179283"/>
                      </a:lnTo>
                      <a:close/>
                      <a:moveTo>
                        <a:pt x="261921" y="89501"/>
                      </a:moveTo>
                      <a:lnTo>
                        <a:pt x="261921" y="154696"/>
                      </a:lnTo>
                      <a:cubicBezTo>
                        <a:pt x="265220" y="152292"/>
                        <a:pt x="268136" y="149413"/>
                        <a:pt x="270571" y="146156"/>
                      </a:cubicBezTo>
                      <a:cubicBezTo>
                        <a:pt x="284030" y="128154"/>
                        <a:pt x="280157" y="102789"/>
                        <a:pt x="261921" y="89501"/>
                      </a:cubicBezTo>
                      <a:close/>
                      <a:moveTo>
                        <a:pt x="55498" y="81492"/>
                      </a:moveTo>
                      <a:cubicBezTo>
                        <a:pt x="34228" y="82496"/>
                        <a:pt x="17214" y="99292"/>
                        <a:pt x="16197" y="120290"/>
                      </a:cubicBezTo>
                      <a:cubicBezTo>
                        <a:pt x="15106" y="142793"/>
                        <a:pt x="32702" y="161908"/>
                        <a:pt x="55498" y="162984"/>
                      </a:cubicBezTo>
                      <a:lnTo>
                        <a:pt x="63800" y="162984"/>
                      </a:lnTo>
                      <a:lnTo>
                        <a:pt x="63800" y="81492"/>
                      </a:lnTo>
                      <a:close/>
                      <a:moveTo>
                        <a:pt x="280788" y="45356"/>
                      </a:moveTo>
                      <a:cubicBezTo>
                        <a:pt x="309382" y="60713"/>
                        <a:pt x="327400" y="90062"/>
                        <a:pt x="327961" y="122191"/>
                      </a:cubicBezTo>
                      <a:cubicBezTo>
                        <a:pt x="327414" y="154347"/>
                        <a:pt x="309397" y="183731"/>
                        <a:pt x="280788" y="199119"/>
                      </a:cubicBezTo>
                      <a:lnTo>
                        <a:pt x="271354" y="185522"/>
                      </a:lnTo>
                      <a:cubicBezTo>
                        <a:pt x="295407" y="173238"/>
                        <a:pt x="310694" y="148920"/>
                        <a:pt x="311168" y="122191"/>
                      </a:cubicBezTo>
                      <a:cubicBezTo>
                        <a:pt x="310660" y="95496"/>
                        <a:pt x="295377" y="71222"/>
                        <a:pt x="271354" y="58953"/>
                      </a:cubicBezTo>
                      <a:close/>
                      <a:moveTo>
                        <a:pt x="245411" y="16298"/>
                      </a:moveTo>
                      <a:lnTo>
                        <a:pt x="162861" y="81492"/>
                      </a:lnTo>
                      <a:lnTo>
                        <a:pt x="80310" y="81492"/>
                      </a:lnTo>
                      <a:lnTo>
                        <a:pt x="80310" y="162984"/>
                      </a:lnTo>
                      <a:lnTo>
                        <a:pt x="163144" y="162984"/>
                      </a:lnTo>
                      <a:lnTo>
                        <a:pt x="245694" y="228178"/>
                      </a:lnTo>
                      <a:close/>
                      <a:moveTo>
                        <a:pt x="245411" y="0"/>
                      </a:moveTo>
                      <a:cubicBezTo>
                        <a:pt x="247856" y="27"/>
                        <a:pt x="250268" y="567"/>
                        <a:pt x="252487" y="1583"/>
                      </a:cubicBezTo>
                      <a:cubicBezTo>
                        <a:pt x="258229" y="4297"/>
                        <a:pt x="261894" y="10014"/>
                        <a:pt x="261921" y="16298"/>
                      </a:cubicBezTo>
                      <a:lnTo>
                        <a:pt x="261921" y="70968"/>
                      </a:lnTo>
                      <a:cubicBezTo>
                        <a:pt x="282022" y="80317"/>
                        <a:pt x="294875" y="100256"/>
                        <a:pt x="294941" y="122192"/>
                      </a:cubicBezTo>
                      <a:cubicBezTo>
                        <a:pt x="294905" y="144133"/>
                        <a:pt x="282094" y="164100"/>
                        <a:pt x="262015" y="173508"/>
                      </a:cubicBezTo>
                      <a:lnTo>
                        <a:pt x="262015" y="228178"/>
                      </a:lnTo>
                      <a:cubicBezTo>
                        <a:pt x="261988" y="234463"/>
                        <a:pt x="258323" y="240179"/>
                        <a:pt x="252581" y="242893"/>
                      </a:cubicBezTo>
                      <a:cubicBezTo>
                        <a:pt x="250334" y="243922"/>
                        <a:pt x="247888" y="244462"/>
                        <a:pt x="245411" y="244476"/>
                      </a:cubicBezTo>
                      <a:cubicBezTo>
                        <a:pt x="241675" y="244486"/>
                        <a:pt x="238048" y="243237"/>
                        <a:pt x="235128" y="240937"/>
                      </a:cubicBezTo>
                      <a:lnTo>
                        <a:pt x="157106" y="179283"/>
                      </a:lnTo>
                      <a:lnTo>
                        <a:pt x="140973" y="179283"/>
                      </a:lnTo>
                      <a:lnTo>
                        <a:pt x="166446" y="238050"/>
                      </a:lnTo>
                      <a:cubicBezTo>
                        <a:pt x="169930" y="245981"/>
                        <a:pt x="166535" y="255218"/>
                        <a:pt x="158710" y="259098"/>
                      </a:cubicBezTo>
                      <a:lnTo>
                        <a:pt x="125690" y="275396"/>
                      </a:lnTo>
                      <a:cubicBezTo>
                        <a:pt x="121592" y="277372"/>
                        <a:pt x="116854" y="277608"/>
                        <a:pt x="112576" y="276048"/>
                      </a:cubicBezTo>
                      <a:cubicBezTo>
                        <a:pt x="108324" y="274518"/>
                        <a:pt x="104907" y="271313"/>
                        <a:pt x="103141" y="267201"/>
                      </a:cubicBezTo>
                      <a:lnTo>
                        <a:pt x="64932" y="179283"/>
                      </a:lnTo>
                      <a:lnTo>
                        <a:pt x="55498" y="179283"/>
                      </a:lnTo>
                      <a:cubicBezTo>
                        <a:pt x="25392" y="178082"/>
                        <a:pt x="1265" y="154264"/>
                        <a:pt x="48" y="124544"/>
                      </a:cubicBezTo>
                      <a:cubicBezTo>
                        <a:pt x="-1242" y="93038"/>
                        <a:pt x="23584" y="66467"/>
                        <a:pt x="55498" y="65193"/>
                      </a:cubicBezTo>
                      <a:lnTo>
                        <a:pt x="157106" y="65193"/>
                      </a:lnTo>
                      <a:lnTo>
                        <a:pt x="235128" y="3539"/>
                      </a:lnTo>
                      <a:cubicBezTo>
                        <a:pt x="238048" y="1239"/>
                        <a:pt x="241675" y="-10"/>
                        <a:pt x="24541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2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EA55F7-BDF0-4FE8-96CE-FB478553F084}"/>
              </a:ext>
            </a:extLst>
          </p:cNvPr>
          <p:cNvSpPr txBox="1"/>
          <p:nvPr/>
        </p:nvSpPr>
        <p:spPr>
          <a:xfrm>
            <a:off x="815428" y="366697"/>
            <a:ext cx="3328101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PCDA IN KAIZEN 3-1-3</a:t>
            </a:r>
          </a:p>
        </p:txBody>
      </p:sp>
    </p:spTree>
    <p:extLst>
      <p:ext uri="{BB962C8B-B14F-4D97-AF65-F5344CB8AC3E}">
        <p14:creationId xmlns:p14="http://schemas.microsoft.com/office/powerpoint/2010/main" val="3126808215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7713F-74A3-49A4-86D8-3CFF5DF3BE89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PDCA IN KAIZEN 3-1-3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C1307-E92A-434B-91B7-8699B6297F77}"/>
              </a:ext>
            </a:extLst>
          </p:cNvPr>
          <p:cNvSpPr txBox="1"/>
          <p:nvPr/>
        </p:nvSpPr>
        <p:spPr>
          <a:xfrm>
            <a:off x="9643870" y="790394"/>
            <a:ext cx="1962578" cy="315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at a Glance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B42D36-48BC-4B22-BDAF-EA28A641448E}"/>
              </a:ext>
            </a:extLst>
          </p:cNvPr>
          <p:cNvGrpSpPr/>
          <p:nvPr/>
        </p:nvGrpSpPr>
        <p:grpSpPr>
          <a:xfrm>
            <a:off x="69003" y="1104017"/>
            <a:ext cx="11454708" cy="4997050"/>
            <a:chOff x="69003" y="1104017"/>
            <a:chExt cx="11454708" cy="4997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6D102B-17E7-47C6-B08C-493FEB4F181E}"/>
                </a:ext>
              </a:extLst>
            </p:cNvPr>
            <p:cNvSpPr/>
            <p:nvPr/>
          </p:nvSpPr>
          <p:spPr>
            <a:xfrm>
              <a:off x="211628" y="1115203"/>
              <a:ext cx="1814021" cy="427811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B693F4-65EF-4AE0-A894-7BD0CDD1972C}"/>
                </a:ext>
              </a:extLst>
            </p:cNvPr>
            <p:cNvSpPr/>
            <p:nvPr/>
          </p:nvSpPr>
          <p:spPr>
            <a:xfrm>
              <a:off x="2106901" y="1115203"/>
              <a:ext cx="1797486" cy="4278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1C50D-7FBA-40DE-8C07-B5812699522F}"/>
                </a:ext>
              </a:extLst>
            </p:cNvPr>
            <p:cNvSpPr/>
            <p:nvPr/>
          </p:nvSpPr>
          <p:spPr>
            <a:xfrm>
              <a:off x="5869229" y="1114547"/>
              <a:ext cx="1810902" cy="429122"/>
            </a:xfrm>
            <a:prstGeom prst="rect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3C3B93-A5E1-4851-A31D-821BD4A48FB2}"/>
                </a:ext>
              </a:extLst>
            </p:cNvPr>
            <p:cNvSpPr/>
            <p:nvPr/>
          </p:nvSpPr>
          <p:spPr>
            <a:xfrm>
              <a:off x="7739053" y="1114547"/>
              <a:ext cx="1810902" cy="4291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050200-8A7D-44BF-A0FB-73D2BEA3CCF5}"/>
                </a:ext>
              </a:extLst>
            </p:cNvPr>
            <p:cNvSpPr/>
            <p:nvPr/>
          </p:nvSpPr>
          <p:spPr>
            <a:xfrm>
              <a:off x="9620909" y="1104017"/>
              <a:ext cx="1810902" cy="42912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4289C9-D743-48B6-873F-EEC6B304B236}"/>
                </a:ext>
              </a:extLst>
            </p:cNvPr>
            <p:cNvSpPr/>
            <p:nvPr/>
          </p:nvSpPr>
          <p:spPr>
            <a:xfrm>
              <a:off x="3994081" y="1115203"/>
              <a:ext cx="1797486" cy="427811"/>
            </a:xfrm>
            <a:prstGeom prst="rect">
              <a:avLst/>
            </a:prstGeom>
            <a:solidFill>
              <a:srgbClr val="DB7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C0A4AF-5A3C-404C-9978-263EF1B34547}"/>
                </a:ext>
              </a:extLst>
            </p:cNvPr>
            <p:cNvGrpSpPr/>
            <p:nvPr/>
          </p:nvGrpSpPr>
          <p:grpSpPr>
            <a:xfrm>
              <a:off x="209788" y="1648010"/>
              <a:ext cx="11220182" cy="3778857"/>
              <a:chOff x="179073" y="1369738"/>
              <a:chExt cx="11220182" cy="4594964"/>
            </a:xfrm>
            <a:solidFill>
              <a:schemeClr val="bg1"/>
            </a:solidFill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0558032-025E-4D7D-88C4-A6EB418FF60B}"/>
                  </a:ext>
                </a:extLst>
              </p:cNvPr>
              <p:cNvGrpSpPr/>
              <p:nvPr/>
            </p:nvGrpSpPr>
            <p:grpSpPr>
              <a:xfrm>
                <a:off x="179073" y="1384680"/>
                <a:ext cx="5574614" cy="4580022"/>
                <a:chOff x="179072" y="1384680"/>
                <a:chExt cx="8542897" cy="4580022"/>
              </a:xfrm>
              <a:grpFill/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DCAC9C3-2A9F-4A7A-99A6-E5E37E006CF6}"/>
                    </a:ext>
                  </a:extLst>
                </p:cNvPr>
                <p:cNvSpPr/>
                <p:nvPr/>
              </p:nvSpPr>
              <p:spPr>
                <a:xfrm>
                  <a:off x="179072" y="1399622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E615BDC-DE2D-44B9-8102-ABC2FCDD85DF}"/>
                    </a:ext>
                  </a:extLst>
                </p:cNvPr>
                <p:cNvSpPr/>
                <p:nvPr/>
              </p:nvSpPr>
              <p:spPr>
                <a:xfrm>
                  <a:off x="3062949" y="1399622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4B9D5979-AC72-45C9-84E4-29AC1392B873}"/>
                    </a:ext>
                  </a:extLst>
                </p:cNvPr>
                <p:cNvSpPr/>
                <p:nvPr/>
              </p:nvSpPr>
              <p:spPr>
                <a:xfrm>
                  <a:off x="5946826" y="1384680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E8098AD-C441-43E3-9B29-16FC71455C88}"/>
                  </a:ext>
                </a:extLst>
              </p:cNvPr>
              <p:cNvGrpSpPr/>
              <p:nvPr/>
            </p:nvGrpSpPr>
            <p:grpSpPr>
              <a:xfrm>
                <a:off x="5824641" y="1369738"/>
                <a:ext cx="5574614" cy="4580022"/>
                <a:chOff x="179072" y="1384680"/>
                <a:chExt cx="8542897" cy="4580022"/>
              </a:xfrm>
              <a:grpFill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1D8EB50-DA4B-4015-B44B-B72741E93928}"/>
                    </a:ext>
                  </a:extLst>
                </p:cNvPr>
                <p:cNvSpPr/>
                <p:nvPr/>
              </p:nvSpPr>
              <p:spPr>
                <a:xfrm>
                  <a:off x="179072" y="1399622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95E780-4A7D-402E-AA76-D644C7DDC004}"/>
                    </a:ext>
                  </a:extLst>
                </p:cNvPr>
                <p:cNvSpPr/>
                <p:nvPr/>
              </p:nvSpPr>
              <p:spPr>
                <a:xfrm>
                  <a:off x="3062949" y="1399622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B277987-C605-44CF-943D-282E190877A1}"/>
                    </a:ext>
                  </a:extLst>
                </p:cNvPr>
                <p:cNvSpPr/>
                <p:nvPr/>
              </p:nvSpPr>
              <p:spPr>
                <a:xfrm>
                  <a:off x="5946826" y="1384680"/>
                  <a:ext cx="2775143" cy="4565080"/>
                </a:xfrm>
                <a:prstGeom prst="rect">
                  <a:avLst/>
                </a:prstGeom>
                <a:grpFill/>
                <a:ln>
                  <a:solidFill>
                    <a:srgbClr val="24A89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F3A9D2-68FD-42EA-A12A-EED2ABBCEC6E}"/>
                </a:ext>
              </a:extLst>
            </p:cNvPr>
            <p:cNvSpPr txBox="1"/>
            <p:nvPr/>
          </p:nvSpPr>
          <p:spPr>
            <a:xfrm>
              <a:off x="745751" y="1139537"/>
              <a:ext cx="745775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PREP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C0A97E-1B21-4B3C-8FF3-0CAE1E65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0426">
              <a:off x="69003" y="1322345"/>
              <a:ext cx="2031040" cy="177012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9F4304-03BD-40FA-B666-4215944D03BA}"/>
                </a:ext>
              </a:extLst>
            </p:cNvPr>
            <p:cNvGrpSpPr/>
            <p:nvPr/>
          </p:nvGrpSpPr>
          <p:grpSpPr>
            <a:xfrm>
              <a:off x="368355" y="2856177"/>
              <a:ext cx="1362580" cy="1062112"/>
              <a:chOff x="368355" y="3039061"/>
              <a:chExt cx="1362580" cy="1062112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8D09BD0-CA7B-4D44-9BD7-1669235CB2AC}"/>
                  </a:ext>
                </a:extLst>
              </p:cNvPr>
              <p:cNvSpPr txBox="1"/>
              <p:nvPr/>
            </p:nvSpPr>
            <p:spPr>
              <a:xfrm>
                <a:off x="368355" y="3039061"/>
                <a:ext cx="1362580" cy="2832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solidFill>
                      <a:srgbClr val="19756C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Previous data</a:t>
                </a:r>
                <a:endParaRPr lang="en-US" sz="1200" b="1" dirty="0">
                  <a:solidFill>
                    <a:srgbClr val="19756C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8CCDA5A-97D1-4054-9CE2-E9483FAC854F}"/>
                  </a:ext>
                </a:extLst>
              </p:cNvPr>
              <p:cNvSpPr txBox="1"/>
              <p:nvPr/>
            </p:nvSpPr>
            <p:spPr>
              <a:xfrm>
                <a:off x="379748" y="3318843"/>
                <a:ext cx="1239179" cy="782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Safety</a:t>
                </a:r>
                <a:endParaRPr lang="en-US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5S</a:t>
                </a:r>
                <a:endParaRPr lang="en-US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Quality</a:t>
                </a:r>
                <a:endParaRPr lang="en-US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Productivity</a:t>
                </a:r>
                <a:endParaRPr lang="en-US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0542B19-E175-4410-A7DA-CE1282699ADB}"/>
                </a:ext>
              </a:extLst>
            </p:cNvPr>
            <p:cNvGrpSpPr/>
            <p:nvPr/>
          </p:nvGrpSpPr>
          <p:grpSpPr>
            <a:xfrm>
              <a:off x="368355" y="3989838"/>
              <a:ext cx="1531348" cy="1083317"/>
              <a:chOff x="383185" y="3155362"/>
              <a:chExt cx="1531348" cy="108331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33A0B7-CE65-4777-9A90-50B57979ED96}"/>
                  </a:ext>
                </a:extLst>
              </p:cNvPr>
              <p:cNvSpPr txBox="1"/>
              <p:nvPr/>
            </p:nvSpPr>
            <p:spPr>
              <a:xfrm>
                <a:off x="413722" y="3155362"/>
                <a:ext cx="1500811" cy="2832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solidFill>
                      <a:srgbClr val="19756C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List of Supplies </a:t>
                </a:r>
                <a:endParaRPr lang="en-US" sz="1200" b="1" dirty="0">
                  <a:solidFill>
                    <a:srgbClr val="19756C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CDC59D8-68AE-4D64-93C2-D3D18C921A57}"/>
                  </a:ext>
                </a:extLst>
              </p:cNvPr>
              <p:cNvSpPr txBox="1"/>
              <p:nvPr/>
            </p:nvSpPr>
            <p:spPr>
              <a:xfrm>
                <a:off x="383185" y="3456349"/>
                <a:ext cx="1239179" cy="782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Tool Box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Forms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Rules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marR="0" lvl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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Snacks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0DB1BA-D506-43D9-9FE8-18D3B5D405A5}"/>
                </a:ext>
              </a:extLst>
            </p:cNvPr>
            <p:cNvSpPr txBox="1"/>
            <p:nvPr/>
          </p:nvSpPr>
          <p:spPr>
            <a:xfrm>
              <a:off x="173801" y="5329788"/>
              <a:ext cx="1694444" cy="304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b="1" dirty="0"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rPr>
                <a:t>COMMUNICATION </a:t>
              </a:r>
              <a:endParaRPr lang="en-US" sz="1200" b="1" dirty="0">
                <a:effectLst/>
                <a:latin typeface="Bradley Hand ITC" panose="03070402050302030203" pitchFamily="66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90F9BC-C79D-4F92-81CC-352687123D0A}"/>
                </a:ext>
              </a:extLst>
            </p:cNvPr>
            <p:cNvGrpSpPr/>
            <p:nvPr/>
          </p:nvGrpSpPr>
          <p:grpSpPr>
            <a:xfrm>
              <a:off x="211628" y="5575853"/>
              <a:ext cx="11220183" cy="525214"/>
              <a:chOff x="211628" y="5575853"/>
              <a:chExt cx="11220183" cy="525214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13B090F-49D6-4528-88B8-6292C1B1B7BF}"/>
                  </a:ext>
                </a:extLst>
              </p:cNvPr>
              <p:cNvSpPr/>
              <p:nvPr/>
            </p:nvSpPr>
            <p:spPr>
              <a:xfrm>
                <a:off x="211628" y="5579052"/>
                <a:ext cx="1814021" cy="522015"/>
              </a:xfrm>
              <a:prstGeom prst="rect">
                <a:avLst/>
              </a:prstGeom>
              <a:solidFill>
                <a:srgbClr val="197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3C5D8F9-1129-4CC7-A779-C4D197D39FFB}"/>
                  </a:ext>
                </a:extLst>
              </p:cNvPr>
              <p:cNvSpPr/>
              <p:nvPr/>
            </p:nvSpPr>
            <p:spPr>
              <a:xfrm>
                <a:off x="2106901" y="5579052"/>
                <a:ext cx="1797486" cy="52201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6AE74-5B4A-45A4-B60E-8F8EC2512B80}"/>
                  </a:ext>
                </a:extLst>
              </p:cNvPr>
              <p:cNvSpPr/>
              <p:nvPr/>
            </p:nvSpPr>
            <p:spPr>
              <a:xfrm>
                <a:off x="5869229" y="5577453"/>
                <a:ext cx="1810902" cy="523614"/>
              </a:xfrm>
              <a:prstGeom prst="rect">
                <a:avLst/>
              </a:prstGeom>
              <a:solidFill>
                <a:srgbClr val="3DAB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3991FF8-1AA3-47D5-9F36-1ECC6FA5BFD7}"/>
                  </a:ext>
                </a:extLst>
              </p:cNvPr>
              <p:cNvSpPr/>
              <p:nvPr/>
            </p:nvSpPr>
            <p:spPr>
              <a:xfrm>
                <a:off x="7739053" y="5577453"/>
                <a:ext cx="1810902" cy="52361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C33B3EC-A403-434B-B78D-71781EC69FB9}"/>
                  </a:ext>
                </a:extLst>
              </p:cNvPr>
              <p:cNvSpPr/>
              <p:nvPr/>
            </p:nvSpPr>
            <p:spPr>
              <a:xfrm>
                <a:off x="9620909" y="5575853"/>
                <a:ext cx="1810902" cy="52361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4C193A8-3174-436D-B2D7-CA4EA92A6671}"/>
                  </a:ext>
                </a:extLst>
              </p:cNvPr>
              <p:cNvSpPr/>
              <p:nvPr/>
            </p:nvSpPr>
            <p:spPr>
              <a:xfrm>
                <a:off x="3994081" y="5576694"/>
                <a:ext cx="1797486" cy="522015"/>
              </a:xfrm>
              <a:prstGeom prst="rect">
                <a:avLst/>
              </a:prstGeom>
              <a:solidFill>
                <a:srgbClr val="DB7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CF5ED4-7DB7-4308-A04A-562317327798}"/>
                </a:ext>
              </a:extLst>
            </p:cNvPr>
            <p:cNvSpPr txBox="1"/>
            <p:nvPr/>
          </p:nvSpPr>
          <p:spPr>
            <a:xfrm>
              <a:off x="209788" y="5627493"/>
              <a:ext cx="18971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1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rPr>
                <a:t>KICKOFF</a:t>
              </a:r>
              <a:endParaRPr lang="en-US" sz="11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1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rPr>
                <a:t>BURNING QUESTIONS</a:t>
              </a:r>
              <a:endParaRPr lang="en-US" sz="11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B59108-F731-4983-B40A-0266D937FF54}"/>
                </a:ext>
              </a:extLst>
            </p:cNvPr>
            <p:cNvSpPr txBox="1"/>
            <p:nvPr/>
          </p:nvSpPr>
          <p:spPr>
            <a:xfrm>
              <a:off x="2106901" y="5618504"/>
              <a:ext cx="177066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IN" sz="11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REPORTS OUT</a:t>
              </a:r>
              <a:endParaRPr lang="en-US" sz="11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IN" sz="11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OPTIONAL TODAY ONLY</a:t>
              </a:r>
              <a:endParaRPr lang="en-US" sz="11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067F60-748B-4893-B6AD-0D4FDDCFB6BA}"/>
                </a:ext>
              </a:extLst>
            </p:cNvPr>
            <p:cNvSpPr txBox="1"/>
            <p:nvPr/>
          </p:nvSpPr>
          <p:spPr>
            <a:xfrm>
              <a:off x="3983745" y="5605170"/>
              <a:ext cx="1844078" cy="4816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1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WHAT WE DID WHAT’S NEXT FEEDBACK</a:t>
              </a:r>
              <a:endParaRPr lang="en-US" sz="11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6152EC-E61C-4DAB-97C6-4DDA899D81E4}"/>
                </a:ext>
              </a:extLst>
            </p:cNvPr>
            <p:cNvSpPr txBox="1"/>
            <p:nvPr/>
          </p:nvSpPr>
          <p:spPr>
            <a:xfrm>
              <a:off x="5853990" y="5582402"/>
              <a:ext cx="1969433" cy="517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SHOW &amp; TELL PROPOSED STD. WORK</a:t>
              </a:r>
              <a:endParaRPr lang="en-US" sz="12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7C16A5-5D1C-48F3-AD4F-574E58EEA661}"/>
                </a:ext>
              </a:extLst>
            </p:cNvPr>
            <p:cNvSpPr txBox="1"/>
            <p:nvPr/>
          </p:nvSpPr>
          <p:spPr>
            <a:xfrm>
              <a:off x="7699594" y="5587726"/>
              <a:ext cx="19242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2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FINAL PRESENTATION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rPr>
                <a:t>CELEBRATE</a:t>
              </a:r>
              <a:endParaRPr lang="en-US" sz="12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014AC-6B49-4569-9049-666F451B4CA2}"/>
                </a:ext>
              </a:extLst>
            </p:cNvPr>
            <p:cNvSpPr txBox="1"/>
            <p:nvPr/>
          </p:nvSpPr>
          <p:spPr>
            <a:xfrm>
              <a:off x="9623828" y="5660562"/>
              <a:ext cx="1810902" cy="304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b="1" dirty="0">
                  <a:solidFill>
                    <a:schemeClr val="bg1"/>
                  </a:solidFill>
                  <a:effectLst/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rPr>
                <a:t>Review Status</a:t>
              </a:r>
              <a:endParaRPr lang="en-US" sz="1200" b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8FFD8A-0750-406D-8DAE-374F11B64FB2}"/>
                </a:ext>
              </a:extLst>
            </p:cNvPr>
            <p:cNvSpPr txBox="1"/>
            <p:nvPr/>
          </p:nvSpPr>
          <p:spPr>
            <a:xfrm>
              <a:off x="2507231" y="1139537"/>
              <a:ext cx="996826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STEP-1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185D91-2F6B-4762-8E9C-DCD21ADEE7C2}"/>
                </a:ext>
              </a:extLst>
            </p:cNvPr>
            <p:cNvSpPr txBox="1"/>
            <p:nvPr/>
          </p:nvSpPr>
          <p:spPr>
            <a:xfrm>
              <a:off x="4299181" y="1139537"/>
              <a:ext cx="1187286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STEP-2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F34243-2C4E-4959-9872-DE2C201BABA0}"/>
                </a:ext>
              </a:extLst>
            </p:cNvPr>
            <p:cNvSpPr txBox="1"/>
            <p:nvPr/>
          </p:nvSpPr>
          <p:spPr>
            <a:xfrm>
              <a:off x="6216987" y="1139537"/>
              <a:ext cx="1115387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STEP-3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8B6F14-7125-4040-A89F-6B28B0347C70}"/>
                </a:ext>
              </a:extLst>
            </p:cNvPr>
            <p:cNvSpPr txBox="1"/>
            <p:nvPr/>
          </p:nvSpPr>
          <p:spPr>
            <a:xfrm>
              <a:off x="8080795" y="1139537"/>
              <a:ext cx="1127418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STEP-4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9806D7-23A3-4291-BC45-1E2AF4871D55}"/>
                </a:ext>
              </a:extLst>
            </p:cNvPr>
            <p:cNvSpPr txBox="1"/>
            <p:nvPr/>
          </p:nvSpPr>
          <p:spPr>
            <a:xfrm>
              <a:off x="9643870" y="1139537"/>
              <a:ext cx="1810902" cy="379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dirty="0">
                  <a:solidFill>
                    <a:schemeClr val="bg1"/>
                  </a:solidFill>
                  <a:effectLst/>
                  <a:latin typeface="Impact" panose="020B080603090205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FOLLOW THROUGH</a:t>
              </a:r>
              <a:endParaRPr lang="en-US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C40977-1DF6-444E-8980-2E765875FDFB}"/>
                </a:ext>
              </a:extLst>
            </p:cNvPr>
            <p:cNvGrpSpPr/>
            <p:nvPr/>
          </p:nvGrpSpPr>
          <p:grpSpPr>
            <a:xfrm>
              <a:off x="546426" y="1244930"/>
              <a:ext cx="10977285" cy="1853203"/>
              <a:chOff x="546426" y="1315270"/>
              <a:chExt cx="10977285" cy="1853203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9586969-378C-4E6C-AFFB-11D15F65B505}"/>
                  </a:ext>
                </a:extLst>
              </p:cNvPr>
              <p:cNvSpPr txBox="1"/>
              <p:nvPr/>
            </p:nvSpPr>
            <p:spPr>
              <a:xfrm rot="21030987">
                <a:off x="546426" y="1933998"/>
                <a:ext cx="12057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indent="-1714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Tahoma" panose="020B0604030504040204" pitchFamily="34" charset="0"/>
                    <a:cs typeface="Tahoma" panose="020B0604030504040204" pitchFamily="34" charset="0"/>
                  </a:rPr>
                  <a:t>PROFILE BIG IDEA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71450" marR="0" indent="-1714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Tahoma" panose="020B0604030504040204" pitchFamily="34" charset="0"/>
                    <a:cs typeface="Tahoma" panose="020B0604030504040204" pitchFamily="34" charset="0"/>
                  </a:rPr>
                  <a:t>TARGET SHEET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ADA8703-6674-4D10-8E1B-EE94A40C0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60426">
                <a:off x="1947402" y="1398351"/>
                <a:ext cx="2031040" cy="1770122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E69314-E9BB-4747-B89A-E2933055A996}"/>
                  </a:ext>
                </a:extLst>
              </p:cNvPr>
              <p:cNvSpPr txBox="1"/>
              <p:nvPr/>
            </p:nvSpPr>
            <p:spPr>
              <a:xfrm rot="21030987">
                <a:off x="2590088" y="2084442"/>
                <a:ext cx="1205744" cy="304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OBSERVE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F6C54C4-CEF4-4C3E-9EAC-886B9DB6B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60426">
                <a:off x="3981272" y="1315270"/>
                <a:ext cx="2031040" cy="1770122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E43500-15FE-4180-9649-65E6262BEB9C}"/>
                  </a:ext>
                </a:extLst>
              </p:cNvPr>
              <p:cNvSpPr txBox="1"/>
              <p:nvPr/>
            </p:nvSpPr>
            <p:spPr>
              <a:xfrm rot="21030987">
                <a:off x="4520915" y="2018081"/>
                <a:ext cx="1205744" cy="304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TRY STORM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7DF5562-83F7-4E1B-95D8-57D0070ED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60426">
                <a:off x="5759160" y="1378277"/>
                <a:ext cx="2031040" cy="1770122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B85E8EC-FC9E-4E4C-A83E-5C812A57192B}"/>
                  </a:ext>
                </a:extLst>
              </p:cNvPr>
              <p:cNvSpPr txBox="1"/>
              <p:nvPr/>
            </p:nvSpPr>
            <p:spPr>
              <a:xfrm rot="21030987">
                <a:off x="6340139" y="2127975"/>
                <a:ext cx="1205744" cy="304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IMPLEMENT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78B415E-81BA-4D13-9310-166F51FF5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60426">
                <a:off x="7500142" y="1388197"/>
                <a:ext cx="2031040" cy="177012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B9B776F-EB68-4281-91E3-31EC802A4B1A}"/>
                  </a:ext>
                </a:extLst>
              </p:cNvPr>
              <p:cNvSpPr txBox="1"/>
              <p:nvPr/>
            </p:nvSpPr>
            <p:spPr>
              <a:xfrm rot="21030987">
                <a:off x="8051562" y="2034351"/>
                <a:ext cx="1205744" cy="517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STANDARD WORK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6CBFCCFA-CD26-44A4-85C7-742C98A96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60426">
                <a:off x="9492671" y="1378277"/>
                <a:ext cx="2031040" cy="1770122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C9FE0D-D9EB-440C-8117-5CEF9A1D4FA5}"/>
                  </a:ext>
                </a:extLst>
              </p:cNvPr>
              <p:cNvSpPr txBox="1"/>
              <p:nvPr/>
            </p:nvSpPr>
            <p:spPr>
              <a:xfrm rot="21030987">
                <a:off x="10092902" y="1864826"/>
                <a:ext cx="12057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POST &amp; REVIEW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>
                  <a:spcBef>
                    <a:spcPts val="0"/>
                  </a:spcBef>
                </a:pPr>
                <a:r>
                  <a:rPr lang="en-IN" sz="1200" b="1" dirty="0">
                    <a:effectLst/>
                    <a:latin typeface="Bradley Hand ITC" panose="03070402050302030203" pitchFamily="66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STANDARDS WORK</a:t>
                </a:r>
                <a:endParaRPr lang="en-US" sz="12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16680FC-3DB6-4EEC-8C27-B1FE3A36B7A8}"/>
                  </a:ext>
                </a:extLst>
              </p:cNvPr>
              <p:cNvSpPr txBox="1"/>
              <p:nvPr/>
            </p:nvSpPr>
            <p:spPr>
              <a:xfrm>
                <a:off x="2145071" y="2810377"/>
                <a:ext cx="1810902" cy="283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dirty="0">
                    <a:solidFill>
                      <a:srgbClr val="C0000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Open Eyes Open Mind</a:t>
                </a:r>
                <a:endParaRPr lang="en-US" sz="1200" dirty="0">
                  <a:solidFill>
                    <a:srgbClr val="C0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657DF73-63D6-4A22-B75B-7C5717BEFBBC}"/>
                  </a:ext>
                </a:extLst>
              </p:cNvPr>
              <p:cNvSpPr txBox="1"/>
              <p:nvPr/>
            </p:nvSpPr>
            <p:spPr>
              <a:xfrm>
                <a:off x="4055666" y="2824341"/>
                <a:ext cx="1810902" cy="26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100" b="1" dirty="0">
                    <a:solidFill>
                      <a:srgbClr val="DB7123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SORT ISSUE</a:t>
                </a:r>
                <a:endParaRPr lang="en-US" sz="1100" b="1" dirty="0">
                  <a:solidFill>
                    <a:srgbClr val="DB712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03D719-BA16-424E-8869-ACD0610176BE}"/>
                </a:ext>
              </a:extLst>
            </p:cNvPr>
            <p:cNvSpPr txBox="1"/>
            <p:nvPr/>
          </p:nvSpPr>
          <p:spPr>
            <a:xfrm>
              <a:off x="2224607" y="3055253"/>
              <a:ext cx="1625670" cy="428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Safety &amp; 5S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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Operator Interview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0C444E-3873-4E1F-9B83-0D0BAC30FBFA}"/>
                </a:ext>
              </a:extLst>
            </p:cNvPr>
            <p:cNvGrpSpPr/>
            <p:nvPr/>
          </p:nvGrpSpPr>
          <p:grpSpPr>
            <a:xfrm>
              <a:off x="2308276" y="3486802"/>
              <a:ext cx="1409634" cy="323216"/>
              <a:chOff x="2235672" y="3778543"/>
              <a:chExt cx="1409634" cy="39417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0EC1A-25E7-4C31-9245-002AE70B7F2E}"/>
                  </a:ext>
                </a:extLst>
              </p:cNvPr>
              <p:cNvSpPr/>
              <p:nvPr/>
            </p:nvSpPr>
            <p:spPr>
              <a:xfrm>
                <a:off x="2235672" y="3778543"/>
                <a:ext cx="1399364" cy="394179"/>
              </a:xfrm>
              <a:prstGeom prst="rect">
                <a:avLst/>
              </a:prstGeom>
              <a:noFill/>
              <a:ln w="19050">
                <a:solidFill>
                  <a:srgbClr val="3DABB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41831ED-C0F0-4F68-AADB-004E3B0FE55E}"/>
                  </a:ext>
                </a:extLst>
              </p:cNvPr>
              <p:cNvSpPr txBox="1"/>
              <p:nvPr/>
            </p:nvSpPr>
            <p:spPr>
              <a:xfrm>
                <a:off x="2245942" y="3855013"/>
                <a:ext cx="1399364" cy="26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100" b="1" dirty="0">
                    <a:solidFill>
                      <a:srgbClr val="C0000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SPAGHETTI MAP</a:t>
                </a:r>
                <a:endParaRPr lang="en-US" sz="1100" b="1" dirty="0">
                  <a:solidFill>
                    <a:srgbClr val="C0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901D7FD-4F3B-4A20-B227-760448FFAD43}"/>
                </a:ext>
              </a:extLst>
            </p:cNvPr>
            <p:cNvGrpSpPr/>
            <p:nvPr/>
          </p:nvGrpSpPr>
          <p:grpSpPr>
            <a:xfrm>
              <a:off x="2307857" y="3902306"/>
              <a:ext cx="1409634" cy="323216"/>
              <a:chOff x="2235672" y="3778543"/>
              <a:chExt cx="1409634" cy="394179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8F69FCA-9F9E-4BD1-A8DE-C2CB70DAD1E2}"/>
                  </a:ext>
                </a:extLst>
              </p:cNvPr>
              <p:cNvSpPr/>
              <p:nvPr/>
            </p:nvSpPr>
            <p:spPr>
              <a:xfrm>
                <a:off x="2235672" y="3778543"/>
                <a:ext cx="1399364" cy="394179"/>
              </a:xfrm>
              <a:prstGeom prst="rect">
                <a:avLst/>
              </a:prstGeom>
              <a:noFill/>
              <a:ln w="19050">
                <a:solidFill>
                  <a:srgbClr val="3DABB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46CF959-83BC-43AD-BFD0-BAD7F543B591}"/>
                  </a:ext>
                </a:extLst>
              </p:cNvPr>
              <p:cNvSpPr txBox="1"/>
              <p:nvPr/>
            </p:nvSpPr>
            <p:spPr>
              <a:xfrm>
                <a:off x="2245942" y="3855013"/>
                <a:ext cx="1399364" cy="26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1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TIME </a:t>
                </a:r>
                <a:r>
                  <a:rPr lang="en-IN" sz="1100" b="1" dirty="0">
                    <a:solidFill>
                      <a:srgbClr val="C0000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US" sz="1100" b="1" dirty="0">
                  <a:solidFill>
                    <a:srgbClr val="C0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DA8FECA-3875-452B-9625-B59685FDE1A8}"/>
                </a:ext>
              </a:extLst>
            </p:cNvPr>
            <p:cNvGrpSpPr/>
            <p:nvPr/>
          </p:nvGrpSpPr>
          <p:grpSpPr>
            <a:xfrm>
              <a:off x="2297211" y="4299336"/>
              <a:ext cx="1409634" cy="323216"/>
              <a:chOff x="2235672" y="3778543"/>
              <a:chExt cx="1409634" cy="39417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31FE48F-AF00-47DF-BF26-E1169B7E4DE0}"/>
                  </a:ext>
                </a:extLst>
              </p:cNvPr>
              <p:cNvSpPr/>
              <p:nvPr/>
            </p:nvSpPr>
            <p:spPr>
              <a:xfrm>
                <a:off x="2235672" y="3778543"/>
                <a:ext cx="1399364" cy="394179"/>
              </a:xfrm>
              <a:prstGeom prst="rect">
                <a:avLst/>
              </a:prstGeom>
              <a:noFill/>
              <a:ln w="19050">
                <a:solidFill>
                  <a:srgbClr val="3DABB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A707F4-DCC9-48FA-A69E-276B44B8DA6E}"/>
                  </a:ext>
                </a:extLst>
              </p:cNvPr>
              <p:cNvSpPr txBox="1"/>
              <p:nvPr/>
            </p:nvSpPr>
            <p:spPr>
              <a:xfrm>
                <a:off x="2245942" y="3855013"/>
                <a:ext cx="1399364" cy="267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100" b="1" dirty="0">
                    <a:solidFill>
                      <a:srgbClr val="C0000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TIME LINE</a:t>
                </a:r>
                <a:endParaRPr lang="en-US" sz="1100" b="1" dirty="0">
                  <a:solidFill>
                    <a:srgbClr val="C0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60BEA6-7A08-4892-95AB-A61DA13A2484}"/>
                </a:ext>
              </a:extLst>
            </p:cNvPr>
            <p:cNvSpPr txBox="1"/>
            <p:nvPr/>
          </p:nvSpPr>
          <p:spPr>
            <a:xfrm>
              <a:off x="2216716" y="4647695"/>
              <a:ext cx="1546797" cy="605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Identify waste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Raise Issue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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Ask why 5 times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C7EDE8-DA1D-4F40-906B-90496C7C6066}"/>
                </a:ext>
              </a:extLst>
            </p:cNvPr>
            <p:cNvSpPr txBox="1"/>
            <p:nvPr/>
          </p:nvSpPr>
          <p:spPr>
            <a:xfrm>
              <a:off x="4331710" y="2893208"/>
              <a:ext cx="1417256" cy="29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For Impact A or B</a:t>
              </a:r>
              <a:endParaRPr lang="en-US" sz="12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E3240A-B6B7-4F94-93D0-9F967E9B0D6F}"/>
                </a:ext>
              </a:extLst>
            </p:cNvPr>
            <p:cNvSpPr txBox="1"/>
            <p:nvPr/>
          </p:nvSpPr>
          <p:spPr>
            <a:xfrm>
              <a:off x="4106612" y="3104612"/>
              <a:ext cx="1725056" cy="959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“DO ABLE” = 1 OR 2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lvl="0" indent="-1714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DIVIDE &amp; CONQUER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lvl="0" indent="-1714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MAKE EXPERIMENTS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lvl="0" indent="-1714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COMPARE RESULTS TO TARGET MEASURES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777384-D720-4980-8359-C6C55E4393EB}"/>
                </a:ext>
              </a:extLst>
            </p:cNvPr>
            <p:cNvSpPr txBox="1"/>
            <p:nvPr/>
          </p:nvSpPr>
          <p:spPr>
            <a:xfrm>
              <a:off x="4172263" y="4082692"/>
              <a:ext cx="1471201" cy="451342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50" dirty="0">
                  <a:solidFill>
                    <a:srgbClr val="DB7123"/>
                  </a:solidFill>
                  <a:effectLst/>
                  <a:latin typeface="Comic Sans MS" panose="030F0702030302020204" pitchFamily="66" charset="0"/>
                  <a:ea typeface="Open Sans" panose="020B0606030504020204" pitchFamily="34" charset="0"/>
                  <a:cs typeface="Open Sans" panose="020B0606030504020204" pitchFamily="34" charset="0"/>
                </a:rPr>
                <a:t>IDEA FOR IMPROVEMENT</a:t>
              </a:r>
              <a:endParaRPr lang="en-US" sz="1050" dirty="0">
                <a:solidFill>
                  <a:srgbClr val="DB7123"/>
                </a:solidFill>
                <a:effectLst/>
                <a:latin typeface="Comic Sans MS" panose="030F0702030302020204" pitchFamily="66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C567C3-A196-44D8-BAD3-D9F05B18BC98}"/>
                </a:ext>
              </a:extLst>
            </p:cNvPr>
            <p:cNvSpPr txBox="1"/>
            <p:nvPr/>
          </p:nvSpPr>
          <p:spPr>
            <a:xfrm>
              <a:off x="4038816" y="4511167"/>
              <a:ext cx="1747427" cy="816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IN" sz="105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Stuck</a:t>
              </a:r>
              <a:endParaRPr lang="en-US" sz="105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05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Ask 7 ways</a:t>
              </a:r>
              <a:endParaRPr lang="en-US" sz="105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05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Catalyst</a:t>
              </a:r>
              <a:endParaRPr lang="en-US" sz="105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IN" sz="105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Matrix</a:t>
              </a:r>
              <a:endParaRPr lang="en-US" sz="105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A39A76-F57C-4037-9AC4-35212F560921}"/>
                </a:ext>
              </a:extLst>
            </p:cNvPr>
            <p:cNvSpPr txBox="1"/>
            <p:nvPr/>
          </p:nvSpPr>
          <p:spPr>
            <a:xfrm>
              <a:off x="6080012" y="2816678"/>
              <a:ext cx="1395473" cy="315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4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Trail Run</a:t>
              </a:r>
              <a:endParaRPr lang="en-US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962CE2-7BF7-47A0-BAE4-74F5A0E796FC}"/>
                </a:ext>
              </a:extLst>
            </p:cNvPr>
            <p:cNvSpPr txBox="1"/>
            <p:nvPr/>
          </p:nvSpPr>
          <p:spPr>
            <a:xfrm>
              <a:off x="5854700" y="3168397"/>
              <a:ext cx="1908721" cy="207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Compare Results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 &amp; Over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Make Adjustments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342900" marR="0" lvl="0" indent="-34290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 FOR BEST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LEAST WASTE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SURE QUALITY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MOST VISIBLE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SAFETY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742950" marR="0" lvl="1" indent="-28575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IN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LEVEL”EST” WAY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15E1681-B012-4537-905F-05EE01DE6CFB}"/>
                </a:ext>
              </a:extLst>
            </p:cNvPr>
            <p:cNvGrpSpPr/>
            <p:nvPr/>
          </p:nvGrpSpPr>
          <p:grpSpPr>
            <a:xfrm>
              <a:off x="7911920" y="2851939"/>
              <a:ext cx="1379744" cy="439879"/>
              <a:chOff x="7911920" y="2851938"/>
              <a:chExt cx="1509460" cy="481234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37219D-24C2-4675-B496-1646AE7B6D00}"/>
                  </a:ext>
                </a:extLst>
              </p:cNvPr>
              <p:cNvSpPr txBox="1"/>
              <p:nvPr/>
            </p:nvSpPr>
            <p:spPr>
              <a:xfrm>
                <a:off x="7911920" y="3046967"/>
                <a:ext cx="553602" cy="2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050" dirty="0">
                    <a:solidFill>
                      <a:srgbClr val="00B0F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Time</a:t>
                </a:r>
                <a:endParaRPr lang="en-US" sz="1050" dirty="0">
                  <a:solidFill>
                    <a:srgbClr val="00B0F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450CFA-C4C2-4CFD-9A71-3C29FD3F5922}"/>
                  </a:ext>
                </a:extLst>
              </p:cNvPr>
              <p:cNvSpPr txBox="1"/>
              <p:nvPr/>
            </p:nvSpPr>
            <p:spPr>
              <a:xfrm>
                <a:off x="8775908" y="3039337"/>
                <a:ext cx="645472" cy="28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050" dirty="0">
                    <a:solidFill>
                      <a:srgbClr val="00B0F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Space </a:t>
                </a:r>
                <a:endParaRPr lang="en-US" sz="1050" dirty="0">
                  <a:solidFill>
                    <a:srgbClr val="00B0F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56F7799-B8E9-45A7-BC89-272E80754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072"/>
              <a:stretch/>
            </p:blipFill>
            <p:spPr>
              <a:xfrm>
                <a:off x="8891105" y="2851938"/>
                <a:ext cx="287679" cy="276295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3ACAE50-7885-4A05-9840-E365A8912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7" b="9309"/>
              <a:stretch/>
            </p:blipFill>
            <p:spPr>
              <a:xfrm>
                <a:off x="8054324" y="2851938"/>
                <a:ext cx="248444" cy="237791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1CD423-15FC-4F8C-AF4E-86A24900B2DC}"/>
                </a:ext>
              </a:extLst>
            </p:cNvPr>
            <p:cNvGrpSpPr/>
            <p:nvPr/>
          </p:nvGrpSpPr>
          <p:grpSpPr>
            <a:xfrm>
              <a:off x="7990501" y="3498110"/>
              <a:ext cx="794862" cy="263482"/>
              <a:chOff x="8017204" y="3620412"/>
              <a:chExt cx="1302952" cy="39855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EE17B36-A7CE-4997-A3D5-5814DB238CA9}"/>
                  </a:ext>
                </a:extLst>
              </p:cNvPr>
              <p:cNvSpPr/>
              <p:nvPr/>
            </p:nvSpPr>
            <p:spPr>
              <a:xfrm>
                <a:off x="8017204" y="3620412"/>
                <a:ext cx="1302952" cy="398555"/>
              </a:xfrm>
              <a:prstGeom prst="rect">
                <a:avLst/>
              </a:prstGeom>
              <a:noFill/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B336B3-EC16-4632-8DF8-F9E0C1CB6DC9}"/>
                  </a:ext>
                </a:extLst>
              </p:cNvPr>
              <p:cNvSpPr/>
              <p:nvPr/>
            </p:nvSpPr>
            <p:spPr>
              <a:xfrm>
                <a:off x="8128038" y="3702474"/>
                <a:ext cx="34945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20C2B7-5E69-46B4-AC50-CAC4F71CF941}"/>
                  </a:ext>
                </a:extLst>
              </p:cNvPr>
              <p:cNvSpPr/>
              <p:nvPr/>
            </p:nvSpPr>
            <p:spPr>
              <a:xfrm>
                <a:off x="8128038" y="3807815"/>
                <a:ext cx="34945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D1B59F8-0825-4FD0-A0F3-C36FEDF302FF}"/>
                  </a:ext>
                </a:extLst>
              </p:cNvPr>
              <p:cNvSpPr/>
              <p:nvPr/>
            </p:nvSpPr>
            <p:spPr>
              <a:xfrm>
                <a:off x="8650929" y="3674565"/>
                <a:ext cx="56370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F487114-738E-4C3C-A7DA-377758224A83}"/>
                  </a:ext>
                </a:extLst>
              </p:cNvPr>
              <p:cNvSpPr/>
              <p:nvPr/>
            </p:nvSpPr>
            <p:spPr>
              <a:xfrm>
                <a:off x="8650929" y="3743112"/>
                <a:ext cx="56370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4C6E1C5-40A7-42FF-8881-A81593496B98}"/>
                  </a:ext>
                </a:extLst>
              </p:cNvPr>
              <p:cNvSpPr/>
              <p:nvPr/>
            </p:nvSpPr>
            <p:spPr>
              <a:xfrm>
                <a:off x="8647696" y="3894937"/>
                <a:ext cx="56370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70416D3-367E-42FE-82FB-29F0D93C1179}"/>
                  </a:ext>
                </a:extLst>
              </p:cNvPr>
              <p:cNvSpPr/>
              <p:nvPr/>
            </p:nvSpPr>
            <p:spPr>
              <a:xfrm>
                <a:off x="8649088" y="3817703"/>
                <a:ext cx="563709" cy="4571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25DDEC-4154-43F2-BE1E-5A6B6C951B8B}"/>
                </a:ext>
              </a:extLst>
            </p:cNvPr>
            <p:cNvSpPr txBox="1"/>
            <p:nvPr/>
          </p:nvSpPr>
          <p:spPr>
            <a:xfrm>
              <a:off x="7713500" y="3204392"/>
              <a:ext cx="18583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1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Make </a:t>
              </a:r>
              <a:r>
                <a:rPr lang="en-IN" sz="1100" b="1" dirty="0">
                  <a:solidFill>
                    <a:srgbClr val="44444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</a:t>
              </a:r>
              <a:r>
                <a:rPr lang="en-IN" sz="11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utput Chart</a:t>
              </a:r>
              <a:endParaRPr lang="en-US" sz="11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4E84EE-E8DE-438F-B9D7-8BC5C88D38AE}"/>
                </a:ext>
              </a:extLst>
            </p:cNvPr>
            <p:cNvSpPr txBox="1"/>
            <p:nvPr/>
          </p:nvSpPr>
          <p:spPr>
            <a:xfrm>
              <a:off x="7823423" y="3752579"/>
              <a:ext cx="18583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IN" sz="11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Set up Comment loop</a:t>
              </a:r>
              <a:endParaRPr lang="en-US" sz="11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4AA831-BBFB-4A06-A882-1176F29C9A86}"/>
                </a:ext>
              </a:extLst>
            </p:cNvPr>
            <p:cNvSpPr txBox="1"/>
            <p:nvPr/>
          </p:nvSpPr>
          <p:spPr>
            <a:xfrm>
              <a:off x="8795998" y="3415150"/>
              <a:ext cx="54783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IN" sz="105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</a:t>
              </a:r>
            </a:p>
            <a:p>
              <a:pPr marL="0" marR="0">
                <a:spcBef>
                  <a:spcPts val="0"/>
                </a:spcBef>
              </a:pPr>
              <a:r>
                <a:rPr lang="en-IN" sz="105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Actual</a:t>
              </a:r>
              <a:endParaRPr lang="en-US" sz="105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417DE5-0CDE-43F7-BCD8-B5D35D4DA555}"/>
                </a:ext>
              </a:extLst>
            </p:cNvPr>
            <p:cNvGrpSpPr/>
            <p:nvPr/>
          </p:nvGrpSpPr>
          <p:grpSpPr>
            <a:xfrm>
              <a:off x="7955731" y="4015144"/>
              <a:ext cx="1326092" cy="428561"/>
              <a:chOff x="7932591" y="4193991"/>
              <a:chExt cx="1326092" cy="42856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C03E40C-1A9F-4D44-8DB1-092B5AAC0179}"/>
                  </a:ext>
                </a:extLst>
              </p:cNvPr>
              <p:cNvSpPr/>
              <p:nvPr/>
            </p:nvSpPr>
            <p:spPr>
              <a:xfrm>
                <a:off x="7955731" y="4228621"/>
                <a:ext cx="1302952" cy="39393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4D25C2-1FC8-46B7-882F-5B6D44855239}"/>
                  </a:ext>
                </a:extLst>
              </p:cNvPr>
              <p:cNvSpPr txBox="1"/>
              <p:nvPr/>
            </p:nvSpPr>
            <p:spPr>
              <a:xfrm>
                <a:off x="7932591" y="4193991"/>
                <a:ext cx="70154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</a:pPr>
                <a:r>
                  <a:rPr lang="en-IN" sz="1000" dirty="0" err="1">
                    <a:solidFill>
                      <a:srgbClr val="00B0F0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Parteo</a:t>
                </a:r>
                <a:endParaRPr lang="en-US" sz="1000" dirty="0">
                  <a:solidFill>
                    <a:srgbClr val="00B0F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540A447-33A5-4554-BB4E-2842DC738A28}"/>
                  </a:ext>
                </a:extLst>
              </p:cNvPr>
              <p:cNvCxnSpPr/>
              <p:nvPr/>
            </p:nvCxnSpPr>
            <p:spPr>
              <a:xfrm>
                <a:off x="8048660" y="4467225"/>
                <a:ext cx="109534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BB46E4-26C2-4C7C-BF67-ED1C85442E77}"/>
                  </a:ext>
                </a:extLst>
              </p:cNvPr>
              <p:cNvCxnSpPr/>
              <p:nvPr/>
            </p:nvCxnSpPr>
            <p:spPr>
              <a:xfrm>
                <a:off x="8048660" y="4509090"/>
                <a:ext cx="109534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73A5C3E-A2AB-4E9D-BD72-D1361F11E9C1}"/>
                  </a:ext>
                </a:extLst>
              </p:cNvPr>
              <p:cNvCxnSpPr/>
              <p:nvPr/>
            </p:nvCxnSpPr>
            <p:spPr>
              <a:xfrm>
                <a:off x="8048660" y="4537799"/>
                <a:ext cx="109534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45545F7-1FAB-4B1D-88A8-46D353ACF7D4}"/>
                  </a:ext>
                </a:extLst>
              </p:cNvPr>
              <p:cNvCxnSpPr/>
              <p:nvPr/>
            </p:nvCxnSpPr>
            <p:spPr>
              <a:xfrm>
                <a:off x="8048660" y="4581179"/>
                <a:ext cx="109534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254EB5-D5FB-438F-BE1A-0DD484433B0B}"/>
                </a:ext>
              </a:extLst>
            </p:cNvPr>
            <p:cNvSpPr txBox="1"/>
            <p:nvPr/>
          </p:nvSpPr>
          <p:spPr>
            <a:xfrm>
              <a:off x="7865945" y="4457267"/>
              <a:ext cx="17246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IN" sz="12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Kaizen News paper</a:t>
              </a:r>
              <a:endParaRPr lang="en-US" sz="12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IN" sz="12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 Action Item</a:t>
              </a:r>
              <a:endParaRPr lang="en-US" sz="12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98C250D-85A3-4F1D-8BB5-FE7C0D463947}"/>
                </a:ext>
              </a:extLst>
            </p:cNvPr>
            <p:cNvSpPr txBox="1"/>
            <p:nvPr/>
          </p:nvSpPr>
          <p:spPr>
            <a:xfrm>
              <a:off x="7917654" y="4913077"/>
              <a:ext cx="1524938" cy="46166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 FINAL PRESENTATION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95487C-FDC6-486E-96BB-3F5D74F3B788}"/>
                </a:ext>
              </a:extLst>
            </p:cNvPr>
            <p:cNvSpPr txBox="1"/>
            <p:nvPr/>
          </p:nvSpPr>
          <p:spPr>
            <a:xfrm>
              <a:off x="9805339" y="3161013"/>
              <a:ext cx="158372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Post &amp; Review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Standards Work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Finish – address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 Action Items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Check for Drift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 Next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DB5BAB-49D1-47D9-843D-A2ACB13B3CA0}"/>
                </a:ext>
              </a:extLst>
            </p:cNvPr>
            <p:cNvSpPr txBox="1"/>
            <p:nvPr/>
          </p:nvSpPr>
          <p:spPr>
            <a:xfrm>
              <a:off x="9771078" y="4633948"/>
              <a:ext cx="15837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rgbClr val="0070C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Profile Big Idea</a:t>
              </a:r>
              <a:endParaRPr lang="en-US" sz="140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171450" marR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rgbClr val="0070C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Target Sheet</a:t>
              </a:r>
              <a:endParaRPr lang="en-US" sz="140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708945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C0D39-14E0-455A-9568-252F1E5DDE0C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70D6-1883-4CE4-AB9B-05FAB929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842749"/>
            <a:ext cx="9130352" cy="51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84721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0FBC8-A604-4BD9-8BEA-946D439995B4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D85CE-3386-43D6-B4A3-1D688281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7" y="904164"/>
            <a:ext cx="10631606" cy="5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77276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0FBC8-A604-4BD9-8BEA-946D439995B4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E6A48-D69F-4893-8562-DA9236D0C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9" y="979227"/>
            <a:ext cx="11150221" cy="48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79921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0FBC8-A604-4BD9-8BEA-946D439995B4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E50F3-8DBC-4835-ABCE-1D0266D0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21" y="924636"/>
            <a:ext cx="9703558" cy="50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941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07020-599C-4B6E-84C2-CAA75680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52" y="1438794"/>
            <a:ext cx="5967632" cy="3980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311F3-AA87-4225-8C1D-F58736AD979B}"/>
              </a:ext>
            </a:extLst>
          </p:cNvPr>
          <p:cNvSpPr txBox="1"/>
          <p:nvPr/>
        </p:nvSpPr>
        <p:spPr>
          <a:xfrm>
            <a:off x="713935" y="1506066"/>
            <a:ext cx="6098344" cy="451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409D9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and Responsibility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D75519-1D14-4558-89AE-6676EED9708B}"/>
              </a:ext>
            </a:extLst>
          </p:cNvPr>
          <p:cNvGrpSpPr/>
          <p:nvPr/>
        </p:nvGrpSpPr>
        <p:grpSpPr>
          <a:xfrm>
            <a:off x="760237" y="2224915"/>
            <a:ext cx="4470015" cy="3002985"/>
            <a:chOff x="1103135" y="2189419"/>
            <a:chExt cx="4470015" cy="30029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C4F93-4537-4A8B-BEB7-CEDB4AD7B324}"/>
                </a:ext>
              </a:extLst>
            </p:cNvPr>
            <p:cNvSpPr txBox="1"/>
            <p:nvPr/>
          </p:nvSpPr>
          <p:spPr>
            <a:xfrm>
              <a:off x="1953063" y="2189419"/>
              <a:ext cx="25790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spcBef>
                  <a:spcPts val="0"/>
                </a:spcBef>
              </a:pPr>
              <a:r>
                <a:rPr lang="en-US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Leader and Drive </a:t>
              </a:r>
            </a:p>
            <a:p>
              <a:pPr marR="0"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Lead and Drive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7D7EB7-4703-4CC8-BC2D-E972D7920880}"/>
                </a:ext>
              </a:extLst>
            </p:cNvPr>
            <p:cNvSpPr txBox="1"/>
            <p:nvPr/>
          </p:nvSpPr>
          <p:spPr>
            <a:xfrm>
              <a:off x="1953063" y="4508892"/>
              <a:ext cx="351926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spcBef>
                  <a:spcPts val="0"/>
                </a:spcBef>
              </a:pPr>
              <a:r>
                <a:rPr lang="en-US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Team Member </a:t>
              </a:r>
            </a:p>
            <a:p>
              <a:pPr marR="0"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Pro-active focus engagement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3205B-C901-49B0-9A74-02FAD58B1804}"/>
                </a:ext>
              </a:extLst>
            </p:cNvPr>
            <p:cNvSpPr txBox="1"/>
            <p:nvPr/>
          </p:nvSpPr>
          <p:spPr>
            <a:xfrm>
              <a:off x="1953063" y="2966550"/>
              <a:ext cx="351926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spcBef>
                  <a:spcPts val="0"/>
                </a:spcBef>
              </a:pPr>
              <a:r>
                <a:rPr lang="en-US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Secretary 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Consolidate, analyze and highlight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8B69B1-9CC2-4A5C-8B5B-9813B7EB7E69}"/>
                </a:ext>
              </a:extLst>
            </p:cNvPr>
            <p:cNvSpPr txBox="1"/>
            <p:nvPr/>
          </p:nvSpPr>
          <p:spPr>
            <a:xfrm>
              <a:off x="1953063" y="3737721"/>
              <a:ext cx="36200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spcBef>
                  <a:spcPts val="0"/>
                </a:spcBef>
              </a:pPr>
              <a:r>
                <a:rPr lang="en-US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Fresh eyes </a:t>
              </a:r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R="0"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Challenge at different perception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67FEA89-CC25-413F-834F-F5DC3478342A}"/>
                </a:ext>
              </a:extLst>
            </p:cNvPr>
            <p:cNvSpPr/>
            <p:nvPr/>
          </p:nvSpPr>
          <p:spPr>
            <a:xfrm>
              <a:off x="1103135" y="2189420"/>
              <a:ext cx="698111" cy="6370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00D0A2-1AAF-4028-857D-5E3F7B576D8F}"/>
                </a:ext>
              </a:extLst>
            </p:cNvPr>
            <p:cNvSpPr/>
            <p:nvPr/>
          </p:nvSpPr>
          <p:spPr>
            <a:xfrm>
              <a:off x="1103135" y="2953358"/>
              <a:ext cx="698111" cy="637046"/>
            </a:xfrm>
            <a:prstGeom prst="ellipse">
              <a:avLst/>
            </a:prstGeom>
            <a:blipFill dpi="0" rotWithShape="0">
              <a:blip r:embed="rId4"/>
              <a:srcRect/>
              <a:stretch>
                <a:fillRect l="-19000" t="-17000" r="-15000" b="-26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DF2E28-808A-468A-A668-CBAB86A845C2}"/>
                </a:ext>
              </a:extLst>
            </p:cNvPr>
            <p:cNvSpPr/>
            <p:nvPr/>
          </p:nvSpPr>
          <p:spPr>
            <a:xfrm>
              <a:off x="1103135" y="3717296"/>
              <a:ext cx="698111" cy="637046"/>
            </a:xfrm>
            <a:prstGeom prst="ellipse">
              <a:avLst/>
            </a:prstGeom>
            <a:blipFill>
              <a:blip r:embed="rId5"/>
              <a:stretch>
                <a:fillRect l="-19000" t="-17000" r="-15000" b="-26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A4080C-0704-4C42-B321-8D7C9C166068}"/>
                </a:ext>
              </a:extLst>
            </p:cNvPr>
            <p:cNvSpPr/>
            <p:nvPr/>
          </p:nvSpPr>
          <p:spPr>
            <a:xfrm>
              <a:off x="1103135" y="4555358"/>
              <a:ext cx="698111" cy="637046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l="-2000" t="-23000" r="-86000" b="-17000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072349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971BD-822A-4897-AA5A-B7C299AE9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1911769"/>
            <a:ext cx="5962650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28C99A-35C1-4DA7-A62D-8874B92B009A}"/>
              </a:ext>
            </a:extLst>
          </p:cNvPr>
          <p:cNvGrpSpPr/>
          <p:nvPr/>
        </p:nvGrpSpPr>
        <p:grpSpPr>
          <a:xfrm>
            <a:off x="790575" y="993356"/>
            <a:ext cx="5705475" cy="4762831"/>
            <a:chOff x="790575" y="802856"/>
            <a:chExt cx="5705475" cy="4762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14D49E-625A-4FE1-9283-23A62B6F0F55}"/>
                </a:ext>
              </a:extLst>
            </p:cNvPr>
            <p:cNvSpPr txBox="1"/>
            <p:nvPr/>
          </p:nvSpPr>
          <p:spPr>
            <a:xfrm>
              <a:off x="790575" y="802856"/>
              <a:ext cx="5705475" cy="1242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Don’t focus executive specific action, allocate time to focus route going around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C4EEB3-8E4D-4A5F-BE41-AC99963D1B19}"/>
                </a:ext>
              </a:extLst>
            </p:cNvPr>
            <p:cNvSpPr txBox="1"/>
            <p:nvPr/>
          </p:nvSpPr>
          <p:spPr>
            <a:xfrm>
              <a:off x="790575" y="2229774"/>
              <a:ext cx="4295775" cy="3335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Each Kaizen sub team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Align Kaizen team direction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Guide Kaizen team action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Provide the decision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Motivate Kaizen team </a:t>
              </a:r>
            </a:p>
            <a:p>
              <a:pPr marL="285750" marR="0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Driving Kaizen team engagement at all time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778107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0FBC8-A604-4BD9-8BEA-946D439995B4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271FA-644F-4849-87ED-A7963133A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12" y="917812"/>
            <a:ext cx="9594376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3239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503479" y="1471093"/>
            <a:ext cx="8954971" cy="4398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6250" y="0"/>
            <a:ext cx="571500" cy="819150"/>
            <a:chOff x="476250" y="0"/>
            <a:chExt cx="571500" cy="819150"/>
          </a:xfrm>
        </p:grpSpPr>
        <p:sp>
          <p:nvSpPr>
            <p:cNvPr id="4" name="Rectangle 3"/>
            <p:cNvSpPr/>
            <p:nvPr/>
          </p:nvSpPr>
          <p:spPr>
            <a:xfrm>
              <a:off x="476250" y="0"/>
              <a:ext cx="571500" cy="819150"/>
            </a:xfrm>
            <a:prstGeom prst="rect">
              <a:avLst/>
            </a:prstGeom>
            <a:solidFill>
              <a:srgbClr val="8918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raphic 10">
              <a:extLst>
                <a:ext uri="{FF2B5EF4-FFF2-40B4-BE49-F238E27FC236}">
                  <a16:creationId xmlns:a16="http://schemas.microsoft.com/office/drawing/2014/main" id="{8F4012BC-444D-9E4F-85E5-C43BB0196CED}"/>
                </a:ext>
              </a:extLst>
            </p:cNvPr>
            <p:cNvSpPr/>
            <p:nvPr/>
          </p:nvSpPr>
          <p:spPr>
            <a:xfrm>
              <a:off x="580162" y="360557"/>
              <a:ext cx="363677" cy="288341"/>
            </a:xfrm>
            <a:custGeom>
              <a:avLst/>
              <a:gdLst>
                <a:gd name="connsiteX0" fmla="*/ 313690 w 330200"/>
                <a:gd name="connsiteY0" fmla="*/ 183356 h 266700"/>
                <a:gd name="connsiteX1" fmla="*/ 330200 w 330200"/>
                <a:gd name="connsiteY1" fmla="*/ 166688 h 266700"/>
                <a:gd name="connsiteX2" fmla="*/ 330200 w 330200"/>
                <a:gd name="connsiteY2" fmla="*/ 16669 h 266700"/>
                <a:gd name="connsiteX3" fmla="*/ 313690 w 330200"/>
                <a:gd name="connsiteY3" fmla="*/ 0 h 266700"/>
                <a:gd name="connsiteX4" fmla="*/ 16510 w 330200"/>
                <a:gd name="connsiteY4" fmla="*/ 0 h 266700"/>
                <a:gd name="connsiteX5" fmla="*/ 0 w 330200"/>
                <a:gd name="connsiteY5" fmla="*/ 16669 h 266700"/>
                <a:gd name="connsiteX6" fmla="*/ 0 w 330200"/>
                <a:gd name="connsiteY6" fmla="*/ 166688 h 266700"/>
                <a:gd name="connsiteX7" fmla="*/ 16510 w 330200"/>
                <a:gd name="connsiteY7" fmla="*/ 183356 h 266700"/>
                <a:gd name="connsiteX8" fmla="*/ 24812 w 330200"/>
                <a:gd name="connsiteY8" fmla="*/ 183356 h 266700"/>
                <a:gd name="connsiteX9" fmla="*/ 33397 w 330200"/>
                <a:gd name="connsiteY9" fmla="*/ 195644 h 266700"/>
                <a:gd name="connsiteX10" fmla="*/ 0 w 330200"/>
                <a:gd name="connsiteY10" fmla="*/ 241173 h 266700"/>
                <a:gd name="connsiteX11" fmla="*/ 0 w 330200"/>
                <a:gd name="connsiteY11" fmla="*/ 260985 h 266700"/>
                <a:gd name="connsiteX12" fmla="*/ 8207 w 330200"/>
                <a:gd name="connsiteY12" fmla="*/ 269272 h 266700"/>
                <a:gd name="connsiteX13" fmla="*/ 8302 w 330200"/>
                <a:gd name="connsiteY13" fmla="*/ 269272 h 266700"/>
                <a:gd name="connsiteX14" fmla="*/ 321898 w 330200"/>
                <a:gd name="connsiteY14" fmla="*/ 269272 h 266700"/>
                <a:gd name="connsiteX15" fmla="*/ 330199 w 330200"/>
                <a:gd name="connsiteY15" fmla="*/ 261081 h 266700"/>
                <a:gd name="connsiteX16" fmla="*/ 330200 w 330200"/>
                <a:gd name="connsiteY16" fmla="*/ 260985 h 266700"/>
                <a:gd name="connsiteX17" fmla="*/ 330200 w 330200"/>
                <a:gd name="connsiteY17" fmla="*/ 241173 h 266700"/>
                <a:gd name="connsiteX18" fmla="*/ 296803 w 330200"/>
                <a:gd name="connsiteY18" fmla="*/ 195643 h 266700"/>
                <a:gd name="connsiteX19" fmla="*/ 305388 w 330200"/>
                <a:gd name="connsiteY19" fmla="*/ 183356 h 266700"/>
                <a:gd name="connsiteX20" fmla="*/ 16510 w 330200"/>
                <a:gd name="connsiteY20" fmla="*/ 166688 h 266700"/>
                <a:gd name="connsiteX21" fmla="*/ 16510 w 330200"/>
                <a:gd name="connsiteY21" fmla="*/ 16669 h 266700"/>
                <a:gd name="connsiteX22" fmla="*/ 313690 w 330200"/>
                <a:gd name="connsiteY22" fmla="*/ 16669 h 266700"/>
                <a:gd name="connsiteX23" fmla="*/ 313690 w 330200"/>
                <a:gd name="connsiteY23" fmla="*/ 166688 h 266700"/>
                <a:gd name="connsiteX24" fmla="*/ 310105 w 330200"/>
                <a:gd name="connsiteY24" fmla="*/ 166688 h 266700"/>
                <a:gd name="connsiteX25" fmla="*/ 310577 w 330200"/>
                <a:gd name="connsiteY25" fmla="*/ 162020 h 266700"/>
                <a:gd name="connsiteX26" fmla="*/ 263122 w 330200"/>
                <a:gd name="connsiteY26" fmla="*/ 114110 h 266700"/>
                <a:gd name="connsiteX27" fmla="*/ 215668 w 330200"/>
                <a:gd name="connsiteY27" fmla="*/ 162020 h 266700"/>
                <a:gd name="connsiteX28" fmla="*/ 216139 w 330200"/>
                <a:gd name="connsiteY28" fmla="*/ 166688 h 266700"/>
                <a:gd name="connsiteX29" fmla="*/ 212083 w 330200"/>
                <a:gd name="connsiteY29" fmla="*/ 166688 h 266700"/>
                <a:gd name="connsiteX30" fmla="*/ 212554 w 330200"/>
                <a:gd name="connsiteY30" fmla="*/ 162020 h 266700"/>
                <a:gd name="connsiteX31" fmla="*/ 165100 w 330200"/>
                <a:gd name="connsiteY31" fmla="*/ 114110 h 266700"/>
                <a:gd name="connsiteX32" fmla="*/ 117646 w 330200"/>
                <a:gd name="connsiteY32" fmla="*/ 162020 h 266700"/>
                <a:gd name="connsiteX33" fmla="*/ 117646 w 330200"/>
                <a:gd name="connsiteY33" fmla="*/ 166688 h 266700"/>
                <a:gd name="connsiteX34" fmla="*/ 113589 w 330200"/>
                <a:gd name="connsiteY34" fmla="*/ 166688 h 266700"/>
                <a:gd name="connsiteX35" fmla="*/ 114061 w 330200"/>
                <a:gd name="connsiteY35" fmla="*/ 162020 h 266700"/>
                <a:gd name="connsiteX36" fmla="*/ 66889 w 330200"/>
                <a:gd name="connsiteY36" fmla="*/ 114300 h 266700"/>
                <a:gd name="connsiteX37" fmla="*/ 19623 w 330200"/>
                <a:gd name="connsiteY37" fmla="*/ 161925 h 266700"/>
                <a:gd name="connsiteX38" fmla="*/ 19623 w 330200"/>
                <a:gd name="connsiteY38" fmla="*/ 166592 h 266700"/>
                <a:gd name="connsiteX39" fmla="*/ 67078 w 330200"/>
                <a:gd name="connsiteY39" fmla="*/ 193262 h 266700"/>
                <a:gd name="connsiteX40" fmla="*/ 36133 w 330200"/>
                <a:gd name="connsiteY40" fmla="*/ 162020 h 266700"/>
                <a:gd name="connsiteX41" fmla="*/ 67078 w 330200"/>
                <a:gd name="connsiteY41" fmla="*/ 130778 h 266700"/>
                <a:gd name="connsiteX42" fmla="*/ 98022 w 330200"/>
                <a:gd name="connsiteY42" fmla="*/ 161925 h 266700"/>
                <a:gd name="connsiteX43" fmla="*/ 67172 w 330200"/>
                <a:gd name="connsiteY43" fmla="*/ 193262 h 266700"/>
                <a:gd name="connsiteX44" fmla="*/ 67078 w 330200"/>
                <a:gd name="connsiteY44" fmla="*/ 193262 h 266700"/>
                <a:gd name="connsiteX45" fmla="*/ 109343 w 330200"/>
                <a:gd name="connsiteY45" fmla="*/ 183737 h 266700"/>
                <a:gd name="connsiteX46" fmla="*/ 122646 w 330200"/>
                <a:gd name="connsiteY46" fmla="*/ 183737 h 266700"/>
                <a:gd name="connsiteX47" fmla="*/ 131137 w 330200"/>
                <a:gd name="connsiteY47" fmla="*/ 195929 h 266700"/>
                <a:gd name="connsiteX48" fmla="*/ 115853 w 330200"/>
                <a:gd name="connsiteY48" fmla="*/ 204121 h 266700"/>
                <a:gd name="connsiteX49" fmla="*/ 100664 w 330200"/>
                <a:gd name="connsiteY49" fmla="*/ 195929 h 266700"/>
                <a:gd name="connsiteX50" fmla="*/ 109343 w 330200"/>
                <a:gd name="connsiteY50" fmla="*/ 183356 h 266700"/>
                <a:gd name="connsiteX51" fmla="*/ 134156 w 330200"/>
                <a:gd name="connsiteY51" fmla="*/ 161925 h 266700"/>
                <a:gd name="connsiteX52" fmla="*/ 165100 w 330200"/>
                <a:gd name="connsiteY52" fmla="*/ 130683 h 266700"/>
                <a:gd name="connsiteX53" fmla="*/ 196044 w 330200"/>
                <a:gd name="connsiteY53" fmla="*/ 161925 h 266700"/>
                <a:gd name="connsiteX54" fmla="*/ 165100 w 330200"/>
                <a:gd name="connsiteY54" fmla="*/ 193167 h 266700"/>
                <a:gd name="connsiteX55" fmla="*/ 134156 w 330200"/>
                <a:gd name="connsiteY55" fmla="*/ 161925 h 266700"/>
                <a:gd name="connsiteX56" fmla="*/ 207554 w 330200"/>
                <a:gd name="connsiteY56" fmla="*/ 183356 h 266700"/>
                <a:gd name="connsiteX57" fmla="*/ 221045 w 330200"/>
                <a:gd name="connsiteY57" fmla="*/ 183356 h 266700"/>
                <a:gd name="connsiteX58" fmla="*/ 229536 w 330200"/>
                <a:gd name="connsiteY58" fmla="*/ 195548 h 266700"/>
                <a:gd name="connsiteX59" fmla="*/ 214347 w 330200"/>
                <a:gd name="connsiteY59" fmla="*/ 203740 h 266700"/>
                <a:gd name="connsiteX60" fmla="*/ 199063 w 330200"/>
                <a:gd name="connsiteY60" fmla="*/ 195548 h 266700"/>
                <a:gd name="connsiteX61" fmla="*/ 207554 w 330200"/>
                <a:gd name="connsiteY61" fmla="*/ 183356 h 266700"/>
                <a:gd name="connsiteX62" fmla="*/ 232178 w 330200"/>
                <a:gd name="connsiteY62" fmla="*/ 161925 h 266700"/>
                <a:gd name="connsiteX63" fmla="*/ 263122 w 330200"/>
                <a:gd name="connsiteY63" fmla="*/ 130683 h 266700"/>
                <a:gd name="connsiteX64" fmla="*/ 294067 w 330200"/>
                <a:gd name="connsiteY64" fmla="*/ 161925 h 266700"/>
                <a:gd name="connsiteX65" fmla="*/ 263122 w 330200"/>
                <a:gd name="connsiteY65" fmla="*/ 193167 h 266700"/>
                <a:gd name="connsiteX66" fmla="*/ 232178 w 330200"/>
                <a:gd name="connsiteY66" fmla="*/ 161925 h 266700"/>
                <a:gd name="connsiteX67" fmla="*/ 313690 w 330200"/>
                <a:gd name="connsiteY67" fmla="*/ 241078 h 266700"/>
                <a:gd name="connsiteX68" fmla="*/ 313690 w 330200"/>
                <a:gd name="connsiteY68" fmla="*/ 252508 h 266700"/>
                <a:gd name="connsiteX69" fmla="*/ 16510 w 330200"/>
                <a:gd name="connsiteY69" fmla="*/ 252508 h 266700"/>
                <a:gd name="connsiteX70" fmla="*/ 16510 w 330200"/>
                <a:gd name="connsiteY70" fmla="*/ 241078 h 266700"/>
                <a:gd name="connsiteX71" fmla="*/ 47169 w 330200"/>
                <a:gd name="connsiteY71" fmla="*/ 209550 h 266700"/>
                <a:gd name="connsiteX72" fmla="*/ 47171 w 330200"/>
                <a:gd name="connsiteY72" fmla="*/ 209550 h 266700"/>
                <a:gd name="connsiteX73" fmla="*/ 86701 w 330200"/>
                <a:gd name="connsiteY73" fmla="*/ 209550 h 266700"/>
                <a:gd name="connsiteX74" fmla="*/ 109909 w 330200"/>
                <a:gd name="connsiteY74" fmla="*/ 220313 h 266700"/>
                <a:gd name="connsiteX75" fmla="*/ 121912 w 330200"/>
                <a:gd name="connsiteY75" fmla="*/ 220673 h 266700"/>
                <a:gd name="connsiteX76" fmla="*/ 122268 w 330200"/>
                <a:gd name="connsiteY76" fmla="*/ 220313 h 266700"/>
                <a:gd name="connsiteX77" fmla="*/ 145477 w 330200"/>
                <a:gd name="connsiteY77" fmla="*/ 209550 h 266700"/>
                <a:gd name="connsiteX78" fmla="*/ 184723 w 330200"/>
                <a:gd name="connsiteY78" fmla="*/ 209550 h 266700"/>
                <a:gd name="connsiteX79" fmla="*/ 207554 w 330200"/>
                <a:gd name="connsiteY79" fmla="*/ 220694 h 266700"/>
                <a:gd name="connsiteX80" fmla="*/ 219557 w 330200"/>
                <a:gd name="connsiteY80" fmla="*/ 221054 h 266700"/>
                <a:gd name="connsiteX81" fmla="*/ 219913 w 330200"/>
                <a:gd name="connsiteY81" fmla="*/ 220694 h 266700"/>
                <a:gd name="connsiteX82" fmla="*/ 243499 w 330200"/>
                <a:gd name="connsiteY82" fmla="*/ 209550 h 266700"/>
                <a:gd name="connsiteX83" fmla="*/ 283029 w 330200"/>
                <a:gd name="connsiteY83" fmla="*/ 209550 h 266700"/>
                <a:gd name="connsiteX84" fmla="*/ 313691 w 330200"/>
                <a:gd name="connsiteY84" fmla="*/ 241074 h 266700"/>
                <a:gd name="connsiteX85" fmla="*/ 313690 w 330200"/>
                <a:gd name="connsiteY85" fmla="*/ 24117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30200" h="266700">
                  <a:moveTo>
                    <a:pt x="313690" y="183356"/>
                  </a:moveTo>
                  <a:cubicBezTo>
                    <a:pt x="322808" y="183356"/>
                    <a:pt x="330200" y="175893"/>
                    <a:pt x="330200" y="166688"/>
                  </a:cubicBezTo>
                  <a:lnTo>
                    <a:pt x="330200" y="16669"/>
                  </a:lnTo>
                  <a:cubicBezTo>
                    <a:pt x="330200" y="7463"/>
                    <a:pt x="322808" y="0"/>
                    <a:pt x="313690" y="0"/>
                  </a:cubicBezTo>
                  <a:lnTo>
                    <a:pt x="16510" y="0"/>
                  </a:lnTo>
                  <a:cubicBezTo>
                    <a:pt x="7392" y="0"/>
                    <a:pt x="0" y="7463"/>
                    <a:pt x="0" y="16669"/>
                  </a:cubicBezTo>
                  <a:lnTo>
                    <a:pt x="0" y="166688"/>
                  </a:lnTo>
                  <a:cubicBezTo>
                    <a:pt x="0" y="175893"/>
                    <a:pt x="7392" y="183356"/>
                    <a:pt x="16510" y="183356"/>
                  </a:cubicBezTo>
                  <a:lnTo>
                    <a:pt x="24812" y="183356"/>
                  </a:lnTo>
                  <a:cubicBezTo>
                    <a:pt x="26969" y="187910"/>
                    <a:pt x="29871" y="192065"/>
                    <a:pt x="33397" y="195644"/>
                  </a:cubicBezTo>
                  <a:cubicBezTo>
                    <a:pt x="13562" y="201758"/>
                    <a:pt x="9" y="220234"/>
                    <a:pt x="0" y="241173"/>
                  </a:cubicBezTo>
                  <a:lnTo>
                    <a:pt x="0" y="260985"/>
                  </a:lnTo>
                  <a:cubicBezTo>
                    <a:pt x="0" y="265562"/>
                    <a:pt x="3674" y="269272"/>
                    <a:pt x="8207" y="269272"/>
                  </a:cubicBezTo>
                  <a:cubicBezTo>
                    <a:pt x="8239" y="269272"/>
                    <a:pt x="8271" y="269272"/>
                    <a:pt x="8302" y="269272"/>
                  </a:cubicBezTo>
                  <a:lnTo>
                    <a:pt x="321898" y="269272"/>
                  </a:lnTo>
                  <a:cubicBezTo>
                    <a:pt x="326431" y="269324"/>
                    <a:pt x="330147" y="265657"/>
                    <a:pt x="330199" y="261081"/>
                  </a:cubicBezTo>
                  <a:cubicBezTo>
                    <a:pt x="330200" y="261049"/>
                    <a:pt x="330200" y="261017"/>
                    <a:pt x="330200" y="260985"/>
                  </a:cubicBezTo>
                  <a:lnTo>
                    <a:pt x="330200" y="241173"/>
                  </a:lnTo>
                  <a:cubicBezTo>
                    <a:pt x="330191" y="220234"/>
                    <a:pt x="316638" y="201758"/>
                    <a:pt x="296803" y="195643"/>
                  </a:cubicBezTo>
                  <a:cubicBezTo>
                    <a:pt x="300329" y="192065"/>
                    <a:pt x="303231" y="187910"/>
                    <a:pt x="305388" y="183356"/>
                  </a:cubicBezTo>
                  <a:close/>
                  <a:moveTo>
                    <a:pt x="16510" y="166688"/>
                  </a:moveTo>
                  <a:lnTo>
                    <a:pt x="16510" y="16669"/>
                  </a:lnTo>
                  <a:lnTo>
                    <a:pt x="313690" y="16669"/>
                  </a:lnTo>
                  <a:lnTo>
                    <a:pt x="313690" y="166688"/>
                  </a:lnTo>
                  <a:lnTo>
                    <a:pt x="310105" y="166688"/>
                  </a:lnTo>
                  <a:cubicBezTo>
                    <a:pt x="310360" y="165143"/>
                    <a:pt x="310518" y="163585"/>
                    <a:pt x="310577" y="162020"/>
                  </a:cubicBezTo>
                  <a:cubicBezTo>
                    <a:pt x="310577" y="135560"/>
                    <a:pt x="289331" y="114110"/>
                    <a:pt x="263122" y="114110"/>
                  </a:cubicBezTo>
                  <a:cubicBezTo>
                    <a:pt x="236914" y="114110"/>
                    <a:pt x="215668" y="135560"/>
                    <a:pt x="215668" y="162020"/>
                  </a:cubicBezTo>
                  <a:cubicBezTo>
                    <a:pt x="215727" y="163585"/>
                    <a:pt x="215884" y="165143"/>
                    <a:pt x="216139" y="166688"/>
                  </a:cubicBezTo>
                  <a:lnTo>
                    <a:pt x="212083" y="166688"/>
                  </a:lnTo>
                  <a:cubicBezTo>
                    <a:pt x="212338" y="165143"/>
                    <a:pt x="212496" y="163585"/>
                    <a:pt x="212554" y="162020"/>
                  </a:cubicBezTo>
                  <a:cubicBezTo>
                    <a:pt x="212554" y="135560"/>
                    <a:pt x="191308" y="114110"/>
                    <a:pt x="165100" y="114110"/>
                  </a:cubicBezTo>
                  <a:cubicBezTo>
                    <a:pt x="138892" y="114110"/>
                    <a:pt x="117646" y="135560"/>
                    <a:pt x="117646" y="162020"/>
                  </a:cubicBezTo>
                  <a:cubicBezTo>
                    <a:pt x="117548" y="163574"/>
                    <a:pt x="117548" y="165133"/>
                    <a:pt x="117646" y="166688"/>
                  </a:cubicBezTo>
                  <a:lnTo>
                    <a:pt x="113589" y="166688"/>
                  </a:lnTo>
                  <a:cubicBezTo>
                    <a:pt x="113844" y="165143"/>
                    <a:pt x="114002" y="163585"/>
                    <a:pt x="114061" y="162020"/>
                  </a:cubicBezTo>
                  <a:cubicBezTo>
                    <a:pt x="114087" y="135691"/>
                    <a:pt x="92967" y="114326"/>
                    <a:pt x="66889" y="114300"/>
                  </a:cubicBezTo>
                  <a:cubicBezTo>
                    <a:pt x="40811" y="114274"/>
                    <a:pt x="19649" y="135596"/>
                    <a:pt x="19623" y="161925"/>
                  </a:cubicBezTo>
                  <a:cubicBezTo>
                    <a:pt x="19526" y="163479"/>
                    <a:pt x="19526" y="165038"/>
                    <a:pt x="19623" y="166592"/>
                  </a:cubicBezTo>
                  <a:close/>
                  <a:moveTo>
                    <a:pt x="67078" y="193262"/>
                  </a:moveTo>
                  <a:cubicBezTo>
                    <a:pt x="49988" y="193262"/>
                    <a:pt x="36133" y="179275"/>
                    <a:pt x="36133" y="162020"/>
                  </a:cubicBezTo>
                  <a:cubicBezTo>
                    <a:pt x="36134" y="144766"/>
                    <a:pt x="49988" y="130778"/>
                    <a:pt x="67078" y="130778"/>
                  </a:cubicBezTo>
                  <a:cubicBezTo>
                    <a:pt x="84131" y="130778"/>
                    <a:pt x="97970" y="144708"/>
                    <a:pt x="98022" y="161925"/>
                  </a:cubicBezTo>
                  <a:cubicBezTo>
                    <a:pt x="98074" y="179179"/>
                    <a:pt x="84262" y="193210"/>
                    <a:pt x="67172" y="193262"/>
                  </a:cubicBezTo>
                  <a:cubicBezTo>
                    <a:pt x="67141" y="193262"/>
                    <a:pt x="67109" y="193262"/>
                    <a:pt x="67078" y="193262"/>
                  </a:cubicBezTo>
                  <a:close/>
                  <a:moveTo>
                    <a:pt x="109343" y="183737"/>
                  </a:moveTo>
                  <a:lnTo>
                    <a:pt x="122646" y="183737"/>
                  </a:lnTo>
                  <a:cubicBezTo>
                    <a:pt x="124825" y="188226"/>
                    <a:pt x="127690" y="192340"/>
                    <a:pt x="131137" y="195929"/>
                  </a:cubicBezTo>
                  <a:cubicBezTo>
                    <a:pt x="125598" y="197716"/>
                    <a:pt x="120422" y="200491"/>
                    <a:pt x="115853" y="204121"/>
                  </a:cubicBezTo>
                  <a:cubicBezTo>
                    <a:pt x="111331" y="200472"/>
                    <a:pt x="106182" y="197696"/>
                    <a:pt x="100664" y="195929"/>
                  </a:cubicBezTo>
                  <a:cubicBezTo>
                    <a:pt x="104210" y="192239"/>
                    <a:pt x="107141" y="187993"/>
                    <a:pt x="109343" y="183356"/>
                  </a:cubicBezTo>
                  <a:close/>
                  <a:moveTo>
                    <a:pt x="134156" y="161925"/>
                  </a:moveTo>
                  <a:cubicBezTo>
                    <a:pt x="134156" y="144671"/>
                    <a:pt x="148010" y="130683"/>
                    <a:pt x="165100" y="130683"/>
                  </a:cubicBezTo>
                  <a:cubicBezTo>
                    <a:pt x="182190" y="130683"/>
                    <a:pt x="196044" y="144671"/>
                    <a:pt x="196044" y="161925"/>
                  </a:cubicBezTo>
                  <a:cubicBezTo>
                    <a:pt x="196044" y="179179"/>
                    <a:pt x="182190" y="193167"/>
                    <a:pt x="165100" y="193167"/>
                  </a:cubicBezTo>
                  <a:cubicBezTo>
                    <a:pt x="148010" y="193167"/>
                    <a:pt x="134156" y="179179"/>
                    <a:pt x="134156" y="161925"/>
                  </a:cubicBezTo>
                  <a:close/>
                  <a:moveTo>
                    <a:pt x="207554" y="183356"/>
                  </a:moveTo>
                  <a:lnTo>
                    <a:pt x="221045" y="183356"/>
                  </a:lnTo>
                  <a:cubicBezTo>
                    <a:pt x="223224" y="187845"/>
                    <a:pt x="226090" y="191959"/>
                    <a:pt x="229536" y="195548"/>
                  </a:cubicBezTo>
                  <a:cubicBezTo>
                    <a:pt x="224018" y="197315"/>
                    <a:pt x="218869" y="200091"/>
                    <a:pt x="214347" y="203740"/>
                  </a:cubicBezTo>
                  <a:cubicBezTo>
                    <a:pt x="209778" y="200110"/>
                    <a:pt x="204602" y="197335"/>
                    <a:pt x="199063" y="195548"/>
                  </a:cubicBezTo>
                  <a:cubicBezTo>
                    <a:pt x="202510" y="191959"/>
                    <a:pt x="205375" y="187845"/>
                    <a:pt x="207554" y="183356"/>
                  </a:cubicBezTo>
                  <a:close/>
                  <a:moveTo>
                    <a:pt x="232178" y="161925"/>
                  </a:moveTo>
                  <a:cubicBezTo>
                    <a:pt x="232178" y="144671"/>
                    <a:pt x="246032" y="130683"/>
                    <a:pt x="263122" y="130683"/>
                  </a:cubicBezTo>
                  <a:cubicBezTo>
                    <a:pt x="280212" y="130683"/>
                    <a:pt x="294067" y="144671"/>
                    <a:pt x="294067" y="161925"/>
                  </a:cubicBezTo>
                  <a:cubicBezTo>
                    <a:pt x="294067" y="179179"/>
                    <a:pt x="280212" y="193167"/>
                    <a:pt x="263122" y="193167"/>
                  </a:cubicBezTo>
                  <a:cubicBezTo>
                    <a:pt x="246032" y="193167"/>
                    <a:pt x="232178" y="179179"/>
                    <a:pt x="232178" y="161925"/>
                  </a:cubicBezTo>
                  <a:close/>
                  <a:moveTo>
                    <a:pt x="313690" y="241078"/>
                  </a:moveTo>
                  <a:lnTo>
                    <a:pt x="313690" y="252508"/>
                  </a:lnTo>
                  <a:lnTo>
                    <a:pt x="16510" y="252508"/>
                  </a:lnTo>
                  <a:lnTo>
                    <a:pt x="16510" y="241078"/>
                  </a:lnTo>
                  <a:cubicBezTo>
                    <a:pt x="16353" y="223824"/>
                    <a:pt x="30079" y="209709"/>
                    <a:pt x="47169" y="209550"/>
                  </a:cubicBezTo>
                  <a:cubicBezTo>
                    <a:pt x="47170" y="209550"/>
                    <a:pt x="47171" y="209550"/>
                    <a:pt x="47171" y="209550"/>
                  </a:cubicBezTo>
                  <a:lnTo>
                    <a:pt x="86701" y="209550"/>
                  </a:lnTo>
                  <a:cubicBezTo>
                    <a:pt x="95619" y="209559"/>
                    <a:pt x="104092" y="213489"/>
                    <a:pt x="109909" y="220313"/>
                  </a:cubicBezTo>
                  <a:cubicBezTo>
                    <a:pt x="113125" y="223759"/>
                    <a:pt x="118499" y="223920"/>
                    <a:pt x="121912" y="220673"/>
                  </a:cubicBezTo>
                  <a:cubicBezTo>
                    <a:pt x="122034" y="220557"/>
                    <a:pt x="122153" y="220437"/>
                    <a:pt x="122268" y="220313"/>
                  </a:cubicBezTo>
                  <a:cubicBezTo>
                    <a:pt x="128086" y="213489"/>
                    <a:pt x="136558" y="209559"/>
                    <a:pt x="145477" y="209550"/>
                  </a:cubicBezTo>
                  <a:lnTo>
                    <a:pt x="184723" y="209550"/>
                  </a:lnTo>
                  <a:cubicBezTo>
                    <a:pt x="193570" y="209764"/>
                    <a:pt x="201893" y="213827"/>
                    <a:pt x="207554" y="220694"/>
                  </a:cubicBezTo>
                  <a:cubicBezTo>
                    <a:pt x="210770" y="224140"/>
                    <a:pt x="216144" y="224301"/>
                    <a:pt x="219557" y="221054"/>
                  </a:cubicBezTo>
                  <a:cubicBezTo>
                    <a:pt x="219679" y="220938"/>
                    <a:pt x="219798" y="220818"/>
                    <a:pt x="219913" y="220694"/>
                  </a:cubicBezTo>
                  <a:cubicBezTo>
                    <a:pt x="225745" y="213626"/>
                    <a:pt x="234387" y="209542"/>
                    <a:pt x="243499" y="209550"/>
                  </a:cubicBezTo>
                  <a:lnTo>
                    <a:pt x="283029" y="209550"/>
                  </a:lnTo>
                  <a:cubicBezTo>
                    <a:pt x="300118" y="209707"/>
                    <a:pt x="313846" y="223820"/>
                    <a:pt x="313691" y="241074"/>
                  </a:cubicBezTo>
                  <a:cubicBezTo>
                    <a:pt x="313691" y="241107"/>
                    <a:pt x="313690" y="241140"/>
                    <a:pt x="313690" y="241173"/>
                  </a:cubicBezTo>
                  <a:close/>
                </a:path>
              </a:pathLst>
            </a:custGeom>
            <a:solidFill>
              <a:schemeClr val="bg1"/>
            </a:solidFill>
            <a:ln w="92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047750" y="367371"/>
            <a:ext cx="3810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Integration into Operation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6076" y="821552"/>
            <a:ext cx="8019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Lean Leader Lead the dedicated PEOPLE (vital view)</a:t>
            </a:r>
          </a:p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drive employee (All) continuously with Lean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162" y="5584875"/>
            <a:ext cx="10772466" cy="323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62596" y="1893682"/>
            <a:ext cx="8095804" cy="3698320"/>
          </a:xfrm>
          <a:prstGeom prst="rect">
            <a:avLst/>
          </a:prstGeom>
          <a:solidFill>
            <a:srgbClr val="19A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253554" y="2344116"/>
            <a:ext cx="7513888" cy="3254652"/>
            <a:chOff x="1962597" y="2146116"/>
            <a:chExt cx="8007595" cy="3698320"/>
          </a:xfrm>
        </p:grpSpPr>
        <p:sp>
          <p:nvSpPr>
            <p:cNvPr id="18" name="Rectangle 17"/>
            <p:cNvSpPr/>
            <p:nvPr/>
          </p:nvSpPr>
          <p:spPr>
            <a:xfrm>
              <a:off x="1962597" y="2146116"/>
              <a:ext cx="8007595" cy="36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439413" y="2705473"/>
              <a:ext cx="1420838" cy="135049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rgbClr val="19A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337070" y="4142534"/>
              <a:ext cx="1420838" cy="135049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rgbClr val="19A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769160" y="2602147"/>
              <a:ext cx="1420838" cy="135049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19A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100881" y="3862078"/>
              <a:ext cx="1420838" cy="135049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19AF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074435" y="5568336"/>
            <a:ext cx="2084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Condition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67188" y="3910587"/>
            <a:ext cx="1145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JDI Approach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39317" y="1948884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Management approach for managing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32697" y="3955306"/>
            <a:ext cx="1087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6S Approach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64092" y="5243110"/>
            <a:ext cx="121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TPM Approach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271239" y="3854223"/>
            <a:ext cx="1200970" cy="276999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Are Here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03834" y="5028523"/>
            <a:ext cx="1033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3-1-3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462035" y="1446003"/>
            <a:ext cx="108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174098" y="2377025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Activities Performance </a:t>
            </a:r>
          </a:p>
        </p:txBody>
      </p:sp>
    </p:spTree>
    <p:extLst>
      <p:ext uri="{BB962C8B-B14F-4D97-AF65-F5344CB8AC3E}">
        <p14:creationId xmlns:p14="http://schemas.microsoft.com/office/powerpoint/2010/main" val="2417613977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0FBC8-A604-4BD9-8BEA-946D439995B4}"/>
              </a:ext>
            </a:extLst>
          </p:cNvPr>
          <p:cNvSpPr txBox="1"/>
          <p:nvPr/>
        </p:nvSpPr>
        <p:spPr>
          <a:xfrm>
            <a:off x="977657" y="316845"/>
            <a:ext cx="6105378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9FBE-C87A-4D65-B6B2-5F9196853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22" y="965579"/>
            <a:ext cx="9416955" cy="49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1291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A6D35C-FBB0-4670-9A9E-E2E90AC394D8}"/>
              </a:ext>
            </a:extLst>
          </p:cNvPr>
          <p:cNvSpPr txBox="1"/>
          <p:nvPr/>
        </p:nvSpPr>
        <p:spPr>
          <a:xfrm>
            <a:off x="4772025" y="686571"/>
            <a:ext cx="3155950" cy="410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3+1+3</a:t>
            </a:r>
            <a:endParaRPr lang="en-US" sz="2000" dirty="0">
              <a:solidFill>
                <a:srgbClr val="19756C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95F20-84F8-4668-A561-528B6A87E32B}"/>
              </a:ext>
            </a:extLst>
          </p:cNvPr>
          <p:cNvSpPr txBox="1"/>
          <p:nvPr/>
        </p:nvSpPr>
        <p:spPr>
          <a:xfrm>
            <a:off x="1778000" y="5346700"/>
            <a:ext cx="2921000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 Kaizen Activity</a:t>
            </a:r>
            <a:endParaRPr lang="en-US" sz="20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9B797-0B69-480B-A660-745840E304D3}"/>
              </a:ext>
            </a:extLst>
          </p:cNvPr>
          <p:cNvSpPr txBox="1"/>
          <p:nvPr/>
        </p:nvSpPr>
        <p:spPr>
          <a:xfrm>
            <a:off x="6858000" y="2478575"/>
            <a:ext cx="5067299" cy="2297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customer demand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Decide project title and scope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 compatible person as team member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up baseline and target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Genba</a:t>
            </a: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Observation, historical data analysis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Fishbone for understanding current situation and abnormality 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Preparation of material, resource for trail 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data for support problem hypothesis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1D2C6A-8685-4EBE-A292-8CCB52CDFEA2}"/>
              </a:ext>
            </a:extLst>
          </p:cNvPr>
          <p:cNvGrpSpPr/>
          <p:nvPr/>
        </p:nvGrpSpPr>
        <p:grpSpPr>
          <a:xfrm>
            <a:off x="6858000" y="1939853"/>
            <a:ext cx="4927600" cy="409647"/>
            <a:chOff x="6565900" y="1939853"/>
            <a:chExt cx="4927600" cy="4096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D3C48B-B137-42A5-86B0-C075BD9B7749}"/>
                </a:ext>
              </a:extLst>
            </p:cNvPr>
            <p:cNvSpPr/>
            <p:nvPr/>
          </p:nvSpPr>
          <p:spPr>
            <a:xfrm>
              <a:off x="6705600" y="1955800"/>
              <a:ext cx="4787900" cy="3683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73C76E-5185-4B3A-BE37-B96DA9C98E79}"/>
                </a:ext>
              </a:extLst>
            </p:cNvPr>
            <p:cNvSpPr txBox="1"/>
            <p:nvPr/>
          </p:nvSpPr>
          <p:spPr>
            <a:xfrm>
              <a:off x="7178675" y="1993130"/>
              <a:ext cx="2159000" cy="315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IN" sz="14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A3 preparation</a:t>
              </a:r>
              <a:endPara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290066-638F-4B4F-B1CD-1ED395DA5FCF}"/>
                </a:ext>
              </a:extLst>
            </p:cNvPr>
            <p:cNvSpPr/>
            <p:nvPr/>
          </p:nvSpPr>
          <p:spPr>
            <a:xfrm>
              <a:off x="6565900" y="1939853"/>
              <a:ext cx="612775" cy="409647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C6581-B6AE-4118-BDE8-3E3F40F59AF8}"/>
                </a:ext>
              </a:extLst>
            </p:cNvPr>
            <p:cNvSpPr txBox="1"/>
            <p:nvPr/>
          </p:nvSpPr>
          <p:spPr>
            <a:xfrm>
              <a:off x="6705600" y="19485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FF4438-85EB-49C5-A554-5941F14BB62A}"/>
              </a:ext>
            </a:extLst>
          </p:cNvPr>
          <p:cNvGrpSpPr/>
          <p:nvPr/>
        </p:nvGrpSpPr>
        <p:grpSpPr>
          <a:xfrm>
            <a:off x="6858000" y="4937053"/>
            <a:ext cx="4927600" cy="409647"/>
            <a:chOff x="6565900" y="1939853"/>
            <a:chExt cx="4927600" cy="40964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35814F-DF3A-4CE4-AFF7-913EDBA92F94}"/>
                </a:ext>
              </a:extLst>
            </p:cNvPr>
            <p:cNvSpPr/>
            <p:nvPr/>
          </p:nvSpPr>
          <p:spPr>
            <a:xfrm>
              <a:off x="6705600" y="1955800"/>
              <a:ext cx="4787900" cy="3683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17809E-218C-450A-9565-001939291D4D}"/>
                </a:ext>
              </a:extLst>
            </p:cNvPr>
            <p:cNvSpPr txBox="1"/>
            <p:nvPr/>
          </p:nvSpPr>
          <p:spPr>
            <a:xfrm>
              <a:off x="7178675" y="1993130"/>
              <a:ext cx="2159000" cy="315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IN" sz="14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LEAN awareness training</a:t>
              </a:r>
              <a:endPara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25DEB5-7C4D-45EA-BCBA-F2AD4EA87821}"/>
                </a:ext>
              </a:extLst>
            </p:cNvPr>
            <p:cNvSpPr/>
            <p:nvPr/>
          </p:nvSpPr>
          <p:spPr>
            <a:xfrm>
              <a:off x="6565900" y="1939853"/>
              <a:ext cx="612775" cy="409647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2A3FCC-C88C-4B1D-9D83-E5F9211F766E}"/>
                </a:ext>
              </a:extLst>
            </p:cNvPr>
            <p:cNvSpPr txBox="1"/>
            <p:nvPr/>
          </p:nvSpPr>
          <p:spPr>
            <a:xfrm>
              <a:off x="6705600" y="19485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3D2BEA-F206-4349-AC90-2BDEB172AFF7}"/>
              </a:ext>
            </a:extLst>
          </p:cNvPr>
          <p:cNvGrpSpPr/>
          <p:nvPr/>
        </p:nvGrpSpPr>
        <p:grpSpPr>
          <a:xfrm>
            <a:off x="6858000" y="5614269"/>
            <a:ext cx="5067299" cy="409647"/>
            <a:chOff x="6565900" y="1939853"/>
            <a:chExt cx="5067299" cy="40964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70781A-DE64-4CBF-81C6-5186E05ED9AF}"/>
                </a:ext>
              </a:extLst>
            </p:cNvPr>
            <p:cNvSpPr/>
            <p:nvPr/>
          </p:nvSpPr>
          <p:spPr>
            <a:xfrm>
              <a:off x="6705600" y="1955800"/>
              <a:ext cx="4787900" cy="3683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8DCA5E-777D-4AE5-B3D1-FDD2CA40D151}"/>
                </a:ext>
              </a:extLst>
            </p:cNvPr>
            <p:cNvSpPr txBox="1"/>
            <p:nvPr/>
          </p:nvSpPr>
          <p:spPr>
            <a:xfrm>
              <a:off x="7178674" y="1993130"/>
              <a:ext cx="4454525" cy="315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4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Kaizen Leader, Co-leader Enhancement (if applicable)</a:t>
              </a:r>
              <a:endPara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808DD7-12A2-46B5-A9A1-CBBE024A2525}"/>
                </a:ext>
              </a:extLst>
            </p:cNvPr>
            <p:cNvSpPr/>
            <p:nvPr/>
          </p:nvSpPr>
          <p:spPr>
            <a:xfrm>
              <a:off x="6565900" y="1939853"/>
              <a:ext cx="612775" cy="409647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F5E12B-5911-44AF-8ABE-1796AA575195}"/>
                </a:ext>
              </a:extLst>
            </p:cNvPr>
            <p:cNvSpPr txBox="1"/>
            <p:nvPr/>
          </p:nvSpPr>
          <p:spPr>
            <a:xfrm>
              <a:off x="6705600" y="19485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909CA60-F02D-4045-8064-8B45DDD2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67030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8012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A6D35C-FBB0-4670-9A9E-E2E90AC394D8}"/>
              </a:ext>
            </a:extLst>
          </p:cNvPr>
          <p:cNvSpPr txBox="1"/>
          <p:nvPr/>
        </p:nvSpPr>
        <p:spPr>
          <a:xfrm>
            <a:off x="4772025" y="686571"/>
            <a:ext cx="3155950" cy="537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8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3+1+3</a:t>
            </a:r>
            <a:endParaRPr lang="en-US" sz="2800" dirty="0">
              <a:solidFill>
                <a:srgbClr val="19756C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95F20-84F8-4668-A561-528B6A87E32B}"/>
              </a:ext>
            </a:extLst>
          </p:cNvPr>
          <p:cNvSpPr txBox="1"/>
          <p:nvPr/>
        </p:nvSpPr>
        <p:spPr>
          <a:xfrm>
            <a:off x="1671067" y="5315055"/>
            <a:ext cx="292100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 Kaizen Out Put</a:t>
            </a:r>
            <a:endParaRPr lang="en-US" sz="18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ADAD9-9941-47FB-9669-DE3C80D1E99A}"/>
              </a:ext>
            </a:extLst>
          </p:cNvPr>
          <p:cNvGrpSpPr/>
          <p:nvPr/>
        </p:nvGrpSpPr>
        <p:grpSpPr>
          <a:xfrm>
            <a:off x="6428233" y="1976695"/>
            <a:ext cx="5585969" cy="3338360"/>
            <a:chOff x="6440931" y="2172775"/>
            <a:chExt cx="5585969" cy="27548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D3C48B-B137-42A5-86B0-C075BD9B7749}"/>
                </a:ext>
              </a:extLst>
            </p:cNvPr>
            <p:cNvSpPr/>
            <p:nvPr/>
          </p:nvSpPr>
          <p:spPr>
            <a:xfrm>
              <a:off x="6515102" y="2195391"/>
              <a:ext cx="5511798" cy="5223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290066-638F-4B4F-B1CD-1ED395DA5FCF}"/>
                </a:ext>
              </a:extLst>
            </p:cNvPr>
            <p:cNvSpPr/>
            <p:nvPr/>
          </p:nvSpPr>
          <p:spPr>
            <a:xfrm>
              <a:off x="6440931" y="2172775"/>
              <a:ext cx="358678" cy="580958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48EC2D-5784-4ECC-8818-E69A34ED0E19}"/>
                </a:ext>
              </a:extLst>
            </p:cNvPr>
            <p:cNvSpPr/>
            <p:nvPr/>
          </p:nvSpPr>
          <p:spPr>
            <a:xfrm>
              <a:off x="6515102" y="2889857"/>
              <a:ext cx="5511798" cy="5223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1A0E7C-9A94-4F65-BDEF-3C6A98D0C055}"/>
                </a:ext>
              </a:extLst>
            </p:cNvPr>
            <p:cNvSpPr/>
            <p:nvPr/>
          </p:nvSpPr>
          <p:spPr>
            <a:xfrm>
              <a:off x="6440931" y="2867241"/>
              <a:ext cx="358678" cy="580958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2A91E5-9366-4ACA-9D1F-5D3D2FAD14CC}"/>
                </a:ext>
              </a:extLst>
            </p:cNvPr>
            <p:cNvSpPr/>
            <p:nvPr/>
          </p:nvSpPr>
          <p:spPr>
            <a:xfrm>
              <a:off x="6515102" y="3628808"/>
              <a:ext cx="5511798" cy="5223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382BC3-1A84-4A6B-AC35-E1528B9521F4}"/>
                </a:ext>
              </a:extLst>
            </p:cNvPr>
            <p:cNvSpPr/>
            <p:nvPr/>
          </p:nvSpPr>
          <p:spPr>
            <a:xfrm>
              <a:off x="6440931" y="3606192"/>
              <a:ext cx="358678" cy="580958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CB64DB-0195-4729-9425-277AF6587249}"/>
                </a:ext>
              </a:extLst>
            </p:cNvPr>
            <p:cNvSpPr/>
            <p:nvPr/>
          </p:nvSpPr>
          <p:spPr>
            <a:xfrm>
              <a:off x="6515102" y="4369258"/>
              <a:ext cx="5511798" cy="5223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BFE550D-9261-42CC-9527-B5CFDDF8F750}"/>
                </a:ext>
              </a:extLst>
            </p:cNvPr>
            <p:cNvSpPr/>
            <p:nvPr/>
          </p:nvSpPr>
          <p:spPr>
            <a:xfrm>
              <a:off x="6440931" y="4346642"/>
              <a:ext cx="358678" cy="580958"/>
            </a:xfrm>
            <a:prstGeom prst="rect">
              <a:avLst/>
            </a:prstGeom>
            <a:solidFill>
              <a:srgbClr val="197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999F210-143D-4A4B-BD9B-05121F9C126A}"/>
              </a:ext>
            </a:extLst>
          </p:cNvPr>
          <p:cNvSpPr txBox="1"/>
          <p:nvPr/>
        </p:nvSpPr>
        <p:spPr>
          <a:xfrm>
            <a:off x="6861082" y="2290966"/>
            <a:ext cx="5260630" cy="315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Educated members for LEAN implementation 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03ABAE-AFFA-47AC-BCF2-5CA808FE9C0E}"/>
              </a:ext>
            </a:extLst>
          </p:cNvPr>
          <p:cNvSpPr txBox="1"/>
          <p:nvPr/>
        </p:nvSpPr>
        <p:spPr>
          <a:xfrm>
            <a:off x="6861082" y="2947044"/>
            <a:ext cx="5070130" cy="315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A3 form, abnormalities Root Cause and LEAN Solution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8F0CF6-86C4-4DFD-B17D-98DD5FB8217D}"/>
              </a:ext>
            </a:extLst>
          </p:cNvPr>
          <p:cNvSpPr txBox="1"/>
          <p:nvPr/>
        </p:nvSpPr>
        <p:spPr>
          <a:xfrm>
            <a:off x="6861082" y="3763091"/>
            <a:ext cx="526063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Draft A3 submission to Crop BCID &gt;= 10 days before Kaizen opening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EAAAAB-1310-4674-8B0E-E170C41534C8}"/>
              </a:ext>
            </a:extLst>
          </p:cNvPr>
          <p:cNvSpPr txBox="1"/>
          <p:nvPr/>
        </p:nvSpPr>
        <p:spPr>
          <a:xfrm>
            <a:off x="6861082" y="4638443"/>
            <a:ext cx="2428977" cy="315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14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Opening Presentation </a:t>
            </a:r>
            <a:endParaRPr lang="en-US" sz="14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8BF43-AB3C-4612-B5EF-B2D977BEA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64"/>
          <a:stretch/>
        </p:blipFill>
        <p:spPr>
          <a:xfrm>
            <a:off x="744959" y="2388868"/>
            <a:ext cx="4765191" cy="27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06358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6C2B06-77CA-4F0F-8778-16C007361E08}"/>
              </a:ext>
            </a:extLst>
          </p:cNvPr>
          <p:cNvGrpSpPr/>
          <p:nvPr/>
        </p:nvGrpSpPr>
        <p:grpSpPr>
          <a:xfrm>
            <a:off x="6096000" y="1631395"/>
            <a:ext cx="5747657" cy="3595210"/>
            <a:chOff x="5998555" y="1460500"/>
            <a:chExt cx="5820229" cy="46804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6438A2-8EAF-4357-A9C1-A1371E8FDA8E}"/>
                </a:ext>
              </a:extLst>
            </p:cNvPr>
            <p:cNvSpPr/>
            <p:nvPr/>
          </p:nvSpPr>
          <p:spPr>
            <a:xfrm>
              <a:off x="6096000" y="1460500"/>
              <a:ext cx="5664200" cy="3543300"/>
            </a:xfrm>
            <a:prstGeom prst="rect">
              <a:avLst/>
            </a:prstGeom>
            <a:blipFill dpi="0" rotWithShape="0">
              <a:blip r:embed="rId2"/>
              <a:srcRect/>
              <a:stretch>
                <a:fillRect l="-3000" t="-9000" r="-4000" b="-8000"/>
              </a:stretch>
            </a:blipFill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5F51C8-08F8-41C0-9868-C5D8C9737075}"/>
                </a:ext>
              </a:extLst>
            </p:cNvPr>
            <p:cNvSpPr/>
            <p:nvPr/>
          </p:nvSpPr>
          <p:spPr>
            <a:xfrm>
              <a:off x="6096000" y="5003799"/>
              <a:ext cx="5664200" cy="1137200"/>
            </a:xfrm>
            <a:prstGeom prst="rect">
              <a:avLst/>
            </a:prstGeom>
            <a:solidFill>
              <a:srgbClr val="19756C"/>
            </a:solidFill>
            <a:ln>
              <a:solidFill>
                <a:srgbClr val="1975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5FAB31-2D76-4CF9-B337-A41795432527}"/>
                </a:ext>
              </a:extLst>
            </p:cNvPr>
            <p:cNvSpPr txBox="1"/>
            <p:nvPr/>
          </p:nvSpPr>
          <p:spPr>
            <a:xfrm>
              <a:off x="5998555" y="5269944"/>
              <a:ext cx="5820229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4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appropriate pathway will facilitate the Kaizen team – Minimize “trial and error” but systematic planning</a:t>
              </a:r>
              <a:endParaRPr lang="en-US" sz="14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741F46-4680-47FD-8610-421DEE65937C}"/>
              </a:ext>
            </a:extLst>
          </p:cNvPr>
          <p:cNvSpPr txBox="1"/>
          <p:nvPr/>
        </p:nvSpPr>
        <p:spPr>
          <a:xfrm>
            <a:off x="518848" y="2657101"/>
            <a:ext cx="5593573" cy="1663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 thinking (not a solution) what is needed to achieve the Kaizen project target.</a:t>
            </a:r>
            <a:endParaRPr lang="en-US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on kaizen project’s condition / scope </a:t>
            </a:r>
            <a:endParaRPr lang="en-US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575AA-E39C-4A35-88F3-8C2C3B7CE648}"/>
              </a:ext>
            </a:extLst>
          </p:cNvPr>
          <p:cNvSpPr txBox="1"/>
          <p:nvPr/>
        </p:nvSpPr>
        <p:spPr>
          <a:xfrm>
            <a:off x="518849" y="672694"/>
            <a:ext cx="6096000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Deriving the Kaizen project approach </a:t>
            </a:r>
            <a:endParaRPr lang="en-US" sz="2000" b="1" dirty="0">
              <a:solidFill>
                <a:srgbClr val="19756C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34913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3A5FD-A71D-405E-81BD-EA6FEDB9987B}"/>
              </a:ext>
            </a:extLst>
          </p:cNvPr>
          <p:cNvSpPr txBox="1"/>
          <p:nvPr/>
        </p:nvSpPr>
        <p:spPr>
          <a:xfrm>
            <a:off x="2873280" y="2233821"/>
            <a:ext cx="68422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IN" sz="72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Take an Example </a:t>
            </a:r>
            <a:endParaRPr lang="en-US" sz="72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01656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E8C91-58E9-4EF5-B0CF-D8ECB638CD4D}"/>
              </a:ext>
            </a:extLst>
          </p:cNvPr>
          <p:cNvSpPr txBox="1"/>
          <p:nvPr/>
        </p:nvSpPr>
        <p:spPr>
          <a:xfrm>
            <a:off x="1055167" y="334943"/>
            <a:ext cx="10944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IN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STEAM PRODUCTION 55TON /HR @ $N / TON KAIZEN APPROACH FOCUS </a:t>
            </a:r>
            <a:endParaRPr lang="en-US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spcBef>
                <a:spcPts val="0"/>
              </a:spcBef>
            </a:pPr>
            <a:r>
              <a:rPr lang="en-IN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(Increase boiler efficiency from N to Y)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62BA2-65EC-4748-A0EB-64C1EE3EA401}"/>
              </a:ext>
            </a:extLst>
          </p:cNvPr>
          <p:cNvGrpSpPr/>
          <p:nvPr/>
        </p:nvGrpSpPr>
        <p:grpSpPr>
          <a:xfrm>
            <a:off x="199926" y="1085450"/>
            <a:ext cx="11556767" cy="4819430"/>
            <a:chOff x="446255" y="1293242"/>
            <a:chExt cx="11556767" cy="48194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C8030B-F30B-43F5-849D-F1583713F5E5}"/>
                </a:ext>
              </a:extLst>
            </p:cNvPr>
            <p:cNvGrpSpPr/>
            <p:nvPr/>
          </p:nvGrpSpPr>
          <p:grpSpPr>
            <a:xfrm>
              <a:off x="794530" y="1293242"/>
              <a:ext cx="10733065" cy="3155682"/>
              <a:chOff x="794530" y="1293242"/>
              <a:chExt cx="10733065" cy="38871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1DEC0D-DC31-47CD-BF44-04721DF87610}"/>
                  </a:ext>
                </a:extLst>
              </p:cNvPr>
              <p:cNvSpPr txBox="1"/>
              <p:nvPr/>
            </p:nvSpPr>
            <p:spPr>
              <a:xfrm>
                <a:off x="9214357" y="1996712"/>
                <a:ext cx="2313238" cy="492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Measurement error validation 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marR="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Steam leakage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E4F6AE-7B52-4626-BB12-C3E6D71B1EC7}"/>
                  </a:ext>
                </a:extLst>
              </p:cNvPr>
              <p:cNvGrpSpPr/>
              <p:nvPr/>
            </p:nvGrpSpPr>
            <p:grpSpPr>
              <a:xfrm>
                <a:off x="794530" y="1293242"/>
                <a:ext cx="9931206" cy="2135758"/>
                <a:chOff x="1308880" y="1309695"/>
                <a:chExt cx="9931206" cy="2135758"/>
              </a:xfrm>
              <a:solidFill>
                <a:srgbClr val="71CACE"/>
              </a:solidFill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7237C92-CC81-4143-9286-C04CF426AC61}"/>
                    </a:ext>
                  </a:extLst>
                </p:cNvPr>
                <p:cNvSpPr/>
                <p:nvPr/>
              </p:nvSpPr>
              <p:spPr>
                <a:xfrm>
                  <a:off x="1308880" y="1992085"/>
                  <a:ext cx="1371600" cy="95550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672910E-CE6D-424F-99E3-0DB62AA4BF79}"/>
                    </a:ext>
                  </a:extLst>
                </p:cNvPr>
                <p:cNvSpPr/>
                <p:nvPr/>
              </p:nvSpPr>
              <p:spPr>
                <a:xfrm>
                  <a:off x="3020201" y="1973313"/>
                  <a:ext cx="1371600" cy="95550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773B5FC-84E8-4AB8-ABEF-92191D5F39E0}"/>
                    </a:ext>
                  </a:extLst>
                </p:cNvPr>
                <p:cNvSpPr/>
                <p:nvPr/>
              </p:nvSpPr>
              <p:spPr>
                <a:xfrm>
                  <a:off x="4821869" y="1973313"/>
                  <a:ext cx="1371600" cy="95550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E924A7E-72EC-4801-9639-D1A195228518}"/>
                    </a:ext>
                  </a:extLst>
                </p:cNvPr>
                <p:cNvSpPr/>
                <p:nvPr/>
              </p:nvSpPr>
              <p:spPr>
                <a:xfrm>
                  <a:off x="6682840" y="1309695"/>
                  <a:ext cx="2754000" cy="102993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6A6CBBF-E921-4644-874D-D9135CA81890}"/>
                    </a:ext>
                  </a:extLst>
                </p:cNvPr>
                <p:cNvSpPr/>
                <p:nvPr/>
              </p:nvSpPr>
              <p:spPr>
                <a:xfrm>
                  <a:off x="6667961" y="2778763"/>
                  <a:ext cx="2754000" cy="6666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3E0CBF5-28B7-4F90-A9A5-AB808153599D}"/>
                    </a:ext>
                  </a:extLst>
                </p:cNvPr>
                <p:cNvSpPr/>
                <p:nvPr/>
              </p:nvSpPr>
              <p:spPr>
                <a:xfrm>
                  <a:off x="9803504" y="1325395"/>
                  <a:ext cx="1436582" cy="6666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3655758-5C37-45BC-B155-DA9DFF127D2F}"/>
                    </a:ext>
                  </a:extLst>
                </p:cNvPr>
                <p:cNvSpPr/>
                <p:nvPr/>
              </p:nvSpPr>
              <p:spPr>
                <a:xfrm>
                  <a:off x="9803504" y="2778763"/>
                  <a:ext cx="1436582" cy="6666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C32CB4-71DE-4E06-9BC1-CFEAC6B239C0}"/>
                  </a:ext>
                </a:extLst>
              </p:cNvPr>
              <p:cNvSpPr txBox="1"/>
              <p:nvPr/>
            </p:nvSpPr>
            <p:spPr>
              <a:xfrm>
                <a:off x="817473" y="2036539"/>
                <a:ext cx="1371600" cy="492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0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Incoming material condition </a:t>
                </a:r>
                <a:endParaRPr lang="en-US" sz="10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D0D694-2C8E-4653-BE14-F7F19EBB69FD}"/>
                  </a:ext>
                </a:extLst>
              </p:cNvPr>
              <p:cNvSpPr txBox="1"/>
              <p:nvPr/>
            </p:nvSpPr>
            <p:spPr>
              <a:xfrm>
                <a:off x="2552363" y="2172413"/>
                <a:ext cx="1285355" cy="52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Preparation condition </a:t>
                </a:r>
                <a:endParaRPr lang="en-US" sz="10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04D8C3-4188-484B-B02E-1B9F8385A351}"/>
                  </a:ext>
                </a:extLst>
              </p:cNvPr>
              <p:cNvSpPr txBox="1"/>
              <p:nvPr/>
            </p:nvSpPr>
            <p:spPr>
              <a:xfrm>
                <a:off x="4235936" y="1972505"/>
                <a:ext cx="1509118" cy="745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SI, Biomass boiler efficiency inadequate </a:t>
                </a:r>
                <a:endParaRPr lang="en-US" sz="10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1DFA51-EC18-4754-B9F3-908DEEC21D6F}"/>
                  </a:ext>
                </a:extLst>
              </p:cNvPr>
              <p:cNvSpPr txBox="1"/>
              <p:nvPr/>
            </p:nvSpPr>
            <p:spPr>
              <a:xfrm>
                <a:off x="6216619" y="1378992"/>
                <a:ext cx="2573508" cy="745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Steam supply to PM machine 55ton /hr at $N / ton (in term of volume and Quality) </a:t>
                </a:r>
                <a:endParaRPr lang="en-US" sz="10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3C8511-B0EB-43B8-8974-75959008C603}"/>
                  </a:ext>
                </a:extLst>
              </p:cNvPr>
              <p:cNvSpPr txBox="1"/>
              <p:nvPr/>
            </p:nvSpPr>
            <p:spPr>
              <a:xfrm>
                <a:off x="9289154" y="1394494"/>
                <a:ext cx="1436582" cy="52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Customer receive amount</a:t>
                </a:r>
                <a:endParaRPr lang="en-US" sz="10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59B033-67B9-4ED0-8150-54C4E5A49762}"/>
                  </a:ext>
                </a:extLst>
              </p:cNvPr>
              <p:cNvSpPr txBox="1"/>
              <p:nvPr/>
            </p:nvSpPr>
            <p:spPr>
              <a:xfrm>
                <a:off x="6596933" y="2960535"/>
                <a:ext cx="1897114" cy="30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 err="1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Odor</a:t>
                </a:r>
                <a:r>
                  <a:rPr lang="en-IN" sz="1000" b="1" dirty="0">
                    <a:solidFill>
                      <a:schemeClr val="bg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Particle  release  </a:t>
                </a:r>
                <a:endParaRPr lang="en-US" sz="10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FFC999D-D3DF-42A7-8AE6-93C3F902392D}"/>
                  </a:ext>
                </a:extLst>
              </p:cNvPr>
              <p:cNvCxnSpPr/>
              <p:nvPr/>
            </p:nvCxnSpPr>
            <p:spPr>
              <a:xfrm>
                <a:off x="2228806" y="2420205"/>
                <a:ext cx="323557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D7803FC-2DA5-40B9-ABDE-EB9D8528E572}"/>
                  </a:ext>
                </a:extLst>
              </p:cNvPr>
              <p:cNvCxnSpPr/>
              <p:nvPr/>
            </p:nvCxnSpPr>
            <p:spPr>
              <a:xfrm>
                <a:off x="3939393" y="2453384"/>
                <a:ext cx="323557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1F5A06D-41EA-4FA5-A462-F311D55D930A}"/>
                  </a:ext>
                </a:extLst>
              </p:cNvPr>
              <p:cNvGrpSpPr/>
              <p:nvPr/>
            </p:nvGrpSpPr>
            <p:grpSpPr>
              <a:xfrm>
                <a:off x="4985656" y="1624941"/>
                <a:ext cx="1157969" cy="308850"/>
                <a:chOff x="5500006" y="1641394"/>
                <a:chExt cx="1157969" cy="30885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2C7EEA6-999E-49C4-A6DF-C15F738E0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19056" y="1641394"/>
                  <a:ext cx="0" cy="30885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8C8E953-AC7D-4995-B3C9-D5A805F0B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0006" y="1642019"/>
                  <a:ext cx="1157969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B7A5004-1A66-4188-BB45-90E7A7F4F10E}"/>
                  </a:ext>
                </a:extLst>
              </p:cNvPr>
              <p:cNvGrpSpPr/>
              <p:nvPr/>
            </p:nvGrpSpPr>
            <p:grpSpPr>
              <a:xfrm flipV="1">
                <a:off x="4987396" y="2963048"/>
                <a:ext cx="1157969" cy="308850"/>
                <a:chOff x="5461906" y="1641394"/>
                <a:chExt cx="1157969" cy="308850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862584B-0D17-4A10-B9E0-F2F728C8A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80956" y="1641394"/>
                  <a:ext cx="0" cy="30885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41AAB99-3AD7-4BDA-B0E0-6102BF350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1906" y="1642019"/>
                  <a:ext cx="1157969" cy="0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5280DF5-22E2-4087-BFD5-424F1C214703}"/>
                  </a:ext>
                </a:extLst>
              </p:cNvPr>
              <p:cNvCxnSpPr/>
              <p:nvPr/>
            </p:nvCxnSpPr>
            <p:spPr>
              <a:xfrm>
                <a:off x="8965597" y="1642286"/>
                <a:ext cx="323557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2CC63FD-8DC2-42BE-A24A-C27858D0B0D8}"/>
                  </a:ext>
                </a:extLst>
              </p:cNvPr>
              <p:cNvCxnSpPr/>
              <p:nvPr/>
            </p:nvCxnSpPr>
            <p:spPr>
              <a:xfrm>
                <a:off x="8929922" y="3071783"/>
                <a:ext cx="323557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825CFC-20AB-4137-B0AF-E1B87A20D669}"/>
                  </a:ext>
                </a:extLst>
              </p:cNvPr>
              <p:cNvSpPr txBox="1"/>
              <p:nvPr/>
            </p:nvSpPr>
            <p:spPr>
              <a:xfrm>
                <a:off x="9275790" y="2934617"/>
                <a:ext cx="1436582" cy="30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Public reaction </a:t>
                </a:r>
                <a:endParaRPr lang="en-US" sz="10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D4A010-8C9B-4386-8CE8-5A550DF52770}"/>
                  </a:ext>
                </a:extLst>
              </p:cNvPr>
              <p:cNvSpPr txBox="1"/>
              <p:nvPr/>
            </p:nvSpPr>
            <p:spPr>
              <a:xfrm>
                <a:off x="9030131" y="3490895"/>
                <a:ext cx="1927900" cy="30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indent="-17145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IN" sz="1000" b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Technical control </a:t>
                </a:r>
                <a:endParaRPr lang="en-US" sz="10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76AD50-CA0F-445E-B54E-0FC99412CF39}"/>
                  </a:ext>
                </a:extLst>
              </p:cNvPr>
              <p:cNvSpPr txBox="1"/>
              <p:nvPr/>
            </p:nvSpPr>
            <p:spPr>
              <a:xfrm>
                <a:off x="817473" y="3115379"/>
                <a:ext cx="1223889" cy="963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What are the quality spec and what are the control to setup 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99EEB4-E9B4-4744-8372-BC35515C183D}"/>
                  </a:ext>
                </a:extLst>
              </p:cNvPr>
              <p:cNvSpPr txBox="1"/>
              <p:nvPr/>
            </p:nvSpPr>
            <p:spPr>
              <a:xfrm>
                <a:off x="2182059" y="3182315"/>
                <a:ext cx="1785780" cy="1181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dirty="0" err="1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Genba</a:t>
                </a: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observation method of preparation. what are the specification and what are the deviation need to be improve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0A12BE-024B-40DE-A0B1-BA3DA2844B28}"/>
                  </a:ext>
                </a:extLst>
              </p:cNvPr>
              <p:cNvSpPr txBox="1"/>
              <p:nvPr/>
            </p:nvSpPr>
            <p:spPr>
              <a:xfrm>
                <a:off x="2183927" y="4652695"/>
                <a:ext cx="1785780" cy="52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 the material been feed into boiler?</a:t>
                </a:r>
                <a:endParaRPr lang="en-US" sz="10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46FF8DF-DF29-42D8-ADD0-9B2B691D35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40834" y="4539135"/>
                <a:ext cx="323556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62080A-FED0-46AC-9522-A41508CF2F35}"/>
                </a:ext>
              </a:extLst>
            </p:cNvPr>
            <p:cNvSpPr txBox="1"/>
            <p:nvPr/>
          </p:nvSpPr>
          <p:spPr>
            <a:xfrm>
              <a:off x="1796754" y="4646729"/>
              <a:ext cx="2439182" cy="605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b="1" dirty="0" err="1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Genba</a:t>
              </a:r>
              <a:r>
                <a:rPr lang="en-IN" sz="10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analysis to observe What are the deviation against standard and hidden MUDA *</a:t>
              </a:r>
              <a:endParaRPr lang="en-US" sz="1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13D0F8-CD3F-4957-86A6-4415E12E32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276" y="4556997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ED6F3-4D9B-48A7-9976-ED5C7EAD47E6}"/>
                </a:ext>
              </a:extLst>
            </p:cNvPr>
            <p:cNvSpPr txBox="1"/>
            <p:nvPr/>
          </p:nvSpPr>
          <p:spPr>
            <a:xfrm>
              <a:off x="2046481" y="5466341"/>
              <a:ext cx="2056935" cy="64633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200" dirty="0" err="1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KaiZEN</a:t>
              </a:r>
              <a:r>
                <a:rPr lang="en-IN" sz="12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efforts changes on the process, method , design , system </a:t>
              </a:r>
              <a:endParaRPr lang="en-US" sz="12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A82715-BE2B-4CA7-BA25-CACED0120C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71276" y="5340522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3AEA7E-650A-40F8-89F9-742E847DE4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39940" y="3993026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C7A69A-3D92-47CD-9ED8-E68B2C7EBBE9}"/>
                </a:ext>
              </a:extLst>
            </p:cNvPr>
            <p:cNvSpPr txBox="1"/>
            <p:nvPr/>
          </p:nvSpPr>
          <p:spPr>
            <a:xfrm>
              <a:off x="4538652" y="3037731"/>
              <a:ext cx="1933575" cy="782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 burning parameter setting , material burning composition ratio and what are the control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4AE95B-5F12-409E-A19B-87D1598BF58C}"/>
                </a:ext>
              </a:extLst>
            </p:cNvPr>
            <p:cNvCxnSpPr/>
            <p:nvPr/>
          </p:nvCxnSpPr>
          <p:spPr>
            <a:xfrm>
              <a:off x="5067888" y="4162989"/>
              <a:ext cx="18288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D0145B-F9D3-41EA-85CD-C96AAA6B75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61953" y="4294325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EE304B-980F-4C99-ABDB-405AE5A12E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6847" y="4294325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C36642-3DA7-4188-B738-C712DD0280A7}"/>
                </a:ext>
              </a:extLst>
            </p:cNvPr>
            <p:cNvSpPr txBox="1"/>
            <p:nvPr/>
          </p:nvSpPr>
          <p:spPr>
            <a:xfrm>
              <a:off x="4398550" y="4425758"/>
              <a:ext cx="1583738" cy="605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 Benchmarking against boiler design efficiency?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723625-AA6A-4E3E-BF43-3D0B02EC1414}"/>
                </a:ext>
              </a:extLst>
            </p:cNvPr>
            <p:cNvSpPr txBox="1"/>
            <p:nvPr/>
          </p:nvSpPr>
          <p:spPr>
            <a:xfrm>
              <a:off x="6302856" y="4425661"/>
              <a:ext cx="1073403" cy="605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WHAT are the equipment condition?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330145-48DE-4649-B381-6CF5D9A93A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11390" y="5189366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A4B20B-426C-453F-8927-D7BC358FAB1B}"/>
                </a:ext>
              </a:extLst>
            </p:cNvPr>
            <p:cNvSpPr txBox="1"/>
            <p:nvPr/>
          </p:nvSpPr>
          <p:spPr>
            <a:xfrm>
              <a:off x="4358744" y="5265004"/>
              <a:ext cx="3567753" cy="251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History data analysis identify the optimum setting condition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421CDE-FD3C-476B-9EB9-7DA39196E968}"/>
                </a:ext>
              </a:extLst>
            </p:cNvPr>
            <p:cNvSpPr txBox="1"/>
            <p:nvPr/>
          </p:nvSpPr>
          <p:spPr>
            <a:xfrm>
              <a:off x="4358743" y="5624239"/>
              <a:ext cx="3567753" cy="251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Trial run to be plan for KAIZEN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BEF6C8-5584-4ACA-B4B1-DAEBF3F850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30440" y="5597677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FE146A-789D-4B05-8EBF-DBBA6F7C682E}"/>
                </a:ext>
              </a:extLst>
            </p:cNvPr>
            <p:cNvCxnSpPr>
              <a:cxnSpLocks/>
            </p:cNvCxnSpPr>
            <p:nvPr/>
          </p:nvCxnSpPr>
          <p:spPr>
            <a:xfrm>
              <a:off x="4101171" y="5959097"/>
              <a:ext cx="4033179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A9EBC-3362-4805-B25B-FCFBEB905D5D}"/>
                </a:ext>
              </a:extLst>
            </p:cNvPr>
            <p:cNvSpPr txBox="1"/>
            <p:nvPr/>
          </p:nvSpPr>
          <p:spPr>
            <a:xfrm>
              <a:off x="8060948" y="3566270"/>
              <a:ext cx="3560532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4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 </a:t>
              </a:r>
              <a:r>
                <a:rPr lang="en-IN" sz="1400" b="1" dirty="0" err="1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</a:t>
              </a:r>
              <a:r>
                <a:rPr lang="en-IN" sz="14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analysis on  WHAT  been identify (FACT, not perception )</a:t>
              </a:r>
              <a:endParaRPr lang="en-US" sz="14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30A9EB-5AEC-4274-9634-99B68BA2E91C}"/>
                </a:ext>
              </a:extLst>
            </p:cNvPr>
            <p:cNvSpPr txBox="1"/>
            <p:nvPr/>
          </p:nvSpPr>
          <p:spPr>
            <a:xfrm>
              <a:off x="8039727" y="4539532"/>
              <a:ext cx="3560532" cy="325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400" b="1" dirty="0">
                  <a:solidFill>
                    <a:srgbClr val="44444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  <a:r>
                <a:rPr lang="en-IN" sz="1400" b="1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EAN approach solution idea </a:t>
              </a:r>
              <a:endParaRPr lang="en-US" sz="14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922C2-2028-42E4-998C-24BAC3808A0C}"/>
                </a:ext>
              </a:extLst>
            </p:cNvPr>
            <p:cNvSpPr txBox="1"/>
            <p:nvPr/>
          </p:nvSpPr>
          <p:spPr>
            <a:xfrm>
              <a:off x="8134350" y="5356636"/>
              <a:ext cx="3560532" cy="710707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Kaizen week –week of action execution </a:t>
              </a:r>
              <a:endParaRPr lang="en-US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5F29E6-0712-4392-A4FE-F611B1E893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78540" y="4374026"/>
              <a:ext cx="26267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59C2E0-4076-4152-A8AA-6B1F8A06B8B7}"/>
                </a:ext>
              </a:extLst>
            </p:cNvPr>
            <p:cNvGrpSpPr/>
            <p:nvPr/>
          </p:nvGrpSpPr>
          <p:grpSpPr>
            <a:xfrm>
              <a:off x="10725736" y="2719965"/>
              <a:ext cx="1153298" cy="3034780"/>
              <a:chOff x="10725736" y="2719965"/>
              <a:chExt cx="1153298" cy="303478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B673BE8-E869-4BEA-BEEA-E792C1F602AD}"/>
                  </a:ext>
                </a:extLst>
              </p:cNvPr>
              <p:cNvCxnSpPr/>
              <p:nvPr/>
            </p:nvCxnSpPr>
            <p:spPr>
              <a:xfrm>
                <a:off x="11593284" y="5754745"/>
                <a:ext cx="28575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BAAF27-CECF-4E3E-A8F6-B3C689951B3C}"/>
                  </a:ext>
                </a:extLst>
              </p:cNvPr>
              <p:cNvCxnSpPr/>
              <p:nvPr/>
            </p:nvCxnSpPr>
            <p:spPr>
              <a:xfrm flipV="1">
                <a:off x="11879034" y="2733879"/>
                <a:ext cx="0" cy="301752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677B492-FF66-4821-9CE1-DFFEC2619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5736" y="2719965"/>
                <a:ext cx="1153298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57D91A6-9FA2-48EF-8D9B-D9FE2112E1DA}"/>
                </a:ext>
              </a:extLst>
            </p:cNvPr>
            <p:cNvGrpSpPr/>
            <p:nvPr/>
          </p:nvGrpSpPr>
          <p:grpSpPr>
            <a:xfrm>
              <a:off x="10759089" y="1576605"/>
              <a:ext cx="1243933" cy="4341052"/>
              <a:chOff x="10725736" y="2719965"/>
              <a:chExt cx="1153298" cy="303355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C881BA2-73C4-4499-A021-EF854CB36CBF}"/>
                  </a:ext>
                </a:extLst>
              </p:cNvPr>
              <p:cNvCxnSpPr/>
              <p:nvPr/>
            </p:nvCxnSpPr>
            <p:spPr>
              <a:xfrm>
                <a:off x="11593284" y="5753523"/>
                <a:ext cx="285750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45AFFF8-6DE3-489D-9E7F-A8968875F160}"/>
                  </a:ext>
                </a:extLst>
              </p:cNvPr>
              <p:cNvCxnSpPr/>
              <p:nvPr/>
            </p:nvCxnSpPr>
            <p:spPr>
              <a:xfrm flipV="1">
                <a:off x="11879034" y="2733879"/>
                <a:ext cx="0" cy="301752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DE13889-CCAF-4F39-8A90-50D3C742D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5736" y="2719965"/>
                <a:ext cx="115329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943CED-59FD-4C9B-B52D-248FD8194E39}"/>
                </a:ext>
              </a:extLst>
            </p:cNvPr>
            <p:cNvSpPr txBox="1"/>
            <p:nvPr/>
          </p:nvSpPr>
          <p:spPr>
            <a:xfrm>
              <a:off x="446255" y="4688333"/>
              <a:ext cx="1353826" cy="13927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000" b="1" dirty="0">
                  <a:solidFill>
                    <a:srgbClr val="44444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APPROACH </a:t>
              </a: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rgbClr val="44444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Process flow mapping </a:t>
              </a: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sz="1000" b="1" dirty="0">
                  <a:solidFill>
                    <a:srgbClr val="44444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Post -IT-tab marking (VA,VE,NVA)</a:t>
              </a:r>
              <a:endParaRPr lang="en-US" sz="1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849217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C91128-8504-455B-B831-A26DCDD318B0}"/>
              </a:ext>
            </a:extLst>
          </p:cNvPr>
          <p:cNvSpPr txBox="1"/>
          <p:nvPr/>
        </p:nvSpPr>
        <p:spPr>
          <a:xfrm>
            <a:off x="711200" y="708736"/>
            <a:ext cx="7239000" cy="5201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 aspect in identify abnormalities :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DB712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IN" sz="2000" dirty="0">
                <a:solidFill>
                  <a:srgbClr val="DB712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material been transfer feed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IN" sz="2000" dirty="0">
                <a:solidFill>
                  <a:srgbClr val="19756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W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the impact of stock level to burning 	efficiency ?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IN" sz="2000" dirty="0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the Material been prepare ?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What are the material flow waiting happen or 	waiting of information reaction to burning process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71CAC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Steam venting respective elimination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Over steam spec, additional step for managing 	incoming material 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Defect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000" dirty="0">
                <a:solidFill>
                  <a:srgbClr val="44444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IN" sz="2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Income material quality, boiler maintenance  	overdue, stem quality</a:t>
            </a:r>
            <a:endParaRPr lang="en-US" sz="2000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8DDAF1-01BD-4EB9-8279-3747D29F48A4}"/>
              </a:ext>
            </a:extLst>
          </p:cNvPr>
          <p:cNvGrpSpPr/>
          <p:nvPr/>
        </p:nvGrpSpPr>
        <p:grpSpPr>
          <a:xfrm>
            <a:off x="8699500" y="2761734"/>
            <a:ext cx="3060700" cy="1334532"/>
            <a:chOff x="9004300" y="3625334"/>
            <a:chExt cx="3060700" cy="13345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842D76-1173-4546-ADE7-5292EFA84C45}"/>
                </a:ext>
              </a:extLst>
            </p:cNvPr>
            <p:cNvSpPr txBox="1"/>
            <p:nvPr/>
          </p:nvSpPr>
          <p:spPr>
            <a:xfrm>
              <a:off x="9004300" y="3625334"/>
              <a:ext cx="1231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Legend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1D4C5C-F609-4622-85FF-5F2FE7834467}"/>
                </a:ext>
              </a:extLst>
            </p:cNvPr>
            <p:cNvGrpSpPr/>
            <p:nvPr/>
          </p:nvGrpSpPr>
          <p:grpSpPr>
            <a:xfrm>
              <a:off x="9093200" y="4089400"/>
              <a:ext cx="2971800" cy="387866"/>
              <a:chOff x="9093200" y="4089400"/>
              <a:chExt cx="2971800" cy="3878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CACD4A-DCAB-4EEB-BC6E-1C1E6A2916A4}"/>
                  </a:ext>
                </a:extLst>
              </p:cNvPr>
              <p:cNvSpPr txBox="1"/>
              <p:nvPr/>
            </p:nvSpPr>
            <p:spPr>
              <a:xfrm>
                <a:off x="9658350" y="4089400"/>
                <a:ext cx="240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Pre-Kaizen Week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98A2DD-896F-4EE2-B638-1EDCB8F1B40B}"/>
                  </a:ext>
                </a:extLst>
              </p:cNvPr>
              <p:cNvSpPr/>
              <p:nvPr/>
            </p:nvSpPr>
            <p:spPr>
              <a:xfrm>
                <a:off x="9093200" y="4107934"/>
                <a:ext cx="520700" cy="369332"/>
              </a:xfrm>
              <a:prstGeom prst="rect">
                <a:avLst/>
              </a:prstGeom>
              <a:solidFill>
                <a:srgbClr val="19756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F2468D-CC81-4EBB-80B4-A2F6C05577B5}"/>
                </a:ext>
              </a:extLst>
            </p:cNvPr>
            <p:cNvGrpSpPr/>
            <p:nvPr/>
          </p:nvGrpSpPr>
          <p:grpSpPr>
            <a:xfrm>
              <a:off x="9093200" y="4572000"/>
              <a:ext cx="2971800" cy="387866"/>
              <a:chOff x="9093200" y="4089400"/>
              <a:chExt cx="2971800" cy="38786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737A10-9640-4DE6-8C0D-EF1A8F6A3720}"/>
                  </a:ext>
                </a:extLst>
              </p:cNvPr>
              <p:cNvSpPr txBox="1"/>
              <p:nvPr/>
            </p:nvSpPr>
            <p:spPr>
              <a:xfrm>
                <a:off x="9658350" y="4089400"/>
                <a:ext cx="2406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Kaizen Week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991B8B-D903-40F3-AEA4-72C5A345A4A8}"/>
                  </a:ext>
                </a:extLst>
              </p:cNvPr>
              <p:cNvSpPr/>
              <p:nvPr/>
            </p:nvSpPr>
            <p:spPr>
              <a:xfrm>
                <a:off x="9093200" y="4107934"/>
                <a:ext cx="520700" cy="369332"/>
              </a:xfrm>
              <a:prstGeom prst="rect">
                <a:avLst/>
              </a:prstGeom>
              <a:solidFill>
                <a:srgbClr val="19756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550212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3A5FD-A71D-405E-81BD-EA6FEDB9987B}"/>
              </a:ext>
            </a:extLst>
          </p:cNvPr>
          <p:cNvSpPr txBox="1"/>
          <p:nvPr/>
        </p:nvSpPr>
        <p:spPr>
          <a:xfrm>
            <a:off x="2873280" y="2233821"/>
            <a:ext cx="68422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IN" sz="72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Take an Example </a:t>
            </a:r>
            <a:endParaRPr lang="en-US" sz="72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62487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F74B8-331D-4CA5-B259-0349C8B5927D}"/>
              </a:ext>
            </a:extLst>
          </p:cNvPr>
          <p:cNvSpPr txBox="1"/>
          <p:nvPr/>
        </p:nvSpPr>
        <p:spPr>
          <a:xfrm>
            <a:off x="532484" y="379520"/>
            <a:ext cx="8963902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 UNPLANNED DOWNTIME KAIZEN APPROACH FOCUS 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32119D-E768-429A-B158-DFB0DFE097D4}"/>
              </a:ext>
            </a:extLst>
          </p:cNvPr>
          <p:cNvGrpSpPr/>
          <p:nvPr/>
        </p:nvGrpSpPr>
        <p:grpSpPr>
          <a:xfrm>
            <a:off x="653709" y="1025734"/>
            <a:ext cx="10659500" cy="5087885"/>
            <a:chOff x="676862" y="998367"/>
            <a:chExt cx="10659500" cy="5087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7C9F14-F9CD-4318-A48D-8F0E192C531D}"/>
                </a:ext>
              </a:extLst>
            </p:cNvPr>
            <p:cNvSpPr txBox="1"/>
            <p:nvPr/>
          </p:nvSpPr>
          <p:spPr>
            <a:xfrm>
              <a:off x="4195454" y="2538018"/>
              <a:ext cx="13582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1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Evolution effectiveness </a:t>
              </a:r>
              <a:endParaRPr lang="en-US" sz="11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E1FC03-817E-4804-BAC7-9B4C01B181A8}"/>
                </a:ext>
              </a:extLst>
            </p:cNvPr>
            <p:cNvGrpSpPr/>
            <p:nvPr/>
          </p:nvGrpSpPr>
          <p:grpSpPr>
            <a:xfrm>
              <a:off x="689317" y="998367"/>
              <a:ext cx="1181686" cy="858568"/>
              <a:chOff x="689317" y="998367"/>
              <a:chExt cx="1181686" cy="85856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6B5C6D5-A286-4F0A-BA2B-8E74C7FFDC6C}"/>
                  </a:ext>
                </a:extLst>
              </p:cNvPr>
              <p:cNvSpPr/>
              <p:nvPr/>
            </p:nvSpPr>
            <p:spPr>
              <a:xfrm>
                <a:off x="689317" y="1378634"/>
                <a:ext cx="1181686" cy="4783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000" dirty="0"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Workshop repair performance </a:t>
                </a:r>
                <a:endParaRPr lang="en-US" sz="1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DC11D6-182E-43BE-AB32-4A3F1CF56268}"/>
                  </a:ext>
                </a:extLst>
              </p:cNvPr>
              <p:cNvSpPr/>
              <p:nvPr/>
            </p:nvSpPr>
            <p:spPr>
              <a:xfrm>
                <a:off x="1035588" y="998367"/>
                <a:ext cx="507462" cy="478301"/>
              </a:xfrm>
              <a:prstGeom prst="ellipse">
                <a:avLst/>
              </a:prstGeom>
              <a:solidFill>
                <a:srgbClr val="3DAB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19F26-3D9F-4BF2-B79A-FF44C94F666F}"/>
                </a:ext>
              </a:extLst>
            </p:cNvPr>
            <p:cNvSpPr txBox="1"/>
            <p:nvPr/>
          </p:nvSpPr>
          <p:spPr>
            <a:xfrm>
              <a:off x="676862" y="1799785"/>
              <a:ext cx="1181686" cy="258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Repair plan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F83727-D7DB-42BE-AB9A-66D5B0F74926}"/>
                </a:ext>
              </a:extLst>
            </p:cNvPr>
            <p:cNvGrpSpPr/>
            <p:nvPr/>
          </p:nvGrpSpPr>
          <p:grpSpPr>
            <a:xfrm>
              <a:off x="676862" y="2160417"/>
              <a:ext cx="1181686" cy="858568"/>
              <a:chOff x="689317" y="998367"/>
              <a:chExt cx="1181686" cy="85856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6138D7C-5240-4291-AD96-4D9E332BE36D}"/>
                  </a:ext>
                </a:extLst>
              </p:cNvPr>
              <p:cNvSpPr/>
              <p:nvPr/>
            </p:nvSpPr>
            <p:spPr>
              <a:xfrm>
                <a:off x="689317" y="1378634"/>
                <a:ext cx="1181686" cy="4783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000" dirty="0"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Evaluation effectiveness </a:t>
                </a:r>
                <a:endParaRPr lang="en-US" sz="1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C307DAE-DF4F-42D1-B03A-9DE4569F7474}"/>
                  </a:ext>
                </a:extLst>
              </p:cNvPr>
              <p:cNvSpPr/>
              <p:nvPr/>
            </p:nvSpPr>
            <p:spPr>
              <a:xfrm>
                <a:off x="1035588" y="998367"/>
                <a:ext cx="527510" cy="478301"/>
              </a:xfrm>
              <a:prstGeom prst="ellipse">
                <a:avLst/>
              </a:prstGeom>
              <a:solidFill>
                <a:srgbClr val="3DAB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3B1682-8AE1-47E5-AC22-ADE480E3C6ED}"/>
                </a:ext>
              </a:extLst>
            </p:cNvPr>
            <p:cNvSpPr txBox="1"/>
            <p:nvPr/>
          </p:nvSpPr>
          <p:spPr>
            <a:xfrm>
              <a:off x="1812791" y="3146991"/>
              <a:ext cx="1332032" cy="707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Tool and part availability and quality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1CFF0-AD3D-4674-ABD1-61A1A6248256}"/>
                </a:ext>
              </a:extLst>
            </p:cNvPr>
            <p:cNvSpPr txBox="1"/>
            <p:nvPr/>
          </p:nvSpPr>
          <p:spPr>
            <a:xfrm>
              <a:off x="1871003" y="4086409"/>
              <a:ext cx="1190669" cy="707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Store accuracy and storage condition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4E51E8-FD2C-4128-ACFB-7903D26657E7}"/>
                </a:ext>
              </a:extLst>
            </p:cNvPr>
            <p:cNvSpPr txBox="1"/>
            <p:nvPr/>
          </p:nvSpPr>
          <p:spPr>
            <a:xfrm>
              <a:off x="4984262" y="1177485"/>
              <a:ext cx="174722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Breakdown maintenance execution Evaluation effectiveness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5B4525-038E-43B9-ACD9-8D8B59E7F464}"/>
                </a:ext>
              </a:extLst>
            </p:cNvPr>
            <p:cNvSpPr txBox="1"/>
            <p:nvPr/>
          </p:nvSpPr>
          <p:spPr>
            <a:xfrm>
              <a:off x="8174089" y="1234745"/>
              <a:ext cx="150989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IN" sz="10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Minimize </a:t>
              </a:r>
              <a:endParaRPr lang="en-US" sz="10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1F9638-7D08-4374-93AA-F29D85C8ECE9}"/>
                </a:ext>
              </a:extLst>
            </p:cNvPr>
            <p:cNvCxnSpPr>
              <a:cxnSpLocks/>
            </p:cNvCxnSpPr>
            <p:nvPr/>
          </p:nvCxnSpPr>
          <p:spPr>
            <a:xfrm>
              <a:off x="898491" y="2997836"/>
              <a:ext cx="0" cy="2468880"/>
            </a:xfrm>
            <a:prstGeom prst="line">
              <a:avLst/>
            </a:prstGeom>
            <a:ln>
              <a:solidFill>
                <a:srgbClr val="1975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C27A88-6A34-48F9-8766-47060952F2B9}"/>
                </a:ext>
              </a:extLst>
            </p:cNvPr>
            <p:cNvCxnSpPr/>
            <p:nvPr/>
          </p:nvCxnSpPr>
          <p:spPr>
            <a:xfrm flipH="1">
              <a:off x="6855802" y="1548291"/>
              <a:ext cx="4480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E3F74F-BC67-4A0A-B4CC-040CA10D174E}"/>
                </a:ext>
              </a:extLst>
            </p:cNvPr>
            <p:cNvGrpSpPr/>
            <p:nvPr/>
          </p:nvGrpSpPr>
          <p:grpSpPr>
            <a:xfrm>
              <a:off x="1406769" y="3018985"/>
              <a:ext cx="451779" cy="412837"/>
              <a:chOff x="1406769" y="3018985"/>
              <a:chExt cx="451779" cy="41283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AD99E6-F900-4052-B391-FB18E08A0F1F}"/>
                  </a:ext>
                </a:extLst>
              </p:cNvPr>
              <p:cNvCxnSpPr/>
              <p:nvPr/>
            </p:nvCxnSpPr>
            <p:spPr>
              <a:xfrm>
                <a:off x="1406769" y="3018985"/>
                <a:ext cx="0" cy="4100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89C4C1A-AC63-40E0-9CDA-EA4F524CB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6769" y="3431821"/>
                <a:ext cx="45177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0994B7-F2B7-4F37-837D-54995F76E6E3}"/>
                </a:ext>
              </a:extLst>
            </p:cNvPr>
            <p:cNvCxnSpPr>
              <a:cxnSpLocks/>
            </p:cNvCxnSpPr>
            <p:nvPr/>
          </p:nvCxnSpPr>
          <p:spPr>
            <a:xfrm>
              <a:off x="869147" y="4566980"/>
              <a:ext cx="100584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50C792-351B-4DC6-8C78-9A4E0C5754AE}"/>
                </a:ext>
              </a:extLst>
            </p:cNvPr>
            <p:cNvCxnSpPr>
              <a:cxnSpLocks/>
            </p:cNvCxnSpPr>
            <p:nvPr/>
          </p:nvCxnSpPr>
          <p:spPr>
            <a:xfrm>
              <a:off x="898490" y="5479366"/>
              <a:ext cx="7315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12C892-D1C4-4532-8362-4F5D97FC416B}"/>
                </a:ext>
              </a:extLst>
            </p:cNvPr>
            <p:cNvSpPr txBox="1"/>
            <p:nvPr/>
          </p:nvSpPr>
          <p:spPr>
            <a:xfrm>
              <a:off x="1372067" y="5309709"/>
              <a:ext cx="19430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Min Max analysis 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IN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optimize </a:t>
              </a:r>
              <a:endParaRPr lang="en-US" sz="1200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B3E453-DE80-40D5-B1A5-8871FAC309D8}"/>
                </a:ext>
              </a:extLst>
            </p:cNvPr>
            <p:cNvCxnSpPr/>
            <p:nvPr/>
          </p:nvCxnSpPr>
          <p:spPr>
            <a:xfrm>
              <a:off x="2461847" y="3786721"/>
              <a:ext cx="0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EA10D3-37E5-496F-95A7-FE1D08884A86}"/>
                </a:ext>
              </a:extLst>
            </p:cNvPr>
            <p:cNvGrpSpPr/>
            <p:nvPr/>
          </p:nvGrpSpPr>
          <p:grpSpPr>
            <a:xfrm>
              <a:off x="2928927" y="1548291"/>
              <a:ext cx="1599822" cy="3379527"/>
              <a:chOff x="3008318" y="2160415"/>
              <a:chExt cx="2012297" cy="2844390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9BD9E4D-F940-4ADD-9901-B461EC543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31895" y="2160416"/>
                <a:ext cx="118872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1EACDF9-37D6-4FBC-8E1A-1BB631E47B24}"/>
                  </a:ext>
                </a:extLst>
              </p:cNvPr>
              <p:cNvSpPr txBox="1"/>
              <p:nvPr/>
            </p:nvSpPr>
            <p:spPr>
              <a:xfrm>
                <a:off x="3488830" y="2160415"/>
                <a:ext cx="1509894" cy="25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 </a:t>
                </a:r>
                <a:endParaRPr lang="en-US" sz="1000" b="1" dirty="0">
                  <a:solidFill>
                    <a:srgbClr val="DB712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3B18E16-AFA6-4570-B324-E236CF8AC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0700" y="4671291"/>
                <a:ext cx="73152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008948C-BEA4-4907-A764-AFDC2B1FE4FF}"/>
                  </a:ext>
                </a:extLst>
              </p:cNvPr>
              <p:cNvCxnSpPr/>
              <p:nvPr/>
            </p:nvCxnSpPr>
            <p:spPr>
              <a:xfrm>
                <a:off x="3831894" y="2160416"/>
                <a:ext cx="0" cy="2510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B2C492-72E6-4653-881A-20E99ECBB6D8}"/>
                  </a:ext>
                </a:extLst>
              </p:cNvPr>
              <p:cNvSpPr txBox="1"/>
              <p:nvPr/>
            </p:nvSpPr>
            <p:spPr>
              <a:xfrm>
                <a:off x="3008318" y="2576654"/>
                <a:ext cx="1708407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2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Management finance team procurement </a:t>
                </a:r>
                <a:endParaRPr lang="en-US" sz="12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3BC8A31-602F-4687-9A09-635975B69654}"/>
                  </a:ext>
                </a:extLst>
              </p:cNvPr>
              <p:cNvSpPr txBox="1"/>
              <p:nvPr/>
            </p:nvSpPr>
            <p:spPr>
              <a:xfrm>
                <a:off x="3163725" y="4753206"/>
                <a:ext cx="1509894" cy="25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000" b="1" dirty="0">
                    <a:solidFill>
                      <a:srgbClr val="DB7123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 </a:t>
                </a:r>
                <a:endParaRPr lang="en-US" sz="1000" b="1" dirty="0">
                  <a:solidFill>
                    <a:srgbClr val="DB712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8F9F08B-21AE-4BBF-B5A3-28B93BBE15E2}"/>
                </a:ext>
              </a:extLst>
            </p:cNvPr>
            <p:cNvGrpSpPr/>
            <p:nvPr/>
          </p:nvGrpSpPr>
          <p:grpSpPr>
            <a:xfrm>
              <a:off x="4875641" y="1937689"/>
              <a:ext cx="1999008" cy="636326"/>
              <a:chOff x="4685141" y="2617139"/>
              <a:chExt cx="1999008" cy="636326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FF1D073-6493-4AAE-94A4-174522302676}"/>
                  </a:ext>
                </a:extLst>
              </p:cNvPr>
              <p:cNvCxnSpPr/>
              <p:nvPr/>
            </p:nvCxnSpPr>
            <p:spPr>
              <a:xfrm>
                <a:off x="4685141" y="2930299"/>
                <a:ext cx="19971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55B0EE9-C9AB-465D-BECE-B6817B42A096}"/>
                  </a:ext>
                </a:extLst>
              </p:cNvPr>
              <p:cNvCxnSpPr/>
              <p:nvPr/>
            </p:nvCxnSpPr>
            <p:spPr>
              <a:xfrm>
                <a:off x="4685141" y="2930299"/>
                <a:ext cx="0" cy="3231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E37C2FB-5F45-4C4D-8BE8-F9ACCD6C288C}"/>
                  </a:ext>
                </a:extLst>
              </p:cNvPr>
              <p:cNvCxnSpPr/>
              <p:nvPr/>
            </p:nvCxnSpPr>
            <p:spPr>
              <a:xfrm>
                <a:off x="6684149" y="2923405"/>
                <a:ext cx="0" cy="3231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E94C3D1-B882-4306-BB55-EE0D9ED3E144}"/>
                  </a:ext>
                </a:extLst>
              </p:cNvPr>
              <p:cNvCxnSpPr/>
              <p:nvPr/>
            </p:nvCxnSpPr>
            <p:spPr>
              <a:xfrm>
                <a:off x="5661163" y="2617139"/>
                <a:ext cx="0" cy="3231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69115A-9E2F-4EDE-860B-0D67E4BF9769}"/>
                </a:ext>
              </a:extLst>
            </p:cNvPr>
            <p:cNvGrpSpPr/>
            <p:nvPr/>
          </p:nvGrpSpPr>
          <p:grpSpPr>
            <a:xfrm>
              <a:off x="4819162" y="2504142"/>
              <a:ext cx="5970200" cy="3525451"/>
              <a:chOff x="4819162" y="2779910"/>
              <a:chExt cx="5970200" cy="352545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CEF5D-F7E2-4EAE-9406-1885390B5DB7}"/>
                  </a:ext>
                </a:extLst>
              </p:cNvPr>
              <p:cNvSpPr txBox="1"/>
              <p:nvPr/>
            </p:nvSpPr>
            <p:spPr>
              <a:xfrm>
                <a:off x="5136557" y="5063850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Evolution effectiveness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99A2C7C-5E33-4A2A-979C-A25ACEEB5CB4}"/>
                  </a:ext>
                </a:extLst>
              </p:cNvPr>
              <p:cNvCxnSpPr/>
              <p:nvPr/>
            </p:nvCxnSpPr>
            <p:spPr>
              <a:xfrm>
                <a:off x="5801347" y="4957120"/>
                <a:ext cx="427837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CA413DB-6FC4-4349-A29B-A78DF1972010}"/>
                  </a:ext>
                </a:extLst>
              </p:cNvPr>
              <p:cNvCxnSpPr/>
              <p:nvPr/>
            </p:nvCxnSpPr>
            <p:spPr>
              <a:xfrm>
                <a:off x="5801347" y="4957120"/>
                <a:ext cx="0" cy="185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6DF870C-88E4-446F-BF9A-126A192542C4}"/>
                  </a:ext>
                </a:extLst>
              </p:cNvPr>
              <p:cNvCxnSpPr/>
              <p:nvPr/>
            </p:nvCxnSpPr>
            <p:spPr>
              <a:xfrm>
                <a:off x="8082601" y="4953155"/>
                <a:ext cx="0" cy="185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A30DAC1-C32B-4EC2-9C30-C4AE558B5790}"/>
                  </a:ext>
                </a:extLst>
              </p:cNvPr>
              <p:cNvCxnSpPr/>
              <p:nvPr/>
            </p:nvCxnSpPr>
            <p:spPr>
              <a:xfrm>
                <a:off x="10086109" y="4958925"/>
                <a:ext cx="0" cy="185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861EFA-FCA5-4669-8D3C-5357824783A0}"/>
                  </a:ext>
                </a:extLst>
              </p:cNvPr>
              <p:cNvSpPr txBox="1"/>
              <p:nvPr/>
            </p:nvSpPr>
            <p:spPr>
              <a:xfrm>
                <a:off x="7455628" y="5096042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Evolution effectiveness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8604CE-FC45-4BEA-AD57-951A71F09515}"/>
                  </a:ext>
                </a:extLst>
              </p:cNvPr>
              <p:cNvSpPr txBox="1"/>
              <p:nvPr/>
            </p:nvSpPr>
            <p:spPr>
              <a:xfrm>
                <a:off x="9406998" y="5063850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Evolution effectiveness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FD7F48-7D0C-47F0-9EC5-F549FF5C032F}"/>
                  </a:ext>
                </a:extLst>
              </p:cNvPr>
              <p:cNvSpPr/>
              <p:nvPr/>
            </p:nvSpPr>
            <p:spPr>
              <a:xfrm>
                <a:off x="4819162" y="4250298"/>
                <a:ext cx="5970197" cy="7592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38A0764-8FC7-45F4-AF7C-A357F7D018A8}"/>
                  </a:ext>
                </a:extLst>
              </p:cNvPr>
              <p:cNvSpPr txBox="1"/>
              <p:nvPr/>
            </p:nvSpPr>
            <p:spPr>
              <a:xfrm>
                <a:off x="5770009" y="3570609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PVM-Periodic </a:t>
                </a:r>
              </a:p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Maintenance Plan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511370-CAC1-4CB9-9B14-AB94911FF5E4}"/>
                  </a:ext>
                </a:extLst>
              </p:cNvPr>
              <p:cNvSpPr txBox="1"/>
              <p:nvPr/>
            </p:nvSpPr>
            <p:spPr>
              <a:xfrm>
                <a:off x="6121400" y="2779910"/>
                <a:ext cx="1358222" cy="461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Breakdown data analysis (LPR)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1B10F6B-D6A9-45CB-BAD8-C11F88166670}"/>
                  </a:ext>
                </a:extLst>
              </p:cNvPr>
              <p:cNvGrpSpPr/>
              <p:nvPr/>
            </p:nvGrpSpPr>
            <p:grpSpPr>
              <a:xfrm>
                <a:off x="6480118" y="3323171"/>
                <a:ext cx="1999008" cy="248245"/>
                <a:chOff x="4685141" y="2617139"/>
                <a:chExt cx="1999008" cy="636326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EA9CA9F-3F44-4A30-AC52-A5C582CC16A9}"/>
                    </a:ext>
                  </a:extLst>
                </p:cNvPr>
                <p:cNvCxnSpPr/>
                <p:nvPr/>
              </p:nvCxnSpPr>
              <p:spPr>
                <a:xfrm>
                  <a:off x="4685141" y="2930299"/>
                  <a:ext cx="199714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3F823FDB-6E1F-4C98-A85F-8751523B6DB5}"/>
                    </a:ext>
                  </a:extLst>
                </p:cNvPr>
                <p:cNvCxnSpPr/>
                <p:nvPr/>
              </p:nvCxnSpPr>
              <p:spPr>
                <a:xfrm>
                  <a:off x="4685141" y="2930299"/>
                  <a:ext cx="0" cy="3231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AEF536D-043D-4824-A788-276C7B0631D3}"/>
                    </a:ext>
                  </a:extLst>
                </p:cNvPr>
                <p:cNvCxnSpPr/>
                <p:nvPr/>
              </p:nvCxnSpPr>
              <p:spPr>
                <a:xfrm>
                  <a:off x="6684149" y="2923405"/>
                  <a:ext cx="0" cy="3231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4FE1A808-2A14-4565-94DC-EB15DF3E1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3507" y="2617139"/>
                  <a:ext cx="0" cy="3231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B6774C-86A0-4768-A099-59283BD9E6DD}"/>
                  </a:ext>
                </a:extLst>
              </p:cNvPr>
              <p:cNvSpPr txBox="1"/>
              <p:nvPr/>
            </p:nvSpPr>
            <p:spPr>
              <a:xfrm>
                <a:off x="7767155" y="3537809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PVM-Predictive  </a:t>
                </a:r>
              </a:p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Maintenance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175CBAA-A2E7-435F-8520-3A19F0F14528}"/>
                  </a:ext>
                </a:extLst>
              </p:cNvPr>
              <p:cNvGrpSpPr/>
              <p:nvPr/>
            </p:nvGrpSpPr>
            <p:grpSpPr>
              <a:xfrm>
                <a:off x="5889838" y="3968221"/>
                <a:ext cx="3754634" cy="377469"/>
                <a:chOff x="6540986" y="5131652"/>
                <a:chExt cx="3754634" cy="6563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892CEDC-B819-47A1-87C7-8623BD6F2BCC}"/>
                    </a:ext>
                  </a:extLst>
                </p:cNvPr>
                <p:cNvGrpSpPr/>
                <p:nvPr/>
              </p:nvGrpSpPr>
              <p:grpSpPr>
                <a:xfrm>
                  <a:off x="6540986" y="5148552"/>
                  <a:ext cx="3754634" cy="639466"/>
                  <a:chOff x="4685141" y="2617139"/>
                  <a:chExt cx="3754634" cy="639466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4A36F0C9-5545-46EC-82F8-D92EF235AFB8}"/>
                      </a:ext>
                    </a:extLst>
                  </p:cNvPr>
                  <p:cNvCxnSpPr/>
                  <p:nvPr/>
                </p:nvCxnSpPr>
                <p:spPr>
                  <a:xfrm>
                    <a:off x="4685141" y="2930299"/>
                    <a:ext cx="374904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2610E2A7-0A40-425C-B016-6B0F9F1A0F87}"/>
                      </a:ext>
                    </a:extLst>
                  </p:cNvPr>
                  <p:cNvCxnSpPr/>
                  <p:nvPr/>
                </p:nvCxnSpPr>
                <p:spPr>
                  <a:xfrm>
                    <a:off x="4685141" y="2930299"/>
                    <a:ext cx="0" cy="3231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549F49C4-9F5F-4931-84B3-D8846B0718BE}"/>
                      </a:ext>
                    </a:extLst>
                  </p:cNvPr>
                  <p:cNvCxnSpPr/>
                  <p:nvPr/>
                </p:nvCxnSpPr>
                <p:spPr>
                  <a:xfrm>
                    <a:off x="6684149" y="2923405"/>
                    <a:ext cx="0" cy="3231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F8CB6CE3-E83C-4CA4-87A2-FAC80CFE3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3507" y="2617139"/>
                    <a:ext cx="0" cy="3231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44063CF3-9DF2-4C04-9270-2BF640EBC690}"/>
                      </a:ext>
                    </a:extLst>
                  </p:cNvPr>
                  <p:cNvCxnSpPr/>
                  <p:nvPr/>
                </p:nvCxnSpPr>
                <p:spPr>
                  <a:xfrm>
                    <a:off x="8439775" y="2933439"/>
                    <a:ext cx="0" cy="3231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B18C1C1-957E-4CD3-AAC3-2F667A642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9560" y="5131652"/>
                  <a:ext cx="0" cy="3231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BAAB40-0D66-4752-8508-9CE0A01807C5}"/>
                  </a:ext>
                </a:extLst>
              </p:cNvPr>
              <p:cNvSpPr txBox="1"/>
              <p:nvPr/>
            </p:nvSpPr>
            <p:spPr>
              <a:xfrm>
                <a:off x="5143536" y="4351636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 the run planning Executio</a:t>
                </a:r>
                <a:r>
                  <a:rPr lang="en-IN" sz="11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40F8A4C-320B-49BD-98E7-469C6ABA496A}"/>
                  </a:ext>
                </a:extLst>
              </p:cNvPr>
              <p:cNvSpPr txBox="1"/>
              <p:nvPr/>
            </p:nvSpPr>
            <p:spPr>
              <a:xfrm>
                <a:off x="7119042" y="4338321"/>
                <a:ext cx="13582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Shut planning execution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14E02A-C2A5-483C-90BC-0984AD9F250D}"/>
                  </a:ext>
                </a:extLst>
              </p:cNvPr>
              <p:cNvSpPr txBox="1"/>
              <p:nvPr/>
            </p:nvSpPr>
            <p:spPr>
              <a:xfrm>
                <a:off x="8888414" y="4351635"/>
                <a:ext cx="19009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Corrective Maintenance execution (NOT) just fixing, but improve )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BABB41-0DED-4C87-88EC-925ABF7D98CD}"/>
                  </a:ext>
                </a:extLst>
              </p:cNvPr>
              <p:cNvSpPr txBox="1"/>
              <p:nvPr/>
            </p:nvSpPr>
            <p:spPr>
              <a:xfrm>
                <a:off x="8400311" y="3871993"/>
                <a:ext cx="190094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b="1" dirty="0">
                    <a:solidFill>
                      <a:srgbClr val="DB7123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Calibration flow</a:t>
                </a:r>
                <a:endParaRPr lang="en-US" sz="1100" b="1" dirty="0">
                  <a:solidFill>
                    <a:srgbClr val="DB712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5FF4A3-DF72-4C3E-93C0-78AF24F63225}"/>
                  </a:ext>
                </a:extLst>
              </p:cNvPr>
              <p:cNvSpPr txBox="1"/>
              <p:nvPr/>
            </p:nvSpPr>
            <p:spPr>
              <a:xfrm>
                <a:off x="5162201" y="5874474"/>
                <a:ext cx="165567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Skill matrix</a:t>
                </a:r>
              </a:p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Training </a:t>
                </a: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977F88-278D-4425-8C64-AC81D4355063}"/>
                  </a:ext>
                </a:extLst>
              </p:cNvPr>
              <p:cNvSpPr txBox="1"/>
              <p:nvPr/>
            </p:nvSpPr>
            <p:spPr>
              <a:xfrm>
                <a:off x="6872787" y="5839109"/>
                <a:ext cx="165567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“Troubleshooting </a:t>
                </a:r>
              </a:p>
              <a:p>
                <a:pPr marL="0" marR="0" algn="ctr">
                  <a:spcBef>
                    <a:spcPts val="0"/>
                  </a:spcBef>
                </a:pPr>
                <a:r>
                  <a:rPr lang="en-IN" sz="1100" dirty="0">
                    <a:solidFill>
                      <a:srgbClr val="444444"/>
                    </a:solidFill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Maintenance” </a:t>
                </a:r>
                <a:endParaRPr lang="en-US" sz="1100" dirty="0">
                  <a:solidFill>
                    <a:srgbClr val="444444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21AC144-8DAB-42E8-9825-0AB8CEC2485E}"/>
                </a:ext>
              </a:extLst>
            </p:cNvPr>
            <p:cNvCxnSpPr/>
            <p:nvPr/>
          </p:nvCxnSpPr>
          <p:spPr>
            <a:xfrm>
              <a:off x="1257584" y="1929243"/>
              <a:ext cx="0" cy="32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F03E8E-DDA3-4435-B31D-1AAFEBB26E37}"/>
                </a:ext>
              </a:extLst>
            </p:cNvPr>
            <p:cNvCxnSpPr/>
            <p:nvPr/>
          </p:nvCxnSpPr>
          <p:spPr>
            <a:xfrm>
              <a:off x="2454983" y="4741883"/>
              <a:ext cx="0" cy="185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7A5CADA-4341-496C-9796-6834AC32C499}"/>
                </a:ext>
              </a:extLst>
            </p:cNvPr>
            <p:cNvCxnSpPr/>
            <p:nvPr/>
          </p:nvCxnSpPr>
          <p:spPr>
            <a:xfrm>
              <a:off x="2461847" y="4927818"/>
              <a:ext cx="20494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8F5661-B4E7-445B-8EC3-30B9F208C3ED}"/>
                </a:ext>
              </a:extLst>
            </p:cNvPr>
            <p:cNvCxnSpPr/>
            <p:nvPr/>
          </p:nvCxnSpPr>
          <p:spPr>
            <a:xfrm flipV="1">
              <a:off x="4511345" y="4354147"/>
              <a:ext cx="0" cy="5736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8F6B6E-A4A2-4528-AC95-15486307682E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4511345" y="4354147"/>
              <a:ext cx="30781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09A48C-4F33-4FF0-B502-04279DA6E33E}"/>
                </a:ext>
              </a:extLst>
            </p:cNvPr>
            <p:cNvCxnSpPr/>
            <p:nvPr/>
          </p:nvCxnSpPr>
          <p:spPr>
            <a:xfrm>
              <a:off x="5800604" y="5243709"/>
              <a:ext cx="6381" cy="377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95D9F2D2-828C-4825-AE1A-A879891F2B4C}"/>
                </a:ext>
              </a:extLst>
            </p:cNvPr>
            <p:cNvSpPr/>
            <p:nvPr/>
          </p:nvSpPr>
          <p:spPr>
            <a:xfrm>
              <a:off x="6576817" y="5606442"/>
              <a:ext cx="423333" cy="339748"/>
            </a:xfrm>
            <a:prstGeom prst="mathPlus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EE4D3BB-3B0D-4021-97B0-2DC9376575AD}"/>
                </a:ext>
              </a:extLst>
            </p:cNvPr>
            <p:cNvCxnSpPr/>
            <p:nvPr/>
          </p:nvCxnSpPr>
          <p:spPr>
            <a:xfrm>
              <a:off x="3061672" y="5540541"/>
              <a:ext cx="2100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F26CCC-B39A-423D-8F01-B9E6AD3A10EA}"/>
                </a:ext>
              </a:extLst>
            </p:cNvPr>
            <p:cNvCxnSpPr/>
            <p:nvPr/>
          </p:nvCxnSpPr>
          <p:spPr>
            <a:xfrm>
              <a:off x="11336362" y="1535642"/>
              <a:ext cx="0" cy="30085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824154-8C4F-4F74-9042-C89CB27E96CB}"/>
                </a:ext>
              </a:extLst>
            </p:cNvPr>
            <p:cNvCxnSpPr/>
            <p:nvPr/>
          </p:nvCxnSpPr>
          <p:spPr>
            <a:xfrm flipH="1">
              <a:off x="10789359" y="4566980"/>
              <a:ext cx="5470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AE2ED9-BE33-449E-B66D-CB5C1CCC90DA}"/>
                </a:ext>
              </a:extLst>
            </p:cNvPr>
            <p:cNvSpPr/>
            <p:nvPr/>
          </p:nvSpPr>
          <p:spPr>
            <a:xfrm>
              <a:off x="6573954" y="1975723"/>
              <a:ext cx="507462" cy="478301"/>
            </a:xfrm>
            <a:prstGeom prst="ellipse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7C89714-158F-47DB-8821-C7A9FFF47651}"/>
                </a:ext>
              </a:extLst>
            </p:cNvPr>
            <p:cNvSpPr/>
            <p:nvPr/>
          </p:nvSpPr>
          <p:spPr>
            <a:xfrm>
              <a:off x="5357509" y="3271118"/>
              <a:ext cx="507462" cy="478301"/>
            </a:xfrm>
            <a:prstGeom prst="ellipse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CB934F-3A32-4CB8-9174-10B79BF3309B}"/>
                </a:ext>
              </a:extLst>
            </p:cNvPr>
            <p:cNvSpPr/>
            <p:nvPr/>
          </p:nvSpPr>
          <p:spPr>
            <a:xfrm>
              <a:off x="4797080" y="4769931"/>
              <a:ext cx="507462" cy="478301"/>
            </a:xfrm>
            <a:prstGeom prst="ellipse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495891-226D-4821-B8C7-35968D6E5287}"/>
                </a:ext>
              </a:extLst>
            </p:cNvPr>
            <p:cNvSpPr/>
            <p:nvPr/>
          </p:nvSpPr>
          <p:spPr>
            <a:xfrm>
              <a:off x="5028970" y="5607951"/>
              <a:ext cx="507462" cy="478301"/>
            </a:xfrm>
            <a:prstGeom prst="ellipse">
              <a:avLst/>
            </a:prstGeom>
            <a:solidFill>
              <a:srgbClr val="3DAB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181890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D5121A-1CDF-400B-BE1E-75AF246F3465}"/>
              </a:ext>
            </a:extLst>
          </p:cNvPr>
          <p:cNvGraphicFramePr>
            <a:graphicFrameLocks noGrp="1"/>
          </p:cNvGraphicFramePr>
          <p:nvPr/>
        </p:nvGraphicFramePr>
        <p:xfrm>
          <a:off x="360416" y="978781"/>
          <a:ext cx="11163319" cy="436247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41461">
                  <a:extLst>
                    <a:ext uri="{9D8B030D-6E8A-4147-A177-3AD203B41FA5}">
                      <a16:colId xmlns:a16="http://schemas.microsoft.com/office/drawing/2014/main" val="2666013892"/>
                    </a:ext>
                  </a:extLst>
                </a:gridCol>
                <a:gridCol w="3750112">
                  <a:extLst>
                    <a:ext uri="{9D8B030D-6E8A-4147-A177-3AD203B41FA5}">
                      <a16:colId xmlns:a16="http://schemas.microsoft.com/office/drawing/2014/main" val="2821431340"/>
                    </a:ext>
                  </a:extLst>
                </a:gridCol>
                <a:gridCol w="1414941">
                  <a:extLst>
                    <a:ext uri="{9D8B030D-6E8A-4147-A177-3AD203B41FA5}">
                      <a16:colId xmlns:a16="http://schemas.microsoft.com/office/drawing/2014/main" val="266984892"/>
                    </a:ext>
                  </a:extLst>
                </a:gridCol>
                <a:gridCol w="1718935">
                  <a:extLst>
                    <a:ext uri="{9D8B030D-6E8A-4147-A177-3AD203B41FA5}">
                      <a16:colId xmlns:a16="http://schemas.microsoft.com/office/drawing/2014/main" val="2190832036"/>
                    </a:ext>
                  </a:extLst>
                </a:gridCol>
                <a:gridCol w="1718935">
                  <a:extLst>
                    <a:ext uri="{9D8B030D-6E8A-4147-A177-3AD203B41FA5}">
                      <a16:colId xmlns:a16="http://schemas.microsoft.com/office/drawing/2014/main" val="1341486757"/>
                    </a:ext>
                  </a:extLst>
                </a:gridCol>
                <a:gridCol w="1718935">
                  <a:extLst>
                    <a:ext uri="{9D8B030D-6E8A-4147-A177-3AD203B41FA5}">
                      <a16:colId xmlns:a16="http://schemas.microsoft.com/office/drawing/2014/main" val="728806837"/>
                    </a:ext>
                  </a:extLst>
                </a:gridCol>
              </a:tblGrid>
              <a:tr h="35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Time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 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Day2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 3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 4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Day5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222036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8.00 am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Team pre ready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Recap briefing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Recap briefing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Recap briefing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Team Pre Ready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87523"/>
                  </a:ext>
                </a:extLst>
              </a:tr>
              <a:tr h="8496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10.00 am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Kaizen event week opening presentation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analysis 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Solution Plan execution , Monitoring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Analysis 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Solution plan execution. Monitoring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Solution plan execution monitoring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Final presentation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342928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12.00pm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Lunch Break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42464"/>
                  </a:ext>
                </a:extLst>
              </a:tr>
              <a:tr h="21570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1.30 pm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3.00 pm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F57D2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 kaizen approach sharing </a:t>
                      </a:r>
                      <a:endParaRPr lang="en-US" sz="1200" dirty="0">
                        <a:solidFill>
                          <a:srgbClr val="F57D2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VSM /process map/ Flow Chart /Block diagram focus discussion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Gemba walk observation focus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1. Data Analysis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Solution Plan execution monitoring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DB7123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Standard draft (Flow Chart)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 tasks list slide update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1. Data Analysis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Solution plan execution Monitoring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Standard draft (Flow Chart)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 tasks list Slide update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1. Solution plan execution Monitoring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Standardization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Control Mechanism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 tasks list ,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444444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Slide update </a:t>
                      </a: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Post Kaizen Plan integration into DM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901456"/>
                  </a:ext>
                </a:extLst>
              </a:tr>
              <a:tr h="1958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4.00 pm 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DB7123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4.Fishbone /WHY –WHY </a:t>
                      </a:r>
                      <a:endParaRPr lang="en-US" sz="1200" dirty="0">
                        <a:solidFill>
                          <a:srgbClr val="DB7123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310722"/>
                  </a:ext>
                </a:extLst>
              </a:tr>
              <a:tr h="4137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Analysis finalization 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Solution Plan discussion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Kaizen leader meeting 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444444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0871" marR="40871" marT="0" marB="0">
                    <a:lnL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75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7180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C6D6E8-9959-4C51-BED0-7589241EB75D}"/>
              </a:ext>
            </a:extLst>
          </p:cNvPr>
          <p:cNvSpPr txBox="1"/>
          <p:nvPr/>
        </p:nvSpPr>
        <p:spPr>
          <a:xfrm>
            <a:off x="973860" y="362203"/>
            <a:ext cx="2306369" cy="41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KAIZEN 3+</a:t>
            </a:r>
            <a:r>
              <a:rPr lang="en-IN" sz="2000" b="1" dirty="0">
                <a:solidFill>
                  <a:srgbClr val="DB712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IN" sz="2000" b="1" dirty="0">
                <a:solidFill>
                  <a:srgbClr val="44444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  <a:endParaRPr lang="en-US" sz="2000" b="1" dirty="0">
              <a:solidFill>
                <a:srgbClr val="44444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4AD658-D773-49D3-AA9E-7A1F2838C47B}"/>
              </a:ext>
            </a:extLst>
          </p:cNvPr>
          <p:cNvSpPr/>
          <p:nvPr/>
        </p:nvSpPr>
        <p:spPr>
          <a:xfrm>
            <a:off x="3280229" y="2209958"/>
            <a:ext cx="420915" cy="333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D73993-6E15-48D2-800D-D339861EB349}"/>
              </a:ext>
            </a:extLst>
          </p:cNvPr>
          <p:cNvSpPr/>
          <p:nvPr/>
        </p:nvSpPr>
        <p:spPr>
          <a:xfrm>
            <a:off x="4490358" y="3429000"/>
            <a:ext cx="420915" cy="333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F3211-422A-4462-92A3-4D5239C421DD}"/>
              </a:ext>
            </a:extLst>
          </p:cNvPr>
          <p:cNvSpPr/>
          <p:nvPr/>
        </p:nvSpPr>
        <p:spPr>
          <a:xfrm>
            <a:off x="3025771" y="4517428"/>
            <a:ext cx="420915" cy="333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A1C6C2-E516-4577-A906-98CF8CFF4E5E}"/>
              </a:ext>
            </a:extLst>
          </p:cNvPr>
          <p:cNvSpPr/>
          <p:nvPr/>
        </p:nvSpPr>
        <p:spPr>
          <a:xfrm>
            <a:off x="9272798" y="3956021"/>
            <a:ext cx="420915" cy="333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0BF1E1-E70F-4DF8-8C01-A0A7CC95DE6F}"/>
              </a:ext>
            </a:extLst>
          </p:cNvPr>
          <p:cNvSpPr/>
          <p:nvPr/>
        </p:nvSpPr>
        <p:spPr>
          <a:xfrm>
            <a:off x="9062341" y="4381284"/>
            <a:ext cx="420915" cy="333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D46B7-2E84-4127-978C-D4F77AEE5CD0}"/>
              </a:ext>
            </a:extLst>
          </p:cNvPr>
          <p:cNvSpPr txBox="1"/>
          <p:nvPr/>
        </p:nvSpPr>
        <p:spPr>
          <a:xfrm>
            <a:off x="464454" y="5455847"/>
            <a:ext cx="5543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1000" dirty="0">
                <a:solidFill>
                  <a:srgbClr val="F57D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and Share with </a:t>
            </a:r>
            <a:r>
              <a:rPr lang="en-US" sz="10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what and approach and why. </a:t>
            </a:r>
          </a:p>
          <a:p>
            <a:pPr marL="342900" indent="-342900">
              <a:buAutoNum type="alphaUcPeriod"/>
            </a:pP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adequate been done to the </a:t>
            </a:r>
            <a:r>
              <a:rPr lang="en-US" sz="10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 root cause. </a:t>
            </a:r>
          </a:p>
          <a:p>
            <a:pPr marL="342900" indent="-342900">
              <a:buAutoNum type="alphaUcPeriod"/>
            </a:pP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action to ensure standard in place or </a:t>
            </a:r>
            <a:r>
              <a:rPr lang="en-US" sz="10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countermeasure action </a:t>
            </a: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Standard derive deviated?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443E-DC05-4874-B4D9-8389D96B24F3}"/>
              </a:ext>
            </a:extLst>
          </p:cNvPr>
          <p:cNvSpPr txBox="1"/>
          <p:nvPr/>
        </p:nvSpPr>
        <p:spPr>
          <a:xfrm>
            <a:off x="6096000" y="5609735"/>
            <a:ext cx="4455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 all </a:t>
            </a:r>
            <a:r>
              <a:rPr lang="en-US" sz="10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known action </a:t>
            </a: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 to be focus in Post Kaizen </a:t>
            </a:r>
          </a:p>
          <a:p>
            <a:pPr marL="342900" indent="-342900">
              <a:buAutoNum type="alphaUcPeriod"/>
            </a:pPr>
            <a:r>
              <a:rPr lang="en-US" sz="1000" dirty="0">
                <a:solidFill>
                  <a:srgbClr val="DB71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Knowing how to </a:t>
            </a:r>
            <a:r>
              <a:rPr lang="en-US" sz="1000" b="1" u="sng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presenting the team efforts.  </a:t>
            </a:r>
          </a:p>
        </p:txBody>
      </p:sp>
    </p:spTree>
    <p:extLst>
      <p:ext uri="{BB962C8B-B14F-4D97-AF65-F5344CB8AC3E}">
        <p14:creationId xmlns:p14="http://schemas.microsoft.com/office/powerpoint/2010/main" val="31404340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6732</Words>
  <Application>Microsoft Office PowerPoint</Application>
  <PresentationFormat>Widescreen</PresentationFormat>
  <Paragraphs>1731</Paragraphs>
  <Slides>169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98" baseType="lpstr">
      <vt:lpstr>Adobe Fan Heiti Std B</vt:lpstr>
      <vt:lpstr>Agency FB</vt:lpstr>
      <vt:lpstr>Arial</vt:lpstr>
      <vt:lpstr>Arial Rounded MT Bold</vt:lpstr>
      <vt:lpstr>Bahnschrift Light SemiCondensed</vt:lpstr>
      <vt:lpstr>Berlin Sans FB</vt:lpstr>
      <vt:lpstr>Bernard MT Condensed</vt:lpstr>
      <vt:lpstr>Bodoni MT</vt:lpstr>
      <vt:lpstr>Bookman Old Style</vt:lpstr>
      <vt:lpstr>Bradley Hand ITC</vt:lpstr>
      <vt:lpstr>Britannic Bold</vt:lpstr>
      <vt:lpstr>Calibri</vt:lpstr>
      <vt:lpstr>Calibri Light</vt:lpstr>
      <vt:lpstr>Cambria</vt:lpstr>
      <vt:lpstr>Candara</vt:lpstr>
      <vt:lpstr>Chaparral Pro</vt:lpstr>
      <vt:lpstr>Comic Sans MS</vt:lpstr>
      <vt:lpstr>Consolas</vt:lpstr>
      <vt:lpstr>Copperplate Gothic Light</vt:lpstr>
      <vt:lpstr>Courier New</vt:lpstr>
      <vt:lpstr>Impact</vt:lpstr>
      <vt:lpstr>inherit</vt:lpstr>
      <vt:lpstr>Kozuka Mincho Pr6N L</vt:lpstr>
      <vt:lpstr>Open Sans</vt:lpstr>
      <vt:lpstr>Roboto Light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lucky jarolia</cp:lastModifiedBy>
  <cp:revision>133</cp:revision>
  <dcterms:created xsi:type="dcterms:W3CDTF">2021-11-09T08:55:11Z</dcterms:created>
  <dcterms:modified xsi:type="dcterms:W3CDTF">2024-02-02T05:49:36Z</dcterms:modified>
</cp:coreProperties>
</file>